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sldIdLst>
    <p:sldId id="256" r:id="rId2"/>
    <p:sldId id="297" r:id="rId3"/>
    <p:sldId id="269" r:id="rId4"/>
    <p:sldId id="271" r:id="rId5"/>
    <p:sldId id="299" r:id="rId6"/>
    <p:sldId id="273" r:id="rId7"/>
    <p:sldId id="260" r:id="rId8"/>
    <p:sldId id="351" r:id="rId9"/>
    <p:sldId id="301" r:id="rId10"/>
    <p:sldId id="343" r:id="rId11"/>
    <p:sldId id="378" r:id="rId12"/>
    <p:sldId id="350" r:id="rId13"/>
    <p:sldId id="349" r:id="rId14"/>
    <p:sldId id="373" r:id="rId15"/>
    <p:sldId id="344" r:id="rId16"/>
    <p:sldId id="353" r:id="rId17"/>
    <p:sldId id="342" r:id="rId18"/>
    <p:sldId id="369" r:id="rId19"/>
    <p:sldId id="355" r:id="rId20"/>
    <p:sldId id="356" r:id="rId21"/>
    <p:sldId id="357" r:id="rId22"/>
    <p:sldId id="354" r:id="rId23"/>
    <p:sldId id="374" r:id="rId24"/>
    <p:sldId id="372" r:id="rId25"/>
    <p:sldId id="338" r:id="rId26"/>
    <p:sldId id="345" r:id="rId27"/>
    <p:sldId id="370" r:id="rId28"/>
    <p:sldId id="303" r:id="rId29"/>
    <p:sldId id="304" r:id="rId30"/>
    <p:sldId id="375" r:id="rId31"/>
    <p:sldId id="379" r:id="rId32"/>
    <p:sldId id="380" r:id="rId33"/>
    <p:sldId id="381" r:id="rId34"/>
    <p:sldId id="382" r:id="rId35"/>
    <p:sldId id="371" r:id="rId36"/>
    <p:sldId id="377" r:id="rId37"/>
    <p:sldId id="302" r:id="rId38"/>
    <p:sldId id="376" r:id="rId39"/>
    <p:sldId id="358" r:id="rId40"/>
    <p:sldId id="368" r:id="rId41"/>
    <p:sldId id="366" r:id="rId42"/>
    <p:sldId id="367" r:id="rId43"/>
    <p:sldId id="365" r:id="rId44"/>
    <p:sldId id="298" r:id="rId45"/>
    <p:sldId id="270" r:id="rId46"/>
    <p:sldId id="263" r:id="rId47"/>
    <p:sldId id="289" r:id="rId48"/>
    <p:sldId id="287" r:id="rId49"/>
    <p:sldId id="300" r:id="rId50"/>
    <p:sldId id="274" r:id="rId51"/>
    <p:sldId id="325" r:id="rId52"/>
    <p:sldId id="326" r:id="rId53"/>
    <p:sldId id="257" r:id="rId54"/>
    <p:sldId id="347" r:id="rId55"/>
    <p:sldId id="348" r:id="rId56"/>
    <p:sldId id="290" r:id="rId57"/>
    <p:sldId id="306" r:id="rId58"/>
    <p:sldId id="308" r:id="rId59"/>
    <p:sldId id="309" r:id="rId60"/>
    <p:sldId id="310" r:id="rId61"/>
    <p:sldId id="312" r:id="rId62"/>
    <p:sldId id="313" r:id="rId63"/>
    <p:sldId id="314" r:id="rId64"/>
    <p:sldId id="315" r:id="rId65"/>
    <p:sldId id="317" r:id="rId66"/>
    <p:sldId id="318" r:id="rId67"/>
    <p:sldId id="319" r:id="rId68"/>
    <p:sldId id="320" r:id="rId69"/>
    <p:sldId id="321" r:id="rId70"/>
    <p:sldId id="322" r:id="rId71"/>
    <p:sldId id="291" r:id="rId72"/>
    <p:sldId id="359" r:id="rId73"/>
    <p:sldId id="360" r:id="rId74"/>
    <p:sldId id="361" r:id="rId75"/>
    <p:sldId id="362" r:id="rId76"/>
    <p:sldId id="363" r:id="rId77"/>
    <p:sldId id="364" r:id="rId78"/>
    <p:sldId id="337" r:id="rId79"/>
    <p:sldId id="336" r:id="rId80"/>
    <p:sldId id="275" r:id="rId81"/>
    <p:sldId id="277" r:id="rId82"/>
    <p:sldId id="341" r:id="rId83"/>
    <p:sldId id="339" r:id="rId84"/>
    <p:sldId id="340" r:id="rId85"/>
    <p:sldId id="346" r:id="rId86"/>
    <p:sldId id="292" r:id="rId87"/>
    <p:sldId id="278" r:id="rId88"/>
    <p:sldId id="293" r:id="rId89"/>
    <p:sldId id="284" r:id="rId90"/>
    <p:sldId id="295" r:id="rId91"/>
    <p:sldId id="281" r:id="rId92"/>
    <p:sldId id="328" r:id="rId93"/>
    <p:sldId id="272" r:id="rId94"/>
    <p:sldId id="305" r:id="rId95"/>
    <p:sldId id="329" r:id="rId96"/>
    <p:sldId id="330" r:id="rId97"/>
    <p:sldId id="331" r:id="rId98"/>
    <p:sldId id="332" r:id="rId99"/>
    <p:sldId id="296" r:id="rId100"/>
    <p:sldId id="265" r:id="rId101"/>
    <p:sldId id="282" r:id="rId102"/>
    <p:sldId id="285" r:id="rId103"/>
    <p:sldId id="266" r:id="rId104"/>
    <p:sldId id="327" r:id="rId105"/>
    <p:sldId id="286" r:id="rId106"/>
    <p:sldId id="334" r:id="rId107"/>
    <p:sldId id="335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Objects="1">
      <p:cViewPr varScale="1">
        <p:scale>
          <a:sx n="71" d="100"/>
          <a:sy n="71" d="100"/>
        </p:scale>
        <p:origin x="7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cases fulfilling SLE </a:t>
            </a:r>
            <a:r>
              <a:rPr lang="en-US" dirty="0" smtClean="0"/>
              <a:t>criteria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832020997375343"/>
          <c:y val="0.18388656496062988"/>
          <c:w val="0.54169291338582704"/>
          <c:h val="0.812539370078740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cases fulfilling SLE criteria, n=97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4 criteria</c:v>
                </c:pt>
                <c:pt idx="1">
                  <c:v>3 criteria</c:v>
                </c:pt>
                <c:pt idx="2">
                  <c:v>≤2 criteria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0.21</c:v>
                </c:pt>
                <c:pt idx="2">
                  <c:v>0.39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ar-EG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36999-06DB-9244-853C-06152C174031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0CE3A-3C12-234F-BCE1-02F25432C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0CE3A-3C12-234F-BCE1-02F25432C6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31C33-98EF-4678-9EDC-9DBDB508EB3B}" type="slidenum">
              <a:rPr lang="en-US"/>
              <a:pPr/>
              <a:t>28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208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BB281-1655-42AD-A335-1DB023046D38}" type="slidenum">
              <a:rPr lang="en-US"/>
              <a:pPr/>
              <a:t>29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8088" y="704850"/>
            <a:ext cx="4694237" cy="3521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3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C9E28-29BF-4703-95F2-051080010FDF}" type="slidenum">
              <a:rPr lang="en-US"/>
              <a:pPr/>
              <a:t>37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4459288"/>
            <a:ext cx="5208587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pPr lvl="1"/>
            <a:r>
              <a:rPr lang="en-GB"/>
              <a:t> </a:t>
            </a:r>
            <a:r>
              <a:rPr lang="en-GB" b="1"/>
              <a:t>Comments:</a:t>
            </a:r>
          </a:p>
          <a:p>
            <a:pPr lvl="1"/>
            <a:r>
              <a:rPr lang="en-GB"/>
              <a:t>This slide summarises the mechanism of action of Rituximab.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b="1"/>
              <a:t>References:</a:t>
            </a:r>
          </a:p>
          <a:p>
            <a:pPr lvl="1"/>
            <a:r>
              <a:rPr lang="en-GB"/>
              <a:t> Clynes RA, Towers TL, Presta LG, Ravetch JV. Inhibitory Fc receptors modulate in vivo cytoxicity against tumour targets. Nat Med. 2000;6:443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>
                <a:cs typeface="Arial" panose="020B0604020202020204" pitchFamily="34" charset="0"/>
              </a:rPr>
              <a:t>446.</a:t>
            </a:r>
            <a:r>
              <a:rPr lang="en-GB"/>
              <a:t/>
            </a:r>
            <a:br>
              <a:rPr lang="en-GB"/>
            </a:br>
            <a:endParaRPr lang="en-GB" b="1"/>
          </a:p>
          <a:p>
            <a:pPr lvl="1"/>
            <a:r>
              <a:rPr lang="en-GB"/>
              <a:t> Reff ME, Carner K, Chambers KS, Chinn PC, Leonard JE et al. Depletion of B cells in vivo by a chimeric mouse human monoclonal antibody to CD20. Blood. 1994;83:435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>
                <a:cs typeface="Arial" panose="020B0604020202020204" pitchFamily="34" charset="0"/>
              </a:rPr>
              <a:t>4</a:t>
            </a:r>
            <a:r>
              <a:rPr lang="en-GB"/>
              <a:t>45. </a:t>
            </a:r>
          </a:p>
          <a:p>
            <a:pPr lvl="1"/>
            <a:r>
              <a:rPr lang="en-GB"/>
              <a:t/>
            </a:r>
            <a:br>
              <a:rPr lang="en-GB"/>
            </a:br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2D746-0DF3-B04B-AE7F-CF43AD9231DF}" type="slidenum">
              <a:rPr lang="en-US">
                <a:latin typeface="Times New Roman" pitchFamily="-105" charset="0"/>
              </a:rPr>
              <a:pPr/>
              <a:t>46</a:t>
            </a:fld>
            <a:endParaRPr lang="en-US">
              <a:latin typeface="Times New Roman" pitchFamily="-105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27" tIns="44863" rIns="89727" bIns="44863"/>
          <a:lstStyle/>
          <a:p>
            <a:pPr eaLnBrk="1" hangingPunct="1"/>
            <a:r>
              <a:rPr lang="en-US" b="1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Main Message –Prior therapies for RA were developed for other disease but newer medications are targeting specific molecules identified with disease</a:t>
            </a:r>
          </a:p>
          <a:p>
            <a:pPr eaLnBrk="1" hangingPunct="1"/>
            <a:endParaRPr lang="en-US">
              <a:latin typeface="Times New Roman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Many of the treatments available to patients with rheumatoid arthritis have been used for decades. </a:t>
            </a:r>
          </a:p>
          <a:p>
            <a:pPr eaLnBrk="1" hangingPunct="1"/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Up until quite recently, all  the drugs that have been used to modify the disease were actually developed to treat other conditions</a:t>
            </a:r>
          </a:p>
          <a:p>
            <a:pPr eaLnBrk="1" hangingPunct="1"/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Etanercept and leflunomide were approved for treatment of rheumatoid arthritis by the FDA in 1998, and infliximab was approved in 1999.</a:t>
            </a:r>
          </a:p>
          <a:p>
            <a:pPr eaLnBrk="1" hangingPunct="1"/>
            <a:r>
              <a:rPr lang="en-US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rPr>
              <a:t>Anakinra, the newest member of the biologic therapies, targets the effects of IL-1 and was approved in 2001.</a:t>
            </a:r>
          </a:p>
        </p:txBody>
      </p:sp>
    </p:spTree>
    <p:extLst>
      <p:ext uri="{BB962C8B-B14F-4D97-AF65-F5344CB8AC3E}">
        <p14:creationId xmlns:p14="http://schemas.microsoft.com/office/powerpoint/2010/main" val="159460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7C565-48F0-4025-9882-5C0E0769A615}" type="slidenum">
              <a:rPr lang="en-US"/>
              <a:pPr/>
              <a:t>48</a:t>
            </a:fld>
            <a:endParaRPr lang="en-US"/>
          </a:p>
        </p:txBody>
      </p:sp>
      <p:sp>
        <p:nvSpPr>
          <p:cNvPr id="13946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1518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7EDC3-1038-48B6-992D-E9AE5609D90E}" type="slidenum">
              <a:rPr lang="en-US"/>
              <a:pPr/>
              <a:t>49</a:t>
            </a:fld>
            <a:endParaRPr lang="en-US"/>
          </a:p>
        </p:txBody>
      </p:sp>
      <p:sp>
        <p:nvSpPr>
          <p:cNvPr id="1396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729162" cy="3546475"/>
          </a:xfrm>
          <a:ln/>
        </p:spPr>
      </p:sp>
      <p:sp>
        <p:nvSpPr>
          <p:cNvPr id="1396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468813"/>
            <a:ext cx="5192712" cy="4240212"/>
          </a:xfrm>
        </p:spPr>
        <p:txBody>
          <a:bodyPr lIns="92673" tIns="46336" rIns="92673" bIns="46336"/>
          <a:lstStyle/>
          <a:p>
            <a:pPr>
              <a:buFontTx/>
              <a:buChar char="•"/>
            </a:pPr>
            <a:r>
              <a:rPr lang="en-US"/>
              <a:t>In chronic inflammatory conditions we see an imbalance between mediators of the IR</a:t>
            </a:r>
          </a:p>
          <a:p>
            <a:pPr>
              <a:buFontTx/>
              <a:buChar char="•"/>
            </a:pPr>
            <a:r>
              <a:rPr lang="en-US"/>
              <a:t>Upregulation of both pro-inflammatory and anti-inflammatory cytokines</a:t>
            </a:r>
          </a:p>
          <a:p>
            <a:pPr>
              <a:buFontTx/>
              <a:buChar char="•"/>
            </a:pPr>
            <a:r>
              <a:rPr lang="en-US"/>
              <a:t>Pro-inflammatory cytokines overwhelming the anti-inflammatory cytokines </a:t>
            </a:r>
          </a:p>
          <a:p>
            <a:pPr>
              <a:buFontTx/>
              <a:buChar char="•"/>
            </a:pPr>
            <a:r>
              <a:rPr lang="en-US"/>
              <a:t>Resulting imbalance/tilt</a:t>
            </a:r>
          </a:p>
        </p:txBody>
      </p:sp>
    </p:spTree>
    <p:extLst>
      <p:ext uri="{BB962C8B-B14F-4D97-AF65-F5344CB8AC3E}">
        <p14:creationId xmlns:p14="http://schemas.microsoft.com/office/powerpoint/2010/main" val="413340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2CFD4F-9C8E-4B12-BD89-AE4962DB42A6}" type="slidenum">
              <a:rPr lang="en-US"/>
              <a:pPr eaLnBrk="1" hangingPunct="1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5E762B-E97D-4511-80CD-794364FA127E}" type="slidenum">
              <a:rPr lang="en-US"/>
              <a:pPr eaLnBrk="1" hangingPunct="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smtClean="0"/>
              <a:t>EULAR 2004 Final Show</a:t>
            </a: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11200"/>
            <a:ext cx="4648200" cy="3486150"/>
          </a:xfrm>
          <a:ln w="9525" cap="flat"/>
        </p:spPr>
      </p:sp>
    </p:spTree>
    <p:extLst>
      <p:ext uri="{BB962C8B-B14F-4D97-AF65-F5344CB8AC3E}">
        <p14:creationId xmlns:p14="http://schemas.microsoft.com/office/powerpoint/2010/main" val="15094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88088" y="180975"/>
            <a:ext cx="357187" cy="2778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2392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3977C-C68A-4FA1-81F8-61392EF77402}" type="slidenum">
              <a:rPr lang="en-GB" sz="1200"/>
              <a:pPr/>
              <a:t>55</a:t>
            </a:fld>
            <a:endParaRPr lang="en-GB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458788"/>
            <a:ext cx="4951412" cy="371316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03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7" tIns="45612" rIns="91227" bIns="45612"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12888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585E77-D92F-45C8-91BE-CBCDFDF4DBC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E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88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03C0979-AC8A-49AF-9842-2F387583EBD6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80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61714A-69A0-4C4D-8379-2CD0F632C86B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93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0EAD38B-93B3-4AC2-BFE0-B6C922F79EE4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56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38344AA-392F-4EDD-956B-41FE7B41CD90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19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760BF6D-9CF4-46A5-A47A-F78BE7B52741}" type="slidenum">
              <a:rPr lang="en-US" b="0" u="none">
                <a:solidFill>
                  <a:schemeClr val="tx1"/>
                </a:solidFill>
                <a:latin typeface="Arial" panose="020B0604020202020204" pitchFamily="34" charset="0"/>
              </a:rPr>
              <a:pPr/>
              <a:t>63</a:t>
            </a:fld>
            <a:endParaRPr lang="en-US" b="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17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D6968E94-881F-4536-BFFE-0BF4276A9B18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26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E56EC16-0CA7-48E5-9A43-704E830AF362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54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9F94BF4-346A-48E8-AC64-1100B1DFE810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1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9FD4092-7E35-4A70-85D7-5F05A8F6267A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83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EG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4E998DF-EBD8-47AA-B446-8298F3AF5640}" type="slidenum">
              <a:rPr lang="en-US" b="0" u="none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6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31C33-98EF-4678-9EDC-9DBDB508EB3B}" type="slidenum">
              <a:rPr lang="en-US"/>
              <a:pPr/>
              <a:t>10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7825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FAE4EC91-5BB3-4935-AC60-61D9DB6D1BB4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8" tIns="45719" rIns="91438" bIns="45719"/>
          <a:lstStyle/>
          <a:p>
            <a:pPr eaLnBrk="1" hangingPunct="1"/>
            <a:endParaRPr lang="ar-EG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147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30204" pitchFamily="34" charset="0"/>
                <a:ea typeface="ＭＳ Ｐゴシック" panose="020B0600070205080204" pitchFamily="34" charset="-128"/>
              </a:defRPr>
            </a:lvl9pPr>
          </a:lstStyle>
          <a:p>
            <a:fld id="{ED48B816-5AF6-4DA4-A198-7910F146E292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4700" y="377825"/>
            <a:ext cx="5297488" cy="3973513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603750"/>
            <a:ext cx="5945188" cy="4075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43" tIns="45222" rIns="90443" bIns="45222"/>
          <a:lstStyle/>
          <a:p>
            <a:pPr eaLnBrk="1" hangingPunct="1"/>
            <a:endParaRPr lang="ar-EG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276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D9BE7-1F4C-48E5-BFD1-1520A8AC7C4D}" type="slidenum">
              <a:rPr lang="en-US"/>
              <a:pPr/>
              <a:t>94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5304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526629-C9C1-45BD-ABC7-E73F80248390}" type="slidenum">
              <a:rPr lang="en-US"/>
              <a:pPr eaLnBrk="1" hangingPunct="1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0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1CB5AE-CCF7-4936-8ED2-5A236C3B5432}" type="slidenum">
              <a:rPr lang="en-US"/>
              <a:pPr eaLnBrk="1" hangingPunct="1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2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3F40DA-42AB-495E-9827-29FBDB9950CE}" type="slidenum">
              <a:rPr lang="en-US"/>
              <a:pPr eaLnBrk="1" hangingPunct="1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3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8885A-49D3-42AD-AAA1-5679BB8AABD0}" type="slidenum">
              <a:rPr lang="en-US"/>
              <a:pPr eaLnBrk="1" hangingPunct="1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31C33-98EF-4678-9EDC-9DBDB508EB3B}" type="slidenum">
              <a:rPr lang="en-US"/>
              <a:pPr/>
              <a:t>11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206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31C33-98EF-4678-9EDC-9DBDB508EB3B}" type="slidenum">
              <a:rPr lang="en-US"/>
              <a:pPr/>
              <a:t>15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29" tIns="47114" rIns="94229" bIns="47114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11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DA60C-809E-4F35-8A4A-9388EC7DB326}" type="slidenum">
              <a:rPr lang="en-US"/>
              <a:pPr/>
              <a:t>19</a:t>
            </a:fld>
            <a:endParaRPr lang="en-US"/>
          </a:p>
        </p:txBody>
      </p:sp>
      <p:sp>
        <p:nvSpPr>
          <p:cNvPr id="169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6638" y="376238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92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24592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B6001-A40B-4B95-ACCC-554A2DF5346A}" type="slidenum">
              <a:rPr lang="en-US"/>
              <a:pPr/>
              <a:t>20</a:t>
            </a:fld>
            <a:endParaRPr lang="en-US"/>
          </a:p>
        </p:txBody>
      </p:sp>
      <p:sp>
        <p:nvSpPr>
          <p:cNvPr id="171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6638" y="376238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6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46935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12DE8-571C-478A-9EEC-B73880E0165F}" type="slidenum">
              <a:rPr lang="en-US"/>
              <a:pPr/>
              <a:t>21</a:t>
            </a:fld>
            <a:endParaRPr lang="en-US"/>
          </a:p>
        </p:txBody>
      </p:sp>
      <p:sp>
        <p:nvSpPr>
          <p:cNvPr id="4597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6638" y="376238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978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175362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41B7E-4A9B-432B-843D-555F09D83BF3}" type="slidenum">
              <a:rPr lang="en-US"/>
              <a:pPr/>
              <a:t>22</a:t>
            </a:fld>
            <a:endParaRPr lang="en-US"/>
          </a:p>
        </p:txBody>
      </p:sp>
      <p:sp>
        <p:nvSpPr>
          <p:cNvPr id="45773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6638" y="376238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773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63745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754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93D3E5C-F2BE-3146-8A8E-BE06A9419F0C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D1B6F9-0C8A-B643-8A48-F83B01ECC6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ciencedirect.com.beckerproxy.wustl.edu/science?_ob=MiamiCaptionURL&amp;_method=retrieve&amp;_udi=B6WWK-4XCSJ8R-2&amp;_image=B6WWK-4XCSJ8R-2-3&amp;_ba=&amp;_user=4275&amp;_rdoc=1&amp;_fmt=full&amp;_orig=search&amp;_cdi=7133&amp;view=c&amp;_isHiQual=Y&amp;_acct=C000000938&amp;_version=1&amp;_urlVersion=0&amp;_userid=4275&amp;md5=1b4f6982af43be7bbb8d28fa9b572770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68580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Biological Therapy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Ahmed R. Al-</a:t>
            </a:r>
            <a:r>
              <a:rPr lang="en-US" sz="2800" dirty="0" err="1" smtClean="0"/>
              <a:t>Agamy</a:t>
            </a:r>
            <a:endParaRPr lang="en-US" sz="2800" dirty="0" smtClean="0"/>
          </a:p>
          <a:p>
            <a:pPr algn="ctr"/>
            <a:r>
              <a:rPr lang="en-US" sz="2800" dirty="0" smtClean="0"/>
              <a:t>Assistant Lecturer of Rheumatology</a:t>
            </a:r>
          </a:p>
          <a:p>
            <a:pPr algn="ctr"/>
            <a:r>
              <a:rPr lang="en-US" sz="2800" dirty="0" err="1" smtClean="0"/>
              <a:t>Sohag</a:t>
            </a:r>
            <a:r>
              <a:rPr lang="en-US" sz="2800" dirty="0" smtClean="0"/>
              <a:t> University</a:t>
            </a:r>
          </a:p>
          <a:p>
            <a:pPr algn="ctr"/>
            <a:r>
              <a:rPr lang="en-US" sz="2800" dirty="0" smtClean="0"/>
              <a:t>2013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BRMs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404191"/>
            <a:ext cx="8496300" cy="4953000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Anti TNF-</a:t>
            </a:r>
            <a:r>
              <a:rPr lang="el-GR" dirty="0" smtClean="0"/>
              <a:t>α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TNF receptor blockers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TNF </a:t>
            </a:r>
            <a:r>
              <a:rPr lang="en-US" dirty="0" err="1" smtClean="0"/>
              <a:t>monocloncal</a:t>
            </a:r>
            <a:r>
              <a:rPr lang="en-US" dirty="0" smtClean="0"/>
              <a:t> antibodies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TNF production blockers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Anti ILs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IL-1</a:t>
            </a:r>
            <a:r>
              <a:rPr lang="el-GR" dirty="0" smtClean="0"/>
              <a:t>β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Anti IL-6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Anti IL-17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IL-12, IL-23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Anti T cells (</a:t>
            </a:r>
            <a:r>
              <a:rPr lang="en-US" dirty="0" err="1"/>
              <a:t>Preventors</a:t>
            </a:r>
            <a:r>
              <a:rPr lang="en-US" dirty="0"/>
              <a:t> of T cell </a:t>
            </a:r>
            <a:r>
              <a:rPr lang="en-US" dirty="0" smtClean="0"/>
              <a:t>activation)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CD 28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CD 11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CD2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Anti B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CD 20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CD 22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</a:t>
            </a:r>
            <a:r>
              <a:rPr lang="en-US" dirty="0" err="1" smtClean="0"/>
              <a:t>BLyS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 cell </a:t>
            </a:r>
            <a:r>
              <a:rPr lang="en-US" dirty="0" err="1" smtClean="0"/>
              <a:t>tolerogen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Anti complement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Kinase inhibitors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JAK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SYS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 MAPK</a:t>
            </a:r>
          </a:p>
        </p:txBody>
      </p:sp>
    </p:spTree>
    <p:extLst>
      <p:ext uri="{BB962C8B-B14F-4D97-AF65-F5344CB8AC3E}">
        <p14:creationId xmlns:p14="http://schemas.microsoft.com/office/powerpoint/2010/main" val="139794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2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2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2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2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2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2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2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2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2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2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2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2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2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2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28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2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28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428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4284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4284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4284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4284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3" grpId="0" build="p" bldLvl="2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endParaRPr lang="en-US" dirty="0" smtClean="0"/>
          </a:p>
          <a:p>
            <a:r>
              <a:rPr lang="en-US" dirty="0" smtClean="0"/>
              <a:t>Safety</a:t>
            </a:r>
          </a:p>
          <a:p>
            <a:endParaRPr lang="en-US" dirty="0" smtClean="0"/>
          </a:p>
          <a:p>
            <a:r>
              <a:rPr lang="en-US" dirty="0" smtClean="0"/>
              <a:t>Long-term risk</a:t>
            </a:r>
          </a:p>
          <a:p>
            <a:endParaRPr lang="en-US" dirty="0" smtClean="0"/>
          </a:p>
          <a:p>
            <a:r>
              <a:rPr lang="en-US" dirty="0" smtClean="0"/>
              <a:t>Length of treatment</a:t>
            </a:r>
          </a:p>
          <a:p>
            <a:endParaRPr lang="en-US" dirty="0" smtClean="0"/>
          </a:p>
          <a:p>
            <a:r>
              <a:rPr lang="en-US" dirty="0" smtClean="0"/>
              <a:t>Regulation of generics- (</a:t>
            </a:r>
            <a:r>
              <a:rPr lang="en-US" dirty="0" err="1" smtClean="0"/>
              <a:t>Biosimilars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Unmet Needs and Controversies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biologics and blood products are regulated </a:t>
            </a:r>
          </a:p>
          <a:p>
            <a:r>
              <a:rPr lang="en-US" dirty="0" smtClean="0"/>
              <a:t>Balance between safety and improvement in outcomes</a:t>
            </a:r>
          </a:p>
          <a:p>
            <a:r>
              <a:rPr lang="en-US" dirty="0" smtClean="0"/>
              <a:t>No role or ability to regulate cost</a:t>
            </a:r>
          </a:p>
          <a:p>
            <a:r>
              <a:rPr lang="en-US" dirty="0" smtClean="0"/>
              <a:t>Post marketing surveillance</a:t>
            </a:r>
          </a:p>
          <a:p>
            <a:r>
              <a:rPr lang="en-US" dirty="0" smtClean="0"/>
              <a:t>Approval and monitoring quality of </a:t>
            </a:r>
            <a:r>
              <a:rPr lang="en-US" dirty="0" err="1" smtClean="0"/>
              <a:t>biosimilars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FDA regulatory role and process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50 % of future medications (??90 % in immunology and Cancer)</a:t>
            </a:r>
          </a:p>
          <a:p>
            <a:endParaRPr lang="en-US" dirty="0" smtClean="0"/>
          </a:p>
          <a:p>
            <a:r>
              <a:rPr lang="en-US" dirty="0" smtClean="0"/>
              <a:t>Small molecules- Impact intracellular pathways </a:t>
            </a:r>
          </a:p>
          <a:p>
            <a:endParaRPr lang="en-US" dirty="0" smtClean="0"/>
          </a:p>
          <a:p>
            <a:r>
              <a:rPr lang="en-US" dirty="0" smtClean="0"/>
              <a:t>Availability of </a:t>
            </a:r>
            <a:r>
              <a:rPr lang="en-US" dirty="0" err="1" smtClean="0"/>
              <a:t>biosimilars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Biological response modifiers, or Biologics have been wonderful additions to physicians ability to improve outcomes in a number of rheumatic and non-rheumatic disorders.</a:t>
            </a:r>
          </a:p>
          <a:p>
            <a:endParaRPr lang="en-US" b="1" dirty="0" smtClean="0"/>
          </a:p>
          <a:p>
            <a:r>
              <a:rPr lang="en-US" b="1" dirty="0" smtClean="0"/>
              <a:t>The long term issues of cost-effectiveness and potential adverse effects needs to be closely monitored and periodically assessed.   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Take Home Points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Vigilant monitoring is needed for infections, malignancy, infusion/injection reactions, and other safety issues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Vaccination early into RA treatment should be considered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TB screening</a:t>
            </a:r>
          </a:p>
          <a:p>
            <a:r>
              <a:rPr lang="en-US" sz="28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Risk:benefit</a:t>
            </a:r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should be considered on an individual basis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Biologics are relatively safe, however long-term studies especially for recently approved drugs are needed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Use of biologics in pregnancy/lactation – needs further study</a:t>
            </a:r>
          </a:p>
        </p:txBody>
      </p:sp>
    </p:spTree>
    <p:extLst>
      <p:ext uri="{BB962C8B-B14F-4D97-AF65-F5344CB8AC3E}">
        <p14:creationId xmlns:p14="http://schemas.microsoft.com/office/powerpoint/2010/main" val="193201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209800" y="1828800"/>
            <a:ext cx="4953000" cy="34290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Traditional Arabic" panose="02020603050405020304" pitchFamily="18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Majalla UI"/>
              <a:cs typeface="Majalla UI"/>
            </a:endParaRPr>
          </a:p>
        </p:txBody>
      </p:sp>
      <p:pic>
        <p:nvPicPr>
          <p:cNvPr id="83972" name="Picture 4" descr="S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9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thank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27562" cy="511333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make-someone-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600450" cy="3960813"/>
          </a:xfrm>
          <a:prstGeom prst="rect">
            <a:avLst/>
          </a:prstGeom>
          <a:noFill/>
          <a:ln w="349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TNF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600200"/>
            <a:ext cx="84963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Directed against TNF-</a:t>
            </a:r>
            <a:r>
              <a:rPr lang="el-GR" dirty="0" smtClean="0"/>
              <a:t>α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Useful for treatment of: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PsA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JIA.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Adult onset Still’s disease.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?? SLE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Till now, there are 5 anti-TNF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Etanercept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Infliximab.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Adalimumab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Golimumab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Certulizumab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08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5" descr="cascade p8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/>
          <a:stretch>
            <a:fillRect/>
          </a:stretch>
        </p:blipFill>
        <p:spPr bwMode="gray">
          <a:xfrm>
            <a:off x="0" y="0"/>
            <a:ext cx="9144000" cy="68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7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6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Apermilast</a:t>
            </a:r>
            <a:endParaRPr lang="en-US" dirty="0" smtClean="0"/>
          </a:p>
          <a:p>
            <a:pPr lvl="1"/>
            <a:r>
              <a:rPr lang="en-US" dirty="0"/>
              <a:t>Type 4 </a:t>
            </a:r>
            <a:r>
              <a:rPr lang="en-US" dirty="0" err="1"/>
              <a:t>phosphodiesterase</a:t>
            </a:r>
            <a:r>
              <a:rPr lang="en-US" dirty="0"/>
              <a:t> inhibitor (PDE-4), involved with inhibition of TNF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Under trial for RA treatment.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TNF production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0987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IL-1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600200"/>
            <a:ext cx="84963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They include: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Anakinra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Canakinumab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Poorly effective in RA, but showing promising results in: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Acute gouty arthritis.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Systemic onset JIA.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? SLE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0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Anakinra</a:t>
            </a:r>
            <a:r>
              <a:rPr lang="en-US" dirty="0" smtClean="0"/>
              <a:t> (</a:t>
            </a:r>
            <a:r>
              <a:rPr lang="en-US" dirty="0" err="1" smtClean="0"/>
              <a:t>Kineret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Recombinant human IL-1 receptor antagonist</a:t>
            </a:r>
          </a:p>
          <a:p>
            <a:r>
              <a:rPr lang="en-US" dirty="0"/>
              <a:t>Expressed in </a:t>
            </a:r>
            <a:r>
              <a:rPr lang="en-US" i="1" dirty="0"/>
              <a:t>E. coli</a:t>
            </a:r>
          </a:p>
          <a:p>
            <a:r>
              <a:rPr lang="en-US" dirty="0"/>
              <a:t>Amino acid sequence is identical to native human IL-1ra except for the addition of an N-terminal methionine residue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Inhibits </a:t>
            </a:r>
            <a:r>
              <a:rPr lang="en-US" dirty="0"/>
              <a:t>the action of IL-1 by competitively blocking the binding of IL-1 to IL-1 receptors on IL-1 responsive target cells</a:t>
            </a:r>
          </a:p>
          <a:p>
            <a:pPr>
              <a:lnSpc>
                <a:spcPct val="90000"/>
              </a:lnSpc>
            </a:pPr>
            <a:r>
              <a:rPr lang="en-US" dirty="0"/>
              <a:t>PK studies showed that the terminal half-life of </a:t>
            </a:r>
            <a:r>
              <a:rPr lang="en-US" dirty="0" err="1"/>
              <a:t>anakinra</a:t>
            </a:r>
            <a:r>
              <a:rPr lang="en-US" dirty="0"/>
              <a:t> following SC administration ranges from 3 to 6 </a:t>
            </a: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Monoclonal antibody against IL-1 beta</a:t>
            </a:r>
          </a:p>
          <a:p>
            <a:r>
              <a:rPr lang="en-US" dirty="0" smtClean="0"/>
              <a:t>First designed by Novartis in 2012, and first marketed in 2013 in the trade name “</a:t>
            </a:r>
            <a:r>
              <a:rPr lang="en-US" dirty="0" err="1" smtClean="0"/>
              <a:t>Ilaris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Still under trial.</a:t>
            </a:r>
          </a:p>
          <a:p>
            <a:r>
              <a:rPr lang="en-US" dirty="0" smtClean="0"/>
              <a:t>Thought to be successful in treatment of:</a:t>
            </a:r>
          </a:p>
          <a:p>
            <a:pPr lvl="1"/>
            <a:r>
              <a:rPr lang="en-US" dirty="0" err="1" smtClean="0"/>
              <a:t>sJIA</a:t>
            </a:r>
            <a:endParaRPr lang="en-US" dirty="0" smtClean="0"/>
          </a:p>
          <a:p>
            <a:pPr lvl="1"/>
            <a:r>
              <a:rPr lang="en-US" dirty="0" smtClean="0"/>
              <a:t>Gouty arthritis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Canakinumab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18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Tocilizumab</a:t>
            </a:r>
            <a:endParaRPr lang="en-US" dirty="0" smtClean="0"/>
          </a:p>
          <a:p>
            <a:r>
              <a:rPr lang="en-US" dirty="0" smtClean="0"/>
              <a:t>Proved to be effective in:</a:t>
            </a:r>
          </a:p>
          <a:p>
            <a:pPr lvl="1"/>
            <a:r>
              <a:rPr lang="en-US" dirty="0" smtClean="0"/>
              <a:t>RA.</a:t>
            </a:r>
          </a:p>
          <a:p>
            <a:pPr lvl="1"/>
            <a:r>
              <a:rPr lang="en-US" dirty="0" smtClean="0"/>
              <a:t>??? SLE.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IL-6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9676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IL-6 is Produced by Multiple Cell Types and Is Associated with Numerous Biologic </a:t>
            </a:r>
            <a:r>
              <a:rPr lang="en-US" sz="3200" dirty="0" smtClean="0"/>
              <a:t>Activities</a:t>
            </a:r>
            <a:endParaRPr lang="en-US" sz="3200" baseline="30000" dirty="0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2222500" y="4014788"/>
            <a:ext cx="1212850" cy="1092200"/>
          </a:xfrm>
          <a:custGeom>
            <a:avLst/>
            <a:gdLst>
              <a:gd name="T0" fmla="*/ 2147483647 w 764"/>
              <a:gd name="T1" fmla="*/ 2147483647 h 688"/>
              <a:gd name="T2" fmla="*/ 0 w 764"/>
              <a:gd name="T3" fmla="*/ 2147483647 h 688"/>
              <a:gd name="T4" fmla="*/ 2147483647 w 764"/>
              <a:gd name="T5" fmla="*/ 2147483647 h 688"/>
              <a:gd name="T6" fmla="*/ 2147483647 w 764"/>
              <a:gd name="T7" fmla="*/ 2147483647 h 688"/>
              <a:gd name="T8" fmla="*/ 2147483647 w 764"/>
              <a:gd name="T9" fmla="*/ 2147483647 h 688"/>
              <a:gd name="T10" fmla="*/ 2147483647 w 764"/>
              <a:gd name="T11" fmla="*/ 2147483647 h 688"/>
              <a:gd name="T12" fmla="*/ 0 w 764"/>
              <a:gd name="T13" fmla="*/ 2147483647 h 688"/>
              <a:gd name="T14" fmla="*/ 2147483647 w 764"/>
              <a:gd name="T15" fmla="*/ 2147483647 h 688"/>
              <a:gd name="T16" fmla="*/ 2147483647 w 764"/>
              <a:gd name="T17" fmla="*/ 2147483647 h 688"/>
              <a:gd name="T18" fmla="*/ 2147483647 w 764"/>
              <a:gd name="T19" fmla="*/ 2147483647 h 688"/>
              <a:gd name="T20" fmla="*/ 2147483647 w 764"/>
              <a:gd name="T21" fmla="*/ 2147483647 h 688"/>
              <a:gd name="T22" fmla="*/ 2147483647 w 764"/>
              <a:gd name="T23" fmla="*/ 2147483647 h 688"/>
              <a:gd name="T24" fmla="*/ 2147483647 w 764"/>
              <a:gd name="T25" fmla="*/ 2147483647 h 688"/>
              <a:gd name="T26" fmla="*/ 2147483647 w 764"/>
              <a:gd name="T27" fmla="*/ 2147483647 h 688"/>
              <a:gd name="T28" fmla="*/ 2147483647 w 764"/>
              <a:gd name="T29" fmla="*/ 2147483647 h 688"/>
              <a:gd name="T30" fmla="*/ 2147483647 w 764"/>
              <a:gd name="T31" fmla="*/ 2147483647 h 688"/>
              <a:gd name="T32" fmla="*/ 2147483647 w 764"/>
              <a:gd name="T33" fmla="*/ 2147483647 h 688"/>
              <a:gd name="T34" fmla="*/ 2147483647 w 764"/>
              <a:gd name="T35" fmla="*/ 2147483647 h 688"/>
              <a:gd name="T36" fmla="*/ 2147483647 w 764"/>
              <a:gd name="T37" fmla="*/ 2147483647 h 688"/>
              <a:gd name="T38" fmla="*/ 2147483647 w 764"/>
              <a:gd name="T39" fmla="*/ 2147483647 h 688"/>
              <a:gd name="T40" fmla="*/ 2147483647 w 764"/>
              <a:gd name="T41" fmla="*/ 2147483647 h 688"/>
              <a:gd name="T42" fmla="*/ 2147483647 w 764"/>
              <a:gd name="T43" fmla="*/ 2147483647 h 688"/>
              <a:gd name="T44" fmla="*/ 2147483647 w 764"/>
              <a:gd name="T45" fmla="*/ 2147483647 h 688"/>
              <a:gd name="T46" fmla="*/ 2147483647 w 764"/>
              <a:gd name="T47" fmla="*/ 0 h 688"/>
              <a:gd name="T48" fmla="*/ 2147483647 w 764"/>
              <a:gd name="T49" fmla="*/ 2147483647 h 688"/>
              <a:gd name="T50" fmla="*/ 2147483647 w 764"/>
              <a:gd name="T51" fmla="*/ 2147483647 h 688"/>
              <a:gd name="T52" fmla="*/ 2147483647 w 764"/>
              <a:gd name="T53" fmla="*/ 2147483647 h 688"/>
              <a:gd name="T54" fmla="*/ 2147483647 w 764"/>
              <a:gd name="T55" fmla="*/ 2147483647 h 688"/>
              <a:gd name="T56" fmla="*/ 2147483647 w 764"/>
              <a:gd name="T57" fmla="*/ 2147483647 h 688"/>
              <a:gd name="T58" fmla="*/ 2147483647 w 764"/>
              <a:gd name="T59" fmla="*/ 2147483647 h 688"/>
              <a:gd name="T60" fmla="*/ 2147483647 w 764"/>
              <a:gd name="T61" fmla="*/ 2147483647 h 688"/>
              <a:gd name="T62" fmla="*/ 2147483647 w 764"/>
              <a:gd name="T63" fmla="*/ 2147483647 h 688"/>
              <a:gd name="T64" fmla="*/ 2147483647 w 764"/>
              <a:gd name="T65" fmla="*/ 2147483647 h 688"/>
              <a:gd name="T66" fmla="*/ 2147483647 w 764"/>
              <a:gd name="T67" fmla="*/ 2147483647 h 6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4"/>
              <a:gd name="T103" fmla="*/ 0 h 688"/>
              <a:gd name="T104" fmla="*/ 764 w 764"/>
              <a:gd name="T105" fmla="*/ 688 h 6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4" h="688">
                <a:moveTo>
                  <a:pt x="58" y="284"/>
                </a:moveTo>
                <a:lnTo>
                  <a:pt x="24" y="338"/>
                </a:lnTo>
                <a:lnTo>
                  <a:pt x="2" y="390"/>
                </a:lnTo>
                <a:lnTo>
                  <a:pt x="0" y="416"/>
                </a:lnTo>
                <a:lnTo>
                  <a:pt x="18" y="416"/>
                </a:lnTo>
                <a:lnTo>
                  <a:pt x="46" y="410"/>
                </a:lnTo>
                <a:lnTo>
                  <a:pt x="70" y="406"/>
                </a:lnTo>
                <a:lnTo>
                  <a:pt x="76" y="422"/>
                </a:lnTo>
                <a:lnTo>
                  <a:pt x="82" y="472"/>
                </a:lnTo>
                <a:lnTo>
                  <a:pt x="78" y="522"/>
                </a:lnTo>
                <a:lnTo>
                  <a:pt x="68" y="552"/>
                </a:lnTo>
                <a:lnTo>
                  <a:pt x="32" y="614"/>
                </a:lnTo>
                <a:lnTo>
                  <a:pt x="14" y="640"/>
                </a:lnTo>
                <a:lnTo>
                  <a:pt x="0" y="666"/>
                </a:lnTo>
                <a:lnTo>
                  <a:pt x="4" y="688"/>
                </a:lnTo>
                <a:lnTo>
                  <a:pt x="30" y="686"/>
                </a:lnTo>
                <a:lnTo>
                  <a:pt x="96" y="660"/>
                </a:lnTo>
                <a:lnTo>
                  <a:pt x="234" y="592"/>
                </a:lnTo>
                <a:lnTo>
                  <a:pt x="292" y="554"/>
                </a:lnTo>
                <a:lnTo>
                  <a:pt x="332" y="508"/>
                </a:lnTo>
                <a:lnTo>
                  <a:pt x="412" y="514"/>
                </a:lnTo>
                <a:lnTo>
                  <a:pt x="432" y="554"/>
                </a:lnTo>
                <a:lnTo>
                  <a:pt x="472" y="630"/>
                </a:lnTo>
                <a:lnTo>
                  <a:pt x="478" y="656"/>
                </a:lnTo>
                <a:lnTo>
                  <a:pt x="498" y="648"/>
                </a:lnTo>
                <a:lnTo>
                  <a:pt x="550" y="582"/>
                </a:lnTo>
                <a:lnTo>
                  <a:pt x="638" y="440"/>
                </a:lnTo>
                <a:lnTo>
                  <a:pt x="670" y="398"/>
                </a:lnTo>
                <a:lnTo>
                  <a:pt x="694" y="392"/>
                </a:lnTo>
                <a:lnTo>
                  <a:pt x="712" y="410"/>
                </a:lnTo>
                <a:lnTo>
                  <a:pt x="728" y="436"/>
                </a:lnTo>
                <a:lnTo>
                  <a:pt x="744" y="452"/>
                </a:lnTo>
                <a:lnTo>
                  <a:pt x="750" y="438"/>
                </a:lnTo>
                <a:lnTo>
                  <a:pt x="758" y="388"/>
                </a:lnTo>
                <a:lnTo>
                  <a:pt x="764" y="300"/>
                </a:lnTo>
                <a:lnTo>
                  <a:pt x="750" y="238"/>
                </a:lnTo>
                <a:lnTo>
                  <a:pt x="732" y="222"/>
                </a:lnTo>
                <a:lnTo>
                  <a:pt x="694" y="218"/>
                </a:lnTo>
                <a:lnTo>
                  <a:pt x="668" y="218"/>
                </a:lnTo>
                <a:lnTo>
                  <a:pt x="644" y="214"/>
                </a:lnTo>
                <a:lnTo>
                  <a:pt x="624" y="204"/>
                </a:lnTo>
                <a:lnTo>
                  <a:pt x="604" y="182"/>
                </a:lnTo>
                <a:lnTo>
                  <a:pt x="582" y="130"/>
                </a:lnTo>
                <a:lnTo>
                  <a:pt x="552" y="58"/>
                </a:lnTo>
                <a:lnTo>
                  <a:pt x="522" y="30"/>
                </a:lnTo>
                <a:lnTo>
                  <a:pt x="488" y="4"/>
                </a:lnTo>
                <a:lnTo>
                  <a:pt x="430" y="2"/>
                </a:lnTo>
                <a:lnTo>
                  <a:pt x="366" y="0"/>
                </a:lnTo>
                <a:lnTo>
                  <a:pt x="340" y="22"/>
                </a:lnTo>
                <a:lnTo>
                  <a:pt x="308" y="38"/>
                </a:lnTo>
                <a:lnTo>
                  <a:pt x="304" y="84"/>
                </a:lnTo>
                <a:lnTo>
                  <a:pt x="326" y="144"/>
                </a:lnTo>
                <a:lnTo>
                  <a:pt x="360" y="202"/>
                </a:lnTo>
                <a:lnTo>
                  <a:pt x="368" y="230"/>
                </a:lnTo>
                <a:lnTo>
                  <a:pt x="344" y="218"/>
                </a:lnTo>
                <a:lnTo>
                  <a:pt x="302" y="184"/>
                </a:lnTo>
                <a:lnTo>
                  <a:pt x="270" y="174"/>
                </a:lnTo>
                <a:lnTo>
                  <a:pt x="234" y="178"/>
                </a:lnTo>
                <a:lnTo>
                  <a:pt x="218" y="210"/>
                </a:lnTo>
                <a:lnTo>
                  <a:pt x="222" y="252"/>
                </a:lnTo>
                <a:lnTo>
                  <a:pt x="210" y="282"/>
                </a:lnTo>
                <a:lnTo>
                  <a:pt x="160" y="228"/>
                </a:lnTo>
                <a:lnTo>
                  <a:pt x="114" y="156"/>
                </a:lnTo>
                <a:lnTo>
                  <a:pt x="98" y="140"/>
                </a:lnTo>
                <a:lnTo>
                  <a:pt x="80" y="160"/>
                </a:lnTo>
                <a:lnTo>
                  <a:pt x="74" y="192"/>
                </a:lnTo>
                <a:lnTo>
                  <a:pt x="74" y="236"/>
                </a:lnTo>
                <a:lnTo>
                  <a:pt x="58" y="284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66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6457950" y="3155950"/>
            <a:ext cx="461963" cy="234950"/>
          </a:xfrm>
          <a:custGeom>
            <a:avLst/>
            <a:gdLst>
              <a:gd name="T0" fmla="*/ 2147483647 w 291"/>
              <a:gd name="T1" fmla="*/ 2147483647 h 148"/>
              <a:gd name="T2" fmla="*/ 2147483647 w 291"/>
              <a:gd name="T3" fmla="*/ 2147483647 h 148"/>
              <a:gd name="T4" fmla="*/ 2147483647 w 291"/>
              <a:gd name="T5" fmla="*/ 2147483647 h 148"/>
              <a:gd name="T6" fmla="*/ 2147483647 w 291"/>
              <a:gd name="T7" fmla="*/ 2147483647 h 148"/>
              <a:gd name="T8" fmla="*/ 2147483647 w 291"/>
              <a:gd name="T9" fmla="*/ 2147483647 h 148"/>
              <a:gd name="T10" fmla="*/ 2147483647 w 291"/>
              <a:gd name="T11" fmla="*/ 2147483647 h 148"/>
              <a:gd name="T12" fmla="*/ 2147483647 w 291"/>
              <a:gd name="T13" fmla="*/ 2147483647 h 148"/>
              <a:gd name="T14" fmla="*/ 2147483647 w 291"/>
              <a:gd name="T15" fmla="*/ 0 h 148"/>
              <a:gd name="T16" fmla="*/ 2147483647 w 291"/>
              <a:gd name="T17" fmla="*/ 2147483647 h 148"/>
              <a:gd name="T18" fmla="*/ 2147483647 w 291"/>
              <a:gd name="T19" fmla="*/ 2147483647 h 148"/>
              <a:gd name="T20" fmla="*/ 2147483647 w 291"/>
              <a:gd name="T21" fmla="*/ 2147483647 h 148"/>
              <a:gd name="T22" fmla="*/ 2147483647 w 291"/>
              <a:gd name="T23" fmla="*/ 2147483647 h 148"/>
              <a:gd name="T24" fmla="*/ 2147483647 w 291"/>
              <a:gd name="T25" fmla="*/ 2147483647 h 148"/>
              <a:gd name="T26" fmla="*/ 2147483647 w 291"/>
              <a:gd name="T27" fmla="*/ 2147483647 h 148"/>
              <a:gd name="T28" fmla="*/ 2147483647 w 291"/>
              <a:gd name="T29" fmla="*/ 2147483647 h 148"/>
              <a:gd name="T30" fmla="*/ 2147483647 w 291"/>
              <a:gd name="T31" fmla="*/ 2147483647 h 148"/>
              <a:gd name="T32" fmla="*/ 2147483647 w 291"/>
              <a:gd name="T33" fmla="*/ 2147483647 h 148"/>
              <a:gd name="T34" fmla="*/ 2147483647 w 291"/>
              <a:gd name="T35" fmla="*/ 2147483647 h 148"/>
              <a:gd name="T36" fmla="*/ 2147483647 w 291"/>
              <a:gd name="T37" fmla="*/ 2147483647 h 148"/>
              <a:gd name="T38" fmla="*/ 2147483647 w 291"/>
              <a:gd name="T39" fmla="*/ 2147483647 h 148"/>
              <a:gd name="T40" fmla="*/ 2147483647 w 291"/>
              <a:gd name="T41" fmla="*/ 2147483647 h 148"/>
              <a:gd name="T42" fmla="*/ 2147483647 w 291"/>
              <a:gd name="T43" fmla="*/ 2147483647 h 148"/>
              <a:gd name="T44" fmla="*/ 2147483647 w 291"/>
              <a:gd name="T45" fmla="*/ 2147483647 h 148"/>
              <a:gd name="T46" fmla="*/ 2147483647 w 291"/>
              <a:gd name="T47" fmla="*/ 2147483647 h 148"/>
              <a:gd name="T48" fmla="*/ 2147483647 w 291"/>
              <a:gd name="T49" fmla="*/ 2147483647 h 148"/>
              <a:gd name="T50" fmla="*/ 2147483647 w 291"/>
              <a:gd name="T51" fmla="*/ 2147483647 h 148"/>
              <a:gd name="T52" fmla="*/ 2147483647 w 291"/>
              <a:gd name="T53" fmla="*/ 2147483647 h 148"/>
              <a:gd name="T54" fmla="*/ 0 w 291"/>
              <a:gd name="T55" fmla="*/ 2147483647 h 148"/>
              <a:gd name="T56" fmla="*/ 2147483647 w 291"/>
              <a:gd name="T57" fmla="*/ 2147483647 h 1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1"/>
              <a:gd name="T88" fmla="*/ 0 h 148"/>
              <a:gd name="T89" fmla="*/ 291 w 291"/>
              <a:gd name="T90" fmla="*/ 148 h 14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1" h="148">
                <a:moveTo>
                  <a:pt x="28" y="15"/>
                </a:moveTo>
                <a:lnTo>
                  <a:pt x="63" y="9"/>
                </a:lnTo>
                <a:lnTo>
                  <a:pt x="91" y="12"/>
                </a:lnTo>
                <a:lnTo>
                  <a:pt x="109" y="9"/>
                </a:lnTo>
                <a:lnTo>
                  <a:pt x="117" y="1"/>
                </a:lnTo>
                <a:lnTo>
                  <a:pt x="165" y="3"/>
                </a:lnTo>
                <a:lnTo>
                  <a:pt x="232" y="6"/>
                </a:lnTo>
                <a:lnTo>
                  <a:pt x="259" y="0"/>
                </a:lnTo>
                <a:lnTo>
                  <a:pt x="265" y="15"/>
                </a:lnTo>
                <a:lnTo>
                  <a:pt x="252" y="33"/>
                </a:lnTo>
                <a:lnTo>
                  <a:pt x="270" y="46"/>
                </a:lnTo>
                <a:lnTo>
                  <a:pt x="273" y="63"/>
                </a:lnTo>
                <a:lnTo>
                  <a:pt x="255" y="79"/>
                </a:lnTo>
                <a:lnTo>
                  <a:pt x="255" y="91"/>
                </a:lnTo>
                <a:lnTo>
                  <a:pt x="280" y="102"/>
                </a:lnTo>
                <a:lnTo>
                  <a:pt x="291" y="115"/>
                </a:lnTo>
                <a:lnTo>
                  <a:pt x="274" y="133"/>
                </a:lnTo>
                <a:lnTo>
                  <a:pt x="261" y="141"/>
                </a:lnTo>
                <a:lnTo>
                  <a:pt x="244" y="147"/>
                </a:lnTo>
                <a:lnTo>
                  <a:pt x="202" y="148"/>
                </a:lnTo>
                <a:lnTo>
                  <a:pt x="172" y="148"/>
                </a:lnTo>
                <a:lnTo>
                  <a:pt x="144" y="145"/>
                </a:lnTo>
                <a:lnTo>
                  <a:pt x="121" y="136"/>
                </a:lnTo>
                <a:lnTo>
                  <a:pt x="100" y="136"/>
                </a:lnTo>
                <a:lnTo>
                  <a:pt x="66" y="142"/>
                </a:lnTo>
                <a:lnTo>
                  <a:pt x="43" y="142"/>
                </a:lnTo>
                <a:lnTo>
                  <a:pt x="16" y="136"/>
                </a:lnTo>
                <a:lnTo>
                  <a:pt x="0" y="51"/>
                </a:lnTo>
                <a:lnTo>
                  <a:pt x="28" y="15"/>
                </a:ln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100000">
                <a:srgbClr val="6600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6069013" y="3160713"/>
            <a:ext cx="498475" cy="239712"/>
          </a:xfrm>
          <a:custGeom>
            <a:avLst/>
            <a:gdLst>
              <a:gd name="T0" fmla="*/ 2147483647 w 314"/>
              <a:gd name="T1" fmla="*/ 2147483647 h 151"/>
              <a:gd name="T2" fmla="*/ 2147483647 w 314"/>
              <a:gd name="T3" fmla="*/ 2147483647 h 151"/>
              <a:gd name="T4" fmla="*/ 2147483647 w 314"/>
              <a:gd name="T5" fmla="*/ 0 h 151"/>
              <a:gd name="T6" fmla="*/ 2147483647 w 314"/>
              <a:gd name="T7" fmla="*/ 0 h 151"/>
              <a:gd name="T8" fmla="*/ 2147483647 w 314"/>
              <a:gd name="T9" fmla="*/ 2147483647 h 151"/>
              <a:gd name="T10" fmla="*/ 2147483647 w 314"/>
              <a:gd name="T11" fmla="*/ 0 h 151"/>
              <a:gd name="T12" fmla="*/ 2147483647 w 314"/>
              <a:gd name="T13" fmla="*/ 0 h 151"/>
              <a:gd name="T14" fmla="*/ 2147483647 w 314"/>
              <a:gd name="T15" fmla="*/ 2147483647 h 151"/>
              <a:gd name="T16" fmla="*/ 2147483647 w 314"/>
              <a:gd name="T17" fmla="*/ 2147483647 h 151"/>
              <a:gd name="T18" fmla="*/ 2147483647 w 314"/>
              <a:gd name="T19" fmla="*/ 2147483647 h 151"/>
              <a:gd name="T20" fmla="*/ 2147483647 w 314"/>
              <a:gd name="T21" fmla="*/ 2147483647 h 151"/>
              <a:gd name="T22" fmla="*/ 2147483647 w 314"/>
              <a:gd name="T23" fmla="*/ 2147483647 h 151"/>
              <a:gd name="T24" fmla="*/ 2147483647 w 314"/>
              <a:gd name="T25" fmla="*/ 2147483647 h 151"/>
              <a:gd name="T26" fmla="*/ 2147483647 w 314"/>
              <a:gd name="T27" fmla="*/ 2147483647 h 151"/>
              <a:gd name="T28" fmla="*/ 2147483647 w 314"/>
              <a:gd name="T29" fmla="*/ 2147483647 h 151"/>
              <a:gd name="T30" fmla="*/ 2147483647 w 314"/>
              <a:gd name="T31" fmla="*/ 2147483647 h 151"/>
              <a:gd name="T32" fmla="*/ 2147483647 w 314"/>
              <a:gd name="T33" fmla="*/ 2147483647 h 151"/>
              <a:gd name="T34" fmla="*/ 2147483647 w 314"/>
              <a:gd name="T35" fmla="*/ 2147483647 h 151"/>
              <a:gd name="T36" fmla="*/ 2147483647 w 314"/>
              <a:gd name="T37" fmla="*/ 2147483647 h 151"/>
              <a:gd name="T38" fmla="*/ 2147483647 w 314"/>
              <a:gd name="T39" fmla="*/ 2147483647 h 151"/>
              <a:gd name="T40" fmla="*/ 2147483647 w 314"/>
              <a:gd name="T41" fmla="*/ 2147483647 h 151"/>
              <a:gd name="T42" fmla="*/ 2147483647 w 314"/>
              <a:gd name="T43" fmla="*/ 2147483647 h 151"/>
              <a:gd name="T44" fmla="*/ 2147483647 w 314"/>
              <a:gd name="T45" fmla="*/ 2147483647 h 151"/>
              <a:gd name="T46" fmla="*/ 2147483647 w 314"/>
              <a:gd name="T47" fmla="*/ 2147483647 h 151"/>
              <a:gd name="T48" fmla="*/ 2147483647 w 314"/>
              <a:gd name="T49" fmla="*/ 2147483647 h 151"/>
              <a:gd name="T50" fmla="*/ 2147483647 w 314"/>
              <a:gd name="T51" fmla="*/ 2147483647 h 151"/>
              <a:gd name="T52" fmla="*/ 0 w 314"/>
              <a:gd name="T53" fmla="*/ 2147483647 h 151"/>
              <a:gd name="T54" fmla="*/ 2147483647 w 314"/>
              <a:gd name="T55" fmla="*/ 2147483647 h 151"/>
              <a:gd name="T56" fmla="*/ 2147483647 w 314"/>
              <a:gd name="T57" fmla="*/ 2147483647 h 151"/>
              <a:gd name="T58" fmla="*/ 2147483647 w 314"/>
              <a:gd name="T59" fmla="*/ 2147483647 h 1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14"/>
              <a:gd name="T91" fmla="*/ 0 h 151"/>
              <a:gd name="T92" fmla="*/ 314 w 314"/>
              <a:gd name="T93" fmla="*/ 151 h 15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14" h="151">
                <a:moveTo>
                  <a:pt x="45" y="13"/>
                </a:moveTo>
                <a:lnTo>
                  <a:pt x="125" y="12"/>
                </a:lnTo>
                <a:lnTo>
                  <a:pt x="137" y="0"/>
                </a:lnTo>
                <a:lnTo>
                  <a:pt x="194" y="0"/>
                </a:lnTo>
                <a:lnTo>
                  <a:pt x="254" y="3"/>
                </a:lnTo>
                <a:lnTo>
                  <a:pt x="276" y="0"/>
                </a:lnTo>
                <a:lnTo>
                  <a:pt x="288" y="0"/>
                </a:lnTo>
                <a:lnTo>
                  <a:pt x="284" y="15"/>
                </a:lnTo>
                <a:lnTo>
                  <a:pt x="272" y="30"/>
                </a:lnTo>
                <a:lnTo>
                  <a:pt x="293" y="48"/>
                </a:lnTo>
                <a:lnTo>
                  <a:pt x="302" y="58"/>
                </a:lnTo>
                <a:lnTo>
                  <a:pt x="291" y="72"/>
                </a:lnTo>
                <a:lnTo>
                  <a:pt x="275" y="82"/>
                </a:lnTo>
                <a:lnTo>
                  <a:pt x="285" y="93"/>
                </a:lnTo>
                <a:lnTo>
                  <a:pt x="300" y="94"/>
                </a:lnTo>
                <a:lnTo>
                  <a:pt x="314" y="117"/>
                </a:lnTo>
                <a:lnTo>
                  <a:pt x="306" y="136"/>
                </a:lnTo>
                <a:lnTo>
                  <a:pt x="284" y="144"/>
                </a:lnTo>
                <a:lnTo>
                  <a:pt x="243" y="151"/>
                </a:lnTo>
                <a:lnTo>
                  <a:pt x="204" y="151"/>
                </a:lnTo>
                <a:lnTo>
                  <a:pt x="161" y="138"/>
                </a:lnTo>
                <a:lnTo>
                  <a:pt x="129" y="138"/>
                </a:lnTo>
                <a:lnTo>
                  <a:pt x="107" y="139"/>
                </a:lnTo>
                <a:lnTo>
                  <a:pt x="90" y="145"/>
                </a:lnTo>
                <a:lnTo>
                  <a:pt x="63" y="145"/>
                </a:lnTo>
                <a:lnTo>
                  <a:pt x="14" y="145"/>
                </a:lnTo>
                <a:lnTo>
                  <a:pt x="0" y="138"/>
                </a:lnTo>
                <a:lnTo>
                  <a:pt x="9" y="42"/>
                </a:lnTo>
                <a:lnTo>
                  <a:pt x="29" y="4"/>
                </a:lnTo>
                <a:lnTo>
                  <a:pt x="45" y="13"/>
                </a:ln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100000">
                <a:srgbClr val="6600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5726113" y="3160713"/>
            <a:ext cx="427037" cy="244475"/>
          </a:xfrm>
          <a:custGeom>
            <a:avLst/>
            <a:gdLst>
              <a:gd name="T0" fmla="*/ 2147483647 w 269"/>
              <a:gd name="T1" fmla="*/ 2147483647 h 154"/>
              <a:gd name="T2" fmla="*/ 2147483647 w 269"/>
              <a:gd name="T3" fmla="*/ 2147483647 h 154"/>
              <a:gd name="T4" fmla="*/ 2147483647 w 269"/>
              <a:gd name="T5" fmla="*/ 2147483647 h 154"/>
              <a:gd name="T6" fmla="*/ 2147483647 w 269"/>
              <a:gd name="T7" fmla="*/ 2147483647 h 154"/>
              <a:gd name="T8" fmla="*/ 2147483647 w 269"/>
              <a:gd name="T9" fmla="*/ 2147483647 h 154"/>
              <a:gd name="T10" fmla="*/ 2147483647 w 269"/>
              <a:gd name="T11" fmla="*/ 2147483647 h 154"/>
              <a:gd name="T12" fmla="*/ 2147483647 w 269"/>
              <a:gd name="T13" fmla="*/ 2147483647 h 154"/>
              <a:gd name="T14" fmla="*/ 2147483647 w 269"/>
              <a:gd name="T15" fmla="*/ 2147483647 h 154"/>
              <a:gd name="T16" fmla="*/ 2147483647 w 269"/>
              <a:gd name="T17" fmla="*/ 2147483647 h 154"/>
              <a:gd name="T18" fmla="*/ 0 w 269"/>
              <a:gd name="T19" fmla="*/ 2147483647 h 154"/>
              <a:gd name="T20" fmla="*/ 2147483647 w 269"/>
              <a:gd name="T21" fmla="*/ 2147483647 h 154"/>
              <a:gd name="T22" fmla="*/ 2147483647 w 269"/>
              <a:gd name="T23" fmla="*/ 2147483647 h 154"/>
              <a:gd name="T24" fmla="*/ 2147483647 w 269"/>
              <a:gd name="T25" fmla="*/ 2147483647 h 154"/>
              <a:gd name="T26" fmla="*/ 2147483647 w 269"/>
              <a:gd name="T27" fmla="*/ 2147483647 h 154"/>
              <a:gd name="T28" fmla="*/ 2147483647 w 269"/>
              <a:gd name="T29" fmla="*/ 2147483647 h 154"/>
              <a:gd name="T30" fmla="*/ 2147483647 w 269"/>
              <a:gd name="T31" fmla="*/ 2147483647 h 154"/>
              <a:gd name="T32" fmla="*/ 2147483647 w 269"/>
              <a:gd name="T33" fmla="*/ 2147483647 h 154"/>
              <a:gd name="T34" fmla="*/ 2147483647 w 269"/>
              <a:gd name="T35" fmla="*/ 2147483647 h 154"/>
              <a:gd name="T36" fmla="*/ 2147483647 w 269"/>
              <a:gd name="T37" fmla="*/ 2147483647 h 154"/>
              <a:gd name="T38" fmla="*/ 2147483647 w 269"/>
              <a:gd name="T39" fmla="*/ 2147483647 h 154"/>
              <a:gd name="T40" fmla="*/ 2147483647 w 269"/>
              <a:gd name="T41" fmla="*/ 2147483647 h 154"/>
              <a:gd name="T42" fmla="*/ 2147483647 w 269"/>
              <a:gd name="T43" fmla="*/ 2147483647 h 154"/>
              <a:gd name="T44" fmla="*/ 2147483647 w 269"/>
              <a:gd name="T45" fmla="*/ 2147483647 h 154"/>
              <a:gd name="T46" fmla="*/ 2147483647 w 269"/>
              <a:gd name="T47" fmla="*/ 2147483647 h 154"/>
              <a:gd name="T48" fmla="*/ 2147483647 w 269"/>
              <a:gd name="T49" fmla="*/ 2147483647 h 154"/>
              <a:gd name="T50" fmla="*/ 2147483647 w 269"/>
              <a:gd name="T51" fmla="*/ 2147483647 h 154"/>
              <a:gd name="T52" fmla="*/ 2147483647 w 269"/>
              <a:gd name="T53" fmla="*/ 2147483647 h 154"/>
              <a:gd name="T54" fmla="*/ 2147483647 w 269"/>
              <a:gd name="T55" fmla="*/ 2147483647 h 154"/>
              <a:gd name="T56" fmla="*/ 2147483647 w 269"/>
              <a:gd name="T57" fmla="*/ 2147483647 h 154"/>
              <a:gd name="T58" fmla="*/ 2147483647 w 269"/>
              <a:gd name="T59" fmla="*/ 2147483647 h 154"/>
              <a:gd name="T60" fmla="*/ 2147483647 w 269"/>
              <a:gd name="T61" fmla="*/ 2147483647 h 154"/>
              <a:gd name="T62" fmla="*/ 2147483647 w 269"/>
              <a:gd name="T63" fmla="*/ 0 h 154"/>
              <a:gd name="T64" fmla="*/ 2147483647 w 269"/>
              <a:gd name="T65" fmla="*/ 0 h 154"/>
              <a:gd name="T66" fmla="*/ 2147483647 w 269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9"/>
              <a:gd name="T103" fmla="*/ 0 h 154"/>
              <a:gd name="T104" fmla="*/ 269 w 269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9" h="154">
                <a:moveTo>
                  <a:pt x="92" y="13"/>
                </a:moveTo>
                <a:lnTo>
                  <a:pt x="60" y="4"/>
                </a:lnTo>
                <a:lnTo>
                  <a:pt x="33" y="6"/>
                </a:lnTo>
                <a:lnTo>
                  <a:pt x="21" y="18"/>
                </a:lnTo>
                <a:lnTo>
                  <a:pt x="20" y="28"/>
                </a:lnTo>
                <a:lnTo>
                  <a:pt x="44" y="30"/>
                </a:lnTo>
                <a:lnTo>
                  <a:pt x="51" y="40"/>
                </a:lnTo>
                <a:lnTo>
                  <a:pt x="38" y="52"/>
                </a:lnTo>
                <a:lnTo>
                  <a:pt x="11" y="55"/>
                </a:lnTo>
                <a:lnTo>
                  <a:pt x="0" y="63"/>
                </a:lnTo>
                <a:lnTo>
                  <a:pt x="14" y="76"/>
                </a:lnTo>
                <a:lnTo>
                  <a:pt x="32" y="81"/>
                </a:lnTo>
                <a:lnTo>
                  <a:pt x="36" y="96"/>
                </a:lnTo>
                <a:lnTo>
                  <a:pt x="17" y="112"/>
                </a:lnTo>
                <a:lnTo>
                  <a:pt x="2" y="132"/>
                </a:lnTo>
                <a:lnTo>
                  <a:pt x="15" y="142"/>
                </a:lnTo>
                <a:lnTo>
                  <a:pt x="29" y="142"/>
                </a:lnTo>
                <a:lnTo>
                  <a:pt x="75" y="154"/>
                </a:lnTo>
                <a:lnTo>
                  <a:pt x="105" y="144"/>
                </a:lnTo>
                <a:lnTo>
                  <a:pt x="134" y="139"/>
                </a:lnTo>
                <a:lnTo>
                  <a:pt x="173" y="150"/>
                </a:lnTo>
                <a:lnTo>
                  <a:pt x="219" y="150"/>
                </a:lnTo>
                <a:lnTo>
                  <a:pt x="234" y="142"/>
                </a:lnTo>
                <a:lnTo>
                  <a:pt x="224" y="115"/>
                </a:lnTo>
                <a:lnTo>
                  <a:pt x="257" y="88"/>
                </a:lnTo>
                <a:lnTo>
                  <a:pt x="234" y="66"/>
                </a:lnTo>
                <a:lnTo>
                  <a:pt x="242" y="55"/>
                </a:lnTo>
                <a:lnTo>
                  <a:pt x="269" y="51"/>
                </a:lnTo>
                <a:lnTo>
                  <a:pt x="255" y="36"/>
                </a:lnTo>
                <a:lnTo>
                  <a:pt x="248" y="25"/>
                </a:lnTo>
                <a:lnTo>
                  <a:pt x="267" y="7"/>
                </a:lnTo>
                <a:lnTo>
                  <a:pt x="216" y="0"/>
                </a:lnTo>
                <a:lnTo>
                  <a:pt x="138" y="0"/>
                </a:lnTo>
                <a:lnTo>
                  <a:pt x="92" y="13"/>
                </a:lnTo>
                <a:close/>
              </a:path>
            </a:pathLst>
          </a:custGeom>
          <a:gradFill rotWithShape="1">
            <a:gsLst>
              <a:gs pos="0">
                <a:srgbClr val="CC3300"/>
              </a:gs>
              <a:gs pos="100000">
                <a:srgbClr val="6600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5233988" y="2287588"/>
            <a:ext cx="1414462" cy="361950"/>
          </a:xfrm>
          <a:custGeom>
            <a:avLst/>
            <a:gdLst>
              <a:gd name="T0" fmla="*/ 0 w 891"/>
              <a:gd name="T1" fmla="*/ 0 h 228"/>
              <a:gd name="T2" fmla="*/ 2147483647 w 891"/>
              <a:gd name="T3" fmla="*/ 0 h 228"/>
              <a:gd name="T4" fmla="*/ 2147483647 w 891"/>
              <a:gd name="T5" fmla="*/ 2147483647 h 228"/>
              <a:gd name="T6" fmla="*/ 2147483647 w 891"/>
              <a:gd name="T7" fmla="*/ 2147483647 h 228"/>
              <a:gd name="T8" fmla="*/ 2147483647 w 891"/>
              <a:gd name="T9" fmla="*/ 2147483647 h 228"/>
              <a:gd name="T10" fmla="*/ 2147483647 w 891"/>
              <a:gd name="T11" fmla="*/ 2147483647 h 228"/>
              <a:gd name="T12" fmla="*/ 2147483647 w 891"/>
              <a:gd name="T13" fmla="*/ 2147483647 h 228"/>
              <a:gd name="T14" fmla="*/ 2147483647 w 891"/>
              <a:gd name="T15" fmla="*/ 2147483647 h 228"/>
              <a:gd name="T16" fmla="*/ 2147483647 w 891"/>
              <a:gd name="T17" fmla="*/ 2147483647 h 228"/>
              <a:gd name="T18" fmla="*/ 2147483647 w 891"/>
              <a:gd name="T19" fmla="*/ 2147483647 h 228"/>
              <a:gd name="T20" fmla="*/ 2147483647 w 891"/>
              <a:gd name="T21" fmla="*/ 2147483647 h 228"/>
              <a:gd name="T22" fmla="*/ 2147483647 w 891"/>
              <a:gd name="T23" fmla="*/ 2147483647 h 228"/>
              <a:gd name="T24" fmla="*/ 2147483647 w 891"/>
              <a:gd name="T25" fmla="*/ 2147483647 h 228"/>
              <a:gd name="T26" fmla="*/ 2147483647 w 891"/>
              <a:gd name="T27" fmla="*/ 2147483647 h 228"/>
              <a:gd name="T28" fmla="*/ 2147483647 w 891"/>
              <a:gd name="T29" fmla="*/ 2147483647 h 228"/>
              <a:gd name="T30" fmla="*/ 2147483647 w 891"/>
              <a:gd name="T31" fmla="*/ 2147483647 h 228"/>
              <a:gd name="T32" fmla="*/ 2147483647 w 891"/>
              <a:gd name="T33" fmla="*/ 2147483647 h 228"/>
              <a:gd name="T34" fmla="*/ 2147483647 w 891"/>
              <a:gd name="T35" fmla="*/ 2147483647 h 228"/>
              <a:gd name="T36" fmla="*/ 2147483647 w 891"/>
              <a:gd name="T37" fmla="*/ 2147483647 h 228"/>
              <a:gd name="T38" fmla="*/ 2147483647 w 891"/>
              <a:gd name="T39" fmla="*/ 2147483647 h 228"/>
              <a:gd name="T40" fmla="*/ 2147483647 w 891"/>
              <a:gd name="T41" fmla="*/ 2147483647 h 228"/>
              <a:gd name="T42" fmla="*/ 2147483647 w 891"/>
              <a:gd name="T43" fmla="*/ 2147483647 h 228"/>
              <a:gd name="T44" fmla="*/ 2147483647 w 891"/>
              <a:gd name="T45" fmla="*/ 2147483647 h 228"/>
              <a:gd name="T46" fmla="*/ 2147483647 w 891"/>
              <a:gd name="T47" fmla="*/ 2147483647 h 228"/>
              <a:gd name="T48" fmla="*/ 2147483647 w 891"/>
              <a:gd name="T49" fmla="*/ 2147483647 h 228"/>
              <a:gd name="T50" fmla="*/ 2147483647 w 891"/>
              <a:gd name="T51" fmla="*/ 2147483647 h 228"/>
              <a:gd name="T52" fmla="*/ 2147483647 w 891"/>
              <a:gd name="T53" fmla="*/ 2147483647 h 228"/>
              <a:gd name="T54" fmla="*/ 2147483647 w 891"/>
              <a:gd name="T55" fmla="*/ 2147483647 h 228"/>
              <a:gd name="T56" fmla="*/ 2147483647 w 891"/>
              <a:gd name="T57" fmla="*/ 2147483647 h 228"/>
              <a:gd name="T58" fmla="*/ 2147483647 w 891"/>
              <a:gd name="T59" fmla="*/ 2147483647 h 228"/>
              <a:gd name="T60" fmla="*/ 2147483647 w 891"/>
              <a:gd name="T61" fmla="*/ 2147483647 h 228"/>
              <a:gd name="T62" fmla="*/ 0 w 891"/>
              <a:gd name="T63" fmla="*/ 0 h 2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1"/>
              <a:gd name="T97" fmla="*/ 0 h 228"/>
              <a:gd name="T98" fmla="*/ 891 w 891"/>
              <a:gd name="T99" fmla="*/ 228 h 2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1" h="228">
                <a:moveTo>
                  <a:pt x="0" y="0"/>
                </a:moveTo>
                <a:lnTo>
                  <a:pt x="165" y="0"/>
                </a:lnTo>
                <a:lnTo>
                  <a:pt x="240" y="27"/>
                </a:lnTo>
                <a:lnTo>
                  <a:pt x="288" y="63"/>
                </a:lnTo>
                <a:lnTo>
                  <a:pt x="297" y="93"/>
                </a:lnTo>
                <a:lnTo>
                  <a:pt x="363" y="123"/>
                </a:lnTo>
                <a:lnTo>
                  <a:pt x="441" y="138"/>
                </a:lnTo>
                <a:lnTo>
                  <a:pt x="531" y="147"/>
                </a:lnTo>
                <a:lnTo>
                  <a:pt x="630" y="150"/>
                </a:lnTo>
                <a:lnTo>
                  <a:pt x="711" y="144"/>
                </a:lnTo>
                <a:lnTo>
                  <a:pt x="756" y="120"/>
                </a:lnTo>
                <a:lnTo>
                  <a:pt x="783" y="105"/>
                </a:lnTo>
                <a:lnTo>
                  <a:pt x="840" y="105"/>
                </a:lnTo>
                <a:lnTo>
                  <a:pt x="891" y="105"/>
                </a:lnTo>
                <a:lnTo>
                  <a:pt x="813" y="114"/>
                </a:lnTo>
                <a:lnTo>
                  <a:pt x="762" y="135"/>
                </a:lnTo>
                <a:lnTo>
                  <a:pt x="741" y="162"/>
                </a:lnTo>
                <a:lnTo>
                  <a:pt x="741" y="183"/>
                </a:lnTo>
                <a:lnTo>
                  <a:pt x="651" y="216"/>
                </a:lnTo>
                <a:lnTo>
                  <a:pt x="591" y="222"/>
                </a:lnTo>
                <a:lnTo>
                  <a:pt x="527" y="225"/>
                </a:lnTo>
                <a:lnTo>
                  <a:pt x="566" y="228"/>
                </a:lnTo>
                <a:lnTo>
                  <a:pt x="488" y="225"/>
                </a:lnTo>
                <a:cubicBezTo>
                  <a:pt x="464" y="222"/>
                  <a:pt x="438" y="214"/>
                  <a:pt x="419" y="210"/>
                </a:cubicBezTo>
                <a:cubicBezTo>
                  <a:pt x="400" y="206"/>
                  <a:pt x="394" y="205"/>
                  <a:pt x="375" y="198"/>
                </a:cubicBezTo>
                <a:cubicBezTo>
                  <a:pt x="347" y="190"/>
                  <a:pt x="322" y="176"/>
                  <a:pt x="306" y="165"/>
                </a:cubicBezTo>
                <a:lnTo>
                  <a:pt x="279" y="129"/>
                </a:lnTo>
                <a:lnTo>
                  <a:pt x="270" y="87"/>
                </a:lnTo>
                <a:lnTo>
                  <a:pt x="240" y="63"/>
                </a:lnTo>
                <a:lnTo>
                  <a:pt x="177" y="30"/>
                </a:lnTo>
                <a:lnTo>
                  <a:pt x="102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2211388" y="1601788"/>
            <a:ext cx="993775" cy="6858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7" name="Oval 11"/>
          <p:cNvSpPr>
            <a:spLocks noChangeArrowheads="1"/>
          </p:cNvSpPr>
          <p:nvPr/>
        </p:nvSpPr>
        <p:spPr bwMode="auto">
          <a:xfrm>
            <a:off x="4065588" y="3765550"/>
            <a:ext cx="993775" cy="6858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8" name="Oval 12"/>
          <p:cNvSpPr>
            <a:spLocks noChangeArrowheads="1"/>
          </p:cNvSpPr>
          <p:nvPr/>
        </p:nvSpPr>
        <p:spPr bwMode="auto">
          <a:xfrm>
            <a:off x="4373563" y="4138613"/>
            <a:ext cx="476250" cy="2508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899" name="Oval 14"/>
          <p:cNvSpPr>
            <a:spLocks noChangeArrowheads="1"/>
          </p:cNvSpPr>
          <p:nvPr/>
        </p:nvSpPr>
        <p:spPr bwMode="auto">
          <a:xfrm>
            <a:off x="2497138" y="1966913"/>
            <a:ext cx="476250" cy="250825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6666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4030663" y="1816100"/>
            <a:ext cx="1108075" cy="271463"/>
            <a:chOff x="2559" y="1243"/>
            <a:chExt cx="698" cy="171"/>
          </a:xfrm>
        </p:grpSpPr>
        <p:sp>
          <p:nvSpPr>
            <p:cNvPr id="40023" name="AutoShape 16"/>
            <p:cNvSpPr>
              <a:spLocks noChangeArrowheads="1"/>
            </p:cNvSpPr>
            <p:nvPr/>
          </p:nvSpPr>
          <p:spPr bwMode="auto">
            <a:xfrm>
              <a:off x="2559" y="1243"/>
              <a:ext cx="698" cy="1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>
                <a:latin typeface="Arial" charset="0"/>
                <a:cs typeface="Arial" charset="0"/>
              </a:endParaRPr>
            </a:p>
          </p:txBody>
        </p:sp>
        <p:sp>
          <p:nvSpPr>
            <p:cNvPr id="40024" name="Oval 17"/>
            <p:cNvSpPr>
              <a:spLocks noChangeArrowheads="1"/>
            </p:cNvSpPr>
            <p:nvPr/>
          </p:nvSpPr>
          <p:spPr bwMode="auto">
            <a:xfrm>
              <a:off x="2815" y="1276"/>
              <a:ext cx="209" cy="11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>
                <a:latin typeface="Arial" charset="0"/>
                <a:cs typeface="Arial" charset="0"/>
              </a:endParaRPr>
            </a:p>
          </p:txBody>
        </p:sp>
      </p:grpSp>
      <p:sp>
        <p:nvSpPr>
          <p:cNvPr id="2895887" name="Line 18"/>
          <p:cNvSpPr>
            <a:spLocks noChangeShapeType="1"/>
          </p:cNvSpPr>
          <p:nvPr/>
        </p:nvSpPr>
        <p:spPr bwMode="auto">
          <a:xfrm flipH="1">
            <a:off x="3392488" y="3095625"/>
            <a:ext cx="762000" cy="9382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88" name="Line 19"/>
          <p:cNvSpPr>
            <a:spLocks noChangeShapeType="1"/>
          </p:cNvSpPr>
          <p:nvPr/>
        </p:nvSpPr>
        <p:spPr bwMode="auto">
          <a:xfrm>
            <a:off x="4587875" y="3133725"/>
            <a:ext cx="0" cy="5334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89" name="Line 20"/>
          <p:cNvSpPr>
            <a:spLocks noChangeShapeType="1"/>
          </p:cNvSpPr>
          <p:nvPr/>
        </p:nvSpPr>
        <p:spPr bwMode="auto">
          <a:xfrm>
            <a:off x="4897438" y="3114675"/>
            <a:ext cx="490537" cy="719138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90" name="Line 21"/>
          <p:cNvSpPr>
            <a:spLocks noChangeShapeType="1"/>
          </p:cNvSpPr>
          <p:nvPr/>
        </p:nvSpPr>
        <p:spPr bwMode="auto">
          <a:xfrm flipH="1">
            <a:off x="3306763" y="2824163"/>
            <a:ext cx="766762" cy="300037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91" name="Line 22"/>
          <p:cNvSpPr>
            <a:spLocks noChangeShapeType="1"/>
          </p:cNvSpPr>
          <p:nvPr/>
        </p:nvSpPr>
        <p:spPr bwMode="auto">
          <a:xfrm>
            <a:off x="3168650" y="2238375"/>
            <a:ext cx="909638" cy="40481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92" name="Line 23"/>
          <p:cNvSpPr>
            <a:spLocks noChangeShapeType="1"/>
          </p:cNvSpPr>
          <p:nvPr/>
        </p:nvSpPr>
        <p:spPr bwMode="auto">
          <a:xfrm>
            <a:off x="4597400" y="2181225"/>
            <a:ext cx="0" cy="36671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93" name="Line 24"/>
          <p:cNvSpPr>
            <a:spLocks noChangeShapeType="1"/>
          </p:cNvSpPr>
          <p:nvPr/>
        </p:nvSpPr>
        <p:spPr bwMode="auto">
          <a:xfrm flipH="1">
            <a:off x="5045075" y="2432050"/>
            <a:ext cx="479425" cy="15875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894" name="Line 25"/>
          <p:cNvSpPr>
            <a:spLocks noChangeShapeType="1"/>
          </p:cNvSpPr>
          <p:nvPr/>
        </p:nvSpPr>
        <p:spPr bwMode="auto">
          <a:xfrm>
            <a:off x="5006975" y="2962275"/>
            <a:ext cx="633413" cy="24765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09" name="Oval 26"/>
          <p:cNvSpPr>
            <a:spLocks noChangeArrowheads="1"/>
          </p:cNvSpPr>
          <p:nvPr/>
        </p:nvSpPr>
        <p:spPr bwMode="auto">
          <a:xfrm rot="309622">
            <a:off x="5827713" y="2566988"/>
            <a:ext cx="357187" cy="587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10" name="Freeform 27"/>
          <p:cNvSpPr>
            <a:spLocks/>
          </p:cNvSpPr>
          <p:nvPr/>
        </p:nvSpPr>
        <p:spPr bwMode="auto">
          <a:xfrm>
            <a:off x="5895975" y="3241675"/>
            <a:ext cx="176213" cy="80963"/>
          </a:xfrm>
          <a:custGeom>
            <a:avLst/>
            <a:gdLst>
              <a:gd name="T0" fmla="*/ 2147483647 w 111"/>
              <a:gd name="T1" fmla="*/ 2147483647 h 51"/>
              <a:gd name="T2" fmla="*/ 2147483647 w 111"/>
              <a:gd name="T3" fmla="*/ 2147483647 h 51"/>
              <a:gd name="T4" fmla="*/ 0 w 111"/>
              <a:gd name="T5" fmla="*/ 2147483647 h 51"/>
              <a:gd name="T6" fmla="*/ 2147483647 w 111"/>
              <a:gd name="T7" fmla="*/ 2147483647 h 51"/>
              <a:gd name="T8" fmla="*/ 2147483647 w 111"/>
              <a:gd name="T9" fmla="*/ 2147483647 h 51"/>
              <a:gd name="T10" fmla="*/ 2147483647 w 111"/>
              <a:gd name="T11" fmla="*/ 0 h 51"/>
              <a:gd name="T12" fmla="*/ 2147483647 w 111"/>
              <a:gd name="T13" fmla="*/ 2147483647 h 51"/>
              <a:gd name="T14" fmla="*/ 2147483647 w 111"/>
              <a:gd name="T15" fmla="*/ 2147483647 h 51"/>
              <a:gd name="T16" fmla="*/ 2147483647 w 111"/>
              <a:gd name="T17" fmla="*/ 2147483647 h 51"/>
              <a:gd name="T18" fmla="*/ 2147483647 w 111"/>
              <a:gd name="T19" fmla="*/ 2147483647 h 51"/>
              <a:gd name="T20" fmla="*/ 2147483647 w 111"/>
              <a:gd name="T21" fmla="*/ 2147483647 h 51"/>
              <a:gd name="T22" fmla="*/ 2147483647 w 111"/>
              <a:gd name="T23" fmla="*/ 2147483647 h 51"/>
              <a:gd name="T24" fmla="*/ 2147483647 w 11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"/>
              <a:gd name="T40" fmla="*/ 0 h 51"/>
              <a:gd name="T41" fmla="*/ 111 w 11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" h="51">
                <a:moveTo>
                  <a:pt x="48" y="42"/>
                </a:moveTo>
                <a:lnTo>
                  <a:pt x="15" y="42"/>
                </a:lnTo>
                <a:lnTo>
                  <a:pt x="0" y="37"/>
                </a:lnTo>
                <a:lnTo>
                  <a:pt x="3" y="18"/>
                </a:lnTo>
                <a:lnTo>
                  <a:pt x="22" y="1"/>
                </a:lnTo>
                <a:lnTo>
                  <a:pt x="54" y="0"/>
                </a:lnTo>
                <a:lnTo>
                  <a:pt x="78" y="9"/>
                </a:lnTo>
                <a:lnTo>
                  <a:pt x="102" y="9"/>
                </a:lnTo>
                <a:lnTo>
                  <a:pt x="111" y="16"/>
                </a:lnTo>
                <a:lnTo>
                  <a:pt x="102" y="37"/>
                </a:lnTo>
                <a:lnTo>
                  <a:pt x="82" y="51"/>
                </a:lnTo>
                <a:lnTo>
                  <a:pt x="64" y="51"/>
                </a:lnTo>
                <a:lnTo>
                  <a:pt x="48" y="42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11" name="Freeform 28"/>
          <p:cNvSpPr>
            <a:spLocks/>
          </p:cNvSpPr>
          <p:nvPr/>
        </p:nvSpPr>
        <p:spPr bwMode="auto">
          <a:xfrm>
            <a:off x="6248400" y="3248025"/>
            <a:ext cx="176213" cy="80963"/>
          </a:xfrm>
          <a:custGeom>
            <a:avLst/>
            <a:gdLst>
              <a:gd name="T0" fmla="*/ 2147483647 w 111"/>
              <a:gd name="T1" fmla="*/ 2147483647 h 51"/>
              <a:gd name="T2" fmla="*/ 2147483647 w 111"/>
              <a:gd name="T3" fmla="*/ 2147483647 h 51"/>
              <a:gd name="T4" fmla="*/ 0 w 111"/>
              <a:gd name="T5" fmla="*/ 2147483647 h 51"/>
              <a:gd name="T6" fmla="*/ 2147483647 w 111"/>
              <a:gd name="T7" fmla="*/ 2147483647 h 51"/>
              <a:gd name="T8" fmla="*/ 2147483647 w 111"/>
              <a:gd name="T9" fmla="*/ 2147483647 h 51"/>
              <a:gd name="T10" fmla="*/ 2147483647 w 111"/>
              <a:gd name="T11" fmla="*/ 0 h 51"/>
              <a:gd name="T12" fmla="*/ 2147483647 w 111"/>
              <a:gd name="T13" fmla="*/ 2147483647 h 51"/>
              <a:gd name="T14" fmla="*/ 2147483647 w 111"/>
              <a:gd name="T15" fmla="*/ 2147483647 h 51"/>
              <a:gd name="T16" fmla="*/ 2147483647 w 111"/>
              <a:gd name="T17" fmla="*/ 2147483647 h 51"/>
              <a:gd name="T18" fmla="*/ 2147483647 w 111"/>
              <a:gd name="T19" fmla="*/ 2147483647 h 51"/>
              <a:gd name="T20" fmla="*/ 2147483647 w 111"/>
              <a:gd name="T21" fmla="*/ 2147483647 h 51"/>
              <a:gd name="T22" fmla="*/ 2147483647 w 111"/>
              <a:gd name="T23" fmla="*/ 2147483647 h 51"/>
              <a:gd name="T24" fmla="*/ 2147483647 w 11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"/>
              <a:gd name="T40" fmla="*/ 0 h 51"/>
              <a:gd name="T41" fmla="*/ 111 w 11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" h="51">
                <a:moveTo>
                  <a:pt x="48" y="42"/>
                </a:moveTo>
                <a:lnTo>
                  <a:pt x="15" y="42"/>
                </a:lnTo>
                <a:lnTo>
                  <a:pt x="0" y="37"/>
                </a:lnTo>
                <a:lnTo>
                  <a:pt x="3" y="18"/>
                </a:lnTo>
                <a:lnTo>
                  <a:pt x="22" y="1"/>
                </a:lnTo>
                <a:lnTo>
                  <a:pt x="54" y="0"/>
                </a:lnTo>
                <a:lnTo>
                  <a:pt x="78" y="9"/>
                </a:lnTo>
                <a:lnTo>
                  <a:pt x="102" y="9"/>
                </a:lnTo>
                <a:lnTo>
                  <a:pt x="111" y="16"/>
                </a:lnTo>
                <a:lnTo>
                  <a:pt x="102" y="37"/>
                </a:lnTo>
                <a:lnTo>
                  <a:pt x="82" y="51"/>
                </a:lnTo>
                <a:lnTo>
                  <a:pt x="64" y="51"/>
                </a:lnTo>
                <a:lnTo>
                  <a:pt x="48" y="42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12" name="Freeform 29"/>
          <p:cNvSpPr>
            <a:spLocks/>
          </p:cNvSpPr>
          <p:nvPr/>
        </p:nvSpPr>
        <p:spPr bwMode="auto">
          <a:xfrm>
            <a:off x="6600825" y="3249613"/>
            <a:ext cx="176213" cy="80962"/>
          </a:xfrm>
          <a:custGeom>
            <a:avLst/>
            <a:gdLst>
              <a:gd name="T0" fmla="*/ 2147483647 w 111"/>
              <a:gd name="T1" fmla="*/ 2147483647 h 51"/>
              <a:gd name="T2" fmla="*/ 2147483647 w 111"/>
              <a:gd name="T3" fmla="*/ 2147483647 h 51"/>
              <a:gd name="T4" fmla="*/ 0 w 111"/>
              <a:gd name="T5" fmla="*/ 2147483647 h 51"/>
              <a:gd name="T6" fmla="*/ 2147483647 w 111"/>
              <a:gd name="T7" fmla="*/ 2147483647 h 51"/>
              <a:gd name="T8" fmla="*/ 2147483647 w 111"/>
              <a:gd name="T9" fmla="*/ 2147483647 h 51"/>
              <a:gd name="T10" fmla="*/ 2147483647 w 111"/>
              <a:gd name="T11" fmla="*/ 0 h 51"/>
              <a:gd name="T12" fmla="*/ 2147483647 w 111"/>
              <a:gd name="T13" fmla="*/ 2147483647 h 51"/>
              <a:gd name="T14" fmla="*/ 2147483647 w 111"/>
              <a:gd name="T15" fmla="*/ 2147483647 h 51"/>
              <a:gd name="T16" fmla="*/ 2147483647 w 111"/>
              <a:gd name="T17" fmla="*/ 2147483647 h 51"/>
              <a:gd name="T18" fmla="*/ 2147483647 w 111"/>
              <a:gd name="T19" fmla="*/ 2147483647 h 51"/>
              <a:gd name="T20" fmla="*/ 2147483647 w 111"/>
              <a:gd name="T21" fmla="*/ 2147483647 h 51"/>
              <a:gd name="T22" fmla="*/ 2147483647 w 111"/>
              <a:gd name="T23" fmla="*/ 2147483647 h 51"/>
              <a:gd name="T24" fmla="*/ 2147483647 w 111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1"/>
              <a:gd name="T40" fmla="*/ 0 h 51"/>
              <a:gd name="T41" fmla="*/ 111 w 111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1" h="51">
                <a:moveTo>
                  <a:pt x="48" y="42"/>
                </a:moveTo>
                <a:lnTo>
                  <a:pt x="15" y="42"/>
                </a:lnTo>
                <a:lnTo>
                  <a:pt x="0" y="37"/>
                </a:lnTo>
                <a:lnTo>
                  <a:pt x="3" y="18"/>
                </a:lnTo>
                <a:lnTo>
                  <a:pt x="22" y="1"/>
                </a:lnTo>
                <a:lnTo>
                  <a:pt x="54" y="0"/>
                </a:lnTo>
                <a:lnTo>
                  <a:pt x="78" y="9"/>
                </a:lnTo>
                <a:lnTo>
                  <a:pt x="102" y="9"/>
                </a:lnTo>
                <a:lnTo>
                  <a:pt x="111" y="16"/>
                </a:lnTo>
                <a:lnTo>
                  <a:pt x="102" y="37"/>
                </a:lnTo>
                <a:lnTo>
                  <a:pt x="82" y="51"/>
                </a:lnTo>
                <a:lnTo>
                  <a:pt x="64" y="51"/>
                </a:lnTo>
                <a:lnTo>
                  <a:pt x="48" y="42"/>
                </a:lnTo>
                <a:close/>
              </a:path>
            </a:pathLst>
          </a:cu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899" name="Line 34"/>
          <p:cNvSpPr>
            <a:spLocks noChangeShapeType="1"/>
          </p:cNvSpPr>
          <p:nvPr/>
        </p:nvSpPr>
        <p:spPr bwMode="auto">
          <a:xfrm flipH="1">
            <a:off x="1909763" y="4762500"/>
            <a:ext cx="352425" cy="1381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900" name="Line 35"/>
          <p:cNvSpPr>
            <a:spLocks noChangeShapeType="1"/>
          </p:cNvSpPr>
          <p:nvPr/>
        </p:nvSpPr>
        <p:spPr bwMode="auto">
          <a:xfrm flipH="1">
            <a:off x="3968750" y="4829175"/>
            <a:ext cx="571500" cy="5699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95901" name="Line 36"/>
          <p:cNvSpPr>
            <a:spLocks noChangeShapeType="1"/>
          </p:cNvSpPr>
          <p:nvPr/>
        </p:nvSpPr>
        <p:spPr bwMode="auto">
          <a:xfrm>
            <a:off x="4687888" y="4827588"/>
            <a:ext cx="566737" cy="576262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16" name="Freeform 37"/>
          <p:cNvSpPr>
            <a:spLocks/>
          </p:cNvSpPr>
          <p:nvPr/>
        </p:nvSpPr>
        <p:spPr bwMode="auto">
          <a:xfrm>
            <a:off x="3290888" y="5270500"/>
            <a:ext cx="82550" cy="292100"/>
          </a:xfrm>
          <a:custGeom>
            <a:avLst/>
            <a:gdLst>
              <a:gd name="T0" fmla="*/ 0 w 52"/>
              <a:gd name="T1" fmla="*/ 0 h 184"/>
              <a:gd name="T2" fmla="*/ 2147483647 w 52"/>
              <a:gd name="T3" fmla="*/ 2147483647 h 184"/>
              <a:gd name="T4" fmla="*/ 2147483647 w 52"/>
              <a:gd name="T5" fmla="*/ 2147483647 h 184"/>
              <a:gd name="T6" fmla="*/ 0 60000 65536"/>
              <a:gd name="T7" fmla="*/ 0 60000 65536"/>
              <a:gd name="T8" fmla="*/ 0 60000 65536"/>
              <a:gd name="T9" fmla="*/ 0 w 52"/>
              <a:gd name="T10" fmla="*/ 0 h 184"/>
              <a:gd name="T11" fmla="*/ 52 w 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84">
                <a:moveTo>
                  <a:pt x="0" y="0"/>
                </a:moveTo>
                <a:lnTo>
                  <a:pt x="52" y="108"/>
                </a:lnTo>
                <a:lnTo>
                  <a:pt x="40" y="18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03" name="Line 38"/>
          <p:cNvSpPr>
            <a:spLocks noChangeShapeType="1"/>
          </p:cNvSpPr>
          <p:nvPr/>
        </p:nvSpPr>
        <p:spPr bwMode="auto">
          <a:xfrm flipV="1">
            <a:off x="3325813" y="5462588"/>
            <a:ext cx="17462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18" name="Freeform 39"/>
          <p:cNvSpPr>
            <a:spLocks/>
          </p:cNvSpPr>
          <p:nvPr/>
        </p:nvSpPr>
        <p:spPr bwMode="auto">
          <a:xfrm>
            <a:off x="3311525" y="5253038"/>
            <a:ext cx="174625" cy="247650"/>
          </a:xfrm>
          <a:custGeom>
            <a:avLst/>
            <a:gdLst>
              <a:gd name="T0" fmla="*/ 0 w 110"/>
              <a:gd name="T1" fmla="*/ 0 h 156"/>
              <a:gd name="T2" fmla="*/ 2147483647 w 110"/>
              <a:gd name="T3" fmla="*/ 2147483647 h 156"/>
              <a:gd name="T4" fmla="*/ 2147483647 w 110"/>
              <a:gd name="T5" fmla="*/ 2147483647 h 156"/>
              <a:gd name="T6" fmla="*/ 0 60000 65536"/>
              <a:gd name="T7" fmla="*/ 0 60000 65536"/>
              <a:gd name="T8" fmla="*/ 0 60000 65536"/>
              <a:gd name="T9" fmla="*/ 0 w 110"/>
              <a:gd name="T10" fmla="*/ 0 h 156"/>
              <a:gd name="T11" fmla="*/ 110 w 11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156">
                <a:moveTo>
                  <a:pt x="0" y="0"/>
                </a:moveTo>
                <a:lnTo>
                  <a:pt x="53" y="116"/>
                </a:lnTo>
                <a:lnTo>
                  <a:pt x="110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05" name="Line 40"/>
          <p:cNvSpPr>
            <a:spLocks noChangeShapeType="1"/>
          </p:cNvSpPr>
          <p:nvPr/>
        </p:nvSpPr>
        <p:spPr bwMode="auto">
          <a:xfrm>
            <a:off x="3421063" y="5422900"/>
            <a:ext cx="889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20" name="Freeform 41"/>
          <p:cNvSpPr>
            <a:spLocks/>
          </p:cNvSpPr>
          <p:nvPr/>
        </p:nvSpPr>
        <p:spPr bwMode="auto">
          <a:xfrm>
            <a:off x="3543300" y="5389563"/>
            <a:ext cx="82550" cy="292100"/>
          </a:xfrm>
          <a:custGeom>
            <a:avLst/>
            <a:gdLst>
              <a:gd name="T0" fmla="*/ 0 w 52"/>
              <a:gd name="T1" fmla="*/ 0 h 184"/>
              <a:gd name="T2" fmla="*/ 2147483647 w 52"/>
              <a:gd name="T3" fmla="*/ 2147483647 h 184"/>
              <a:gd name="T4" fmla="*/ 2147483647 w 52"/>
              <a:gd name="T5" fmla="*/ 2147483647 h 184"/>
              <a:gd name="T6" fmla="*/ 0 60000 65536"/>
              <a:gd name="T7" fmla="*/ 0 60000 65536"/>
              <a:gd name="T8" fmla="*/ 0 60000 65536"/>
              <a:gd name="T9" fmla="*/ 0 w 52"/>
              <a:gd name="T10" fmla="*/ 0 h 184"/>
              <a:gd name="T11" fmla="*/ 52 w 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84">
                <a:moveTo>
                  <a:pt x="0" y="0"/>
                </a:moveTo>
                <a:lnTo>
                  <a:pt x="52" y="108"/>
                </a:lnTo>
                <a:lnTo>
                  <a:pt x="40" y="18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07" name="Line 42"/>
          <p:cNvSpPr>
            <a:spLocks noChangeShapeType="1"/>
          </p:cNvSpPr>
          <p:nvPr/>
        </p:nvSpPr>
        <p:spPr bwMode="auto">
          <a:xfrm flipV="1">
            <a:off x="3578225" y="5581650"/>
            <a:ext cx="17463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22" name="Freeform 43"/>
          <p:cNvSpPr>
            <a:spLocks/>
          </p:cNvSpPr>
          <p:nvPr/>
        </p:nvSpPr>
        <p:spPr bwMode="auto">
          <a:xfrm>
            <a:off x="3563938" y="5372100"/>
            <a:ext cx="174625" cy="247650"/>
          </a:xfrm>
          <a:custGeom>
            <a:avLst/>
            <a:gdLst>
              <a:gd name="T0" fmla="*/ 0 w 110"/>
              <a:gd name="T1" fmla="*/ 0 h 156"/>
              <a:gd name="T2" fmla="*/ 2147483647 w 110"/>
              <a:gd name="T3" fmla="*/ 2147483647 h 156"/>
              <a:gd name="T4" fmla="*/ 2147483647 w 110"/>
              <a:gd name="T5" fmla="*/ 2147483647 h 156"/>
              <a:gd name="T6" fmla="*/ 0 60000 65536"/>
              <a:gd name="T7" fmla="*/ 0 60000 65536"/>
              <a:gd name="T8" fmla="*/ 0 60000 65536"/>
              <a:gd name="T9" fmla="*/ 0 w 110"/>
              <a:gd name="T10" fmla="*/ 0 h 156"/>
              <a:gd name="T11" fmla="*/ 110 w 11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156">
                <a:moveTo>
                  <a:pt x="0" y="0"/>
                </a:moveTo>
                <a:lnTo>
                  <a:pt x="53" y="116"/>
                </a:lnTo>
                <a:lnTo>
                  <a:pt x="110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09" name="Line 44"/>
          <p:cNvSpPr>
            <a:spLocks noChangeShapeType="1"/>
          </p:cNvSpPr>
          <p:nvPr/>
        </p:nvSpPr>
        <p:spPr bwMode="auto">
          <a:xfrm>
            <a:off x="3673475" y="5541963"/>
            <a:ext cx="889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24" name="Freeform 45"/>
          <p:cNvSpPr>
            <a:spLocks/>
          </p:cNvSpPr>
          <p:nvPr/>
        </p:nvSpPr>
        <p:spPr bwMode="auto">
          <a:xfrm>
            <a:off x="3749675" y="5446713"/>
            <a:ext cx="82550" cy="292100"/>
          </a:xfrm>
          <a:custGeom>
            <a:avLst/>
            <a:gdLst>
              <a:gd name="T0" fmla="*/ 0 w 52"/>
              <a:gd name="T1" fmla="*/ 0 h 184"/>
              <a:gd name="T2" fmla="*/ 2147483647 w 52"/>
              <a:gd name="T3" fmla="*/ 2147483647 h 184"/>
              <a:gd name="T4" fmla="*/ 2147483647 w 52"/>
              <a:gd name="T5" fmla="*/ 2147483647 h 184"/>
              <a:gd name="T6" fmla="*/ 0 60000 65536"/>
              <a:gd name="T7" fmla="*/ 0 60000 65536"/>
              <a:gd name="T8" fmla="*/ 0 60000 65536"/>
              <a:gd name="T9" fmla="*/ 0 w 52"/>
              <a:gd name="T10" fmla="*/ 0 h 184"/>
              <a:gd name="T11" fmla="*/ 52 w 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84">
                <a:moveTo>
                  <a:pt x="0" y="0"/>
                </a:moveTo>
                <a:lnTo>
                  <a:pt x="52" y="108"/>
                </a:lnTo>
                <a:lnTo>
                  <a:pt x="40" y="18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11" name="Line 46"/>
          <p:cNvSpPr>
            <a:spLocks noChangeShapeType="1"/>
          </p:cNvSpPr>
          <p:nvPr/>
        </p:nvSpPr>
        <p:spPr bwMode="auto">
          <a:xfrm flipV="1">
            <a:off x="3784600" y="5638800"/>
            <a:ext cx="17463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26" name="Freeform 47"/>
          <p:cNvSpPr>
            <a:spLocks/>
          </p:cNvSpPr>
          <p:nvPr/>
        </p:nvSpPr>
        <p:spPr bwMode="auto">
          <a:xfrm>
            <a:off x="3770313" y="5429250"/>
            <a:ext cx="174625" cy="247650"/>
          </a:xfrm>
          <a:custGeom>
            <a:avLst/>
            <a:gdLst>
              <a:gd name="T0" fmla="*/ 0 w 110"/>
              <a:gd name="T1" fmla="*/ 0 h 156"/>
              <a:gd name="T2" fmla="*/ 2147483647 w 110"/>
              <a:gd name="T3" fmla="*/ 2147483647 h 156"/>
              <a:gd name="T4" fmla="*/ 2147483647 w 110"/>
              <a:gd name="T5" fmla="*/ 2147483647 h 156"/>
              <a:gd name="T6" fmla="*/ 0 60000 65536"/>
              <a:gd name="T7" fmla="*/ 0 60000 65536"/>
              <a:gd name="T8" fmla="*/ 0 60000 65536"/>
              <a:gd name="T9" fmla="*/ 0 w 110"/>
              <a:gd name="T10" fmla="*/ 0 h 156"/>
              <a:gd name="T11" fmla="*/ 110 w 110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156">
                <a:moveTo>
                  <a:pt x="0" y="0"/>
                </a:moveTo>
                <a:lnTo>
                  <a:pt x="53" y="116"/>
                </a:lnTo>
                <a:lnTo>
                  <a:pt x="110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2895913" name="Line 48"/>
          <p:cNvSpPr>
            <a:spLocks noChangeShapeType="1"/>
          </p:cNvSpPr>
          <p:nvPr/>
        </p:nvSpPr>
        <p:spPr bwMode="auto">
          <a:xfrm>
            <a:off x="3879850" y="5599113"/>
            <a:ext cx="889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928" name="Oval 49"/>
          <p:cNvSpPr>
            <a:spLocks noChangeArrowheads="1"/>
          </p:cNvSpPr>
          <p:nvPr/>
        </p:nvSpPr>
        <p:spPr bwMode="auto">
          <a:xfrm rot="-873712">
            <a:off x="2698750" y="4524375"/>
            <a:ext cx="284163" cy="176213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29" name="Oval 50"/>
          <p:cNvSpPr>
            <a:spLocks noChangeArrowheads="1"/>
          </p:cNvSpPr>
          <p:nvPr/>
        </p:nvSpPr>
        <p:spPr bwMode="auto">
          <a:xfrm rot="-873712">
            <a:off x="2454275" y="4587875"/>
            <a:ext cx="284163" cy="176213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0" name="Oval 51"/>
          <p:cNvSpPr>
            <a:spLocks noChangeArrowheads="1"/>
          </p:cNvSpPr>
          <p:nvPr/>
        </p:nvSpPr>
        <p:spPr bwMode="auto">
          <a:xfrm rot="-873712">
            <a:off x="2898775" y="4448175"/>
            <a:ext cx="284163" cy="176213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1" name="Oval 52"/>
          <p:cNvSpPr>
            <a:spLocks noChangeArrowheads="1"/>
          </p:cNvSpPr>
          <p:nvPr/>
        </p:nvSpPr>
        <p:spPr bwMode="auto">
          <a:xfrm rot="-873712">
            <a:off x="2813050" y="4565650"/>
            <a:ext cx="284163" cy="176213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2" name="Oval 53"/>
          <p:cNvSpPr>
            <a:spLocks noChangeArrowheads="1"/>
          </p:cNvSpPr>
          <p:nvPr/>
        </p:nvSpPr>
        <p:spPr bwMode="auto">
          <a:xfrm rot="-873712">
            <a:off x="2838450" y="4340225"/>
            <a:ext cx="284163" cy="176213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3" name="Freeform 54"/>
          <p:cNvSpPr>
            <a:spLocks/>
          </p:cNvSpPr>
          <p:nvPr/>
        </p:nvSpPr>
        <p:spPr bwMode="auto">
          <a:xfrm>
            <a:off x="1066800" y="4932363"/>
            <a:ext cx="95250" cy="130175"/>
          </a:xfrm>
          <a:custGeom>
            <a:avLst/>
            <a:gdLst>
              <a:gd name="T0" fmla="*/ 2147483647 w 60"/>
              <a:gd name="T1" fmla="*/ 2147483647 h 82"/>
              <a:gd name="T2" fmla="*/ 2147483647 w 60"/>
              <a:gd name="T3" fmla="*/ 2147483647 h 82"/>
              <a:gd name="T4" fmla="*/ 2147483647 w 60"/>
              <a:gd name="T5" fmla="*/ 2147483647 h 82"/>
              <a:gd name="T6" fmla="*/ 2147483647 w 60"/>
              <a:gd name="T7" fmla="*/ 2147483647 h 82"/>
              <a:gd name="T8" fmla="*/ 2147483647 w 60"/>
              <a:gd name="T9" fmla="*/ 0 h 82"/>
              <a:gd name="T10" fmla="*/ 2147483647 w 60"/>
              <a:gd name="T11" fmla="*/ 2147483647 h 82"/>
              <a:gd name="T12" fmla="*/ 2147483647 w 60"/>
              <a:gd name="T13" fmla="*/ 2147483647 h 82"/>
              <a:gd name="T14" fmla="*/ 0 w 60"/>
              <a:gd name="T15" fmla="*/ 2147483647 h 82"/>
              <a:gd name="T16" fmla="*/ 0 w 60"/>
              <a:gd name="T17" fmla="*/ 2147483647 h 82"/>
              <a:gd name="T18" fmla="*/ 2147483647 w 60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82"/>
              <a:gd name="T32" fmla="*/ 60 w 60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82">
                <a:moveTo>
                  <a:pt x="25" y="82"/>
                </a:moveTo>
                <a:lnTo>
                  <a:pt x="40" y="55"/>
                </a:lnTo>
                <a:lnTo>
                  <a:pt x="60" y="43"/>
                </a:lnTo>
                <a:lnTo>
                  <a:pt x="60" y="27"/>
                </a:lnTo>
                <a:lnTo>
                  <a:pt x="40" y="0"/>
                </a:lnTo>
                <a:lnTo>
                  <a:pt x="21" y="1"/>
                </a:lnTo>
                <a:lnTo>
                  <a:pt x="1" y="10"/>
                </a:lnTo>
                <a:lnTo>
                  <a:pt x="0" y="42"/>
                </a:lnTo>
                <a:lnTo>
                  <a:pt x="0" y="70"/>
                </a:lnTo>
                <a:lnTo>
                  <a:pt x="25" y="82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4" name="Freeform 55"/>
          <p:cNvSpPr>
            <a:spLocks/>
          </p:cNvSpPr>
          <p:nvPr/>
        </p:nvSpPr>
        <p:spPr bwMode="auto">
          <a:xfrm>
            <a:off x="1063625" y="5156200"/>
            <a:ext cx="85725" cy="138113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0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"/>
              <a:gd name="T28" fmla="*/ 0 h 87"/>
              <a:gd name="T29" fmla="*/ 54 w 54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" h="87">
                <a:moveTo>
                  <a:pt x="29" y="87"/>
                </a:moveTo>
                <a:lnTo>
                  <a:pt x="35" y="58"/>
                </a:lnTo>
                <a:lnTo>
                  <a:pt x="54" y="34"/>
                </a:lnTo>
                <a:lnTo>
                  <a:pt x="54" y="15"/>
                </a:lnTo>
                <a:lnTo>
                  <a:pt x="33" y="0"/>
                </a:lnTo>
                <a:lnTo>
                  <a:pt x="11" y="3"/>
                </a:lnTo>
                <a:lnTo>
                  <a:pt x="0" y="25"/>
                </a:lnTo>
                <a:lnTo>
                  <a:pt x="3" y="57"/>
                </a:lnTo>
                <a:lnTo>
                  <a:pt x="20" y="79"/>
                </a:lnTo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5" name="Freeform 56"/>
          <p:cNvSpPr>
            <a:spLocks/>
          </p:cNvSpPr>
          <p:nvPr/>
        </p:nvSpPr>
        <p:spPr bwMode="auto">
          <a:xfrm>
            <a:off x="1195388" y="4862513"/>
            <a:ext cx="106362" cy="117475"/>
          </a:xfrm>
          <a:custGeom>
            <a:avLst/>
            <a:gdLst>
              <a:gd name="T0" fmla="*/ 2147483647 w 67"/>
              <a:gd name="T1" fmla="*/ 2147483647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0 h 74"/>
              <a:gd name="T12" fmla="*/ 2147483647 w 67"/>
              <a:gd name="T13" fmla="*/ 2147483647 h 74"/>
              <a:gd name="T14" fmla="*/ 0 w 67"/>
              <a:gd name="T15" fmla="*/ 2147483647 h 74"/>
              <a:gd name="T16" fmla="*/ 0 w 67"/>
              <a:gd name="T17" fmla="*/ 2147483647 h 74"/>
              <a:gd name="T18" fmla="*/ 2147483647 w 67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74"/>
              <a:gd name="T32" fmla="*/ 67 w 67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74">
                <a:moveTo>
                  <a:pt x="13" y="74"/>
                </a:moveTo>
                <a:lnTo>
                  <a:pt x="31" y="56"/>
                </a:lnTo>
                <a:lnTo>
                  <a:pt x="61" y="56"/>
                </a:lnTo>
                <a:lnTo>
                  <a:pt x="67" y="35"/>
                </a:lnTo>
                <a:lnTo>
                  <a:pt x="61" y="9"/>
                </a:lnTo>
                <a:lnTo>
                  <a:pt x="36" y="0"/>
                </a:lnTo>
                <a:lnTo>
                  <a:pt x="10" y="18"/>
                </a:lnTo>
                <a:lnTo>
                  <a:pt x="0" y="35"/>
                </a:lnTo>
                <a:lnTo>
                  <a:pt x="0" y="56"/>
                </a:lnTo>
                <a:lnTo>
                  <a:pt x="13" y="74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6" name="Freeform 57"/>
          <p:cNvSpPr>
            <a:spLocks/>
          </p:cNvSpPr>
          <p:nvPr/>
        </p:nvSpPr>
        <p:spPr bwMode="auto">
          <a:xfrm>
            <a:off x="1181100" y="5160963"/>
            <a:ext cx="96838" cy="95250"/>
          </a:xfrm>
          <a:custGeom>
            <a:avLst/>
            <a:gdLst>
              <a:gd name="T0" fmla="*/ 2147483647 w 61"/>
              <a:gd name="T1" fmla="*/ 2147483647 h 60"/>
              <a:gd name="T2" fmla="*/ 2147483647 w 61"/>
              <a:gd name="T3" fmla="*/ 2147483647 h 60"/>
              <a:gd name="T4" fmla="*/ 2147483647 w 61"/>
              <a:gd name="T5" fmla="*/ 0 h 60"/>
              <a:gd name="T6" fmla="*/ 2147483647 w 61"/>
              <a:gd name="T7" fmla="*/ 2147483647 h 60"/>
              <a:gd name="T8" fmla="*/ 0 w 61"/>
              <a:gd name="T9" fmla="*/ 2147483647 h 60"/>
              <a:gd name="T10" fmla="*/ 2147483647 w 61"/>
              <a:gd name="T11" fmla="*/ 2147483647 h 60"/>
              <a:gd name="T12" fmla="*/ 2147483647 w 61"/>
              <a:gd name="T13" fmla="*/ 2147483647 h 60"/>
              <a:gd name="T14" fmla="*/ 2147483647 w 61"/>
              <a:gd name="T15" fmla="*/ 2147483647 h 60"/>
              <a:gd name="T16" fmla="*/ 2147483647 w 61"/>
              <a:gd name="T17" fmla="*/ 2147483647 h 60"/>
              <a:gd name="T18" fmla="*/ 2147483647 w 61"/>
              <a:gd name="T19" fmla="*/ 2147483647 h 60"/>
              <a:gd name="T20" fmla="*/ 2147483647 w 61"/>
              <a:gd name="T21" fmla="*/ 0 h 60"/>
              <a:gd name="T22" fmla="*/ 2147483647 w 61"/>
              <a:gd name="T23" fmla="*/ 2147483647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"/>
              <a:gd name="T37" fmla="*/ 0 h 60"/>
              <a:gd name="T38" fmla="*/ 61 w 61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" h="60">
                <a:moveTo>
                  <a:pt x="40" y="12"/>
                </a:moveTo>
                <a:lnTo>
                  <a:pt x="28" y="3"/>
                </a:lnTo>
                <a:lnTo>
                  <a:pt x="13" y="0"/>
                </a:lnTo>
                <a:lnTo>
                  <a:pt x="1" y="9"/>
                </a:lnTo>
                <a:lnTo>
                  <a:pt x="0" y="27"/>
                </a:lnTo>
                <a:lnTo>
                  <a:pt x="3" y="46"/>
                </a:lnTo>
                <a:lnTo>
                  <a:pt x="19" y="60"/>
                </a:lnTo>
                <a:lnTo>
                  <a:pt x="30" y="60"/>
                </a:lnTo>
                <a:lnTo>
                  <a:pt x="49" y="40"/>
                </a:lnTo>
                <a:lnTo>
                  <a:pt x="61" y="13"/>
                </a:lnTo>
                <a:lnTo>
                  <a:pt x="60" y="0"/>
                </a:lnTo>
                <a:lnTo>
                  <a:pt x="31" y="1"/>
                </a:lnTo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7" name="Freeform 58"/>
          <p:cNvSpPr>
            <a:spLocks/>
          </p:cNvSpPr>
          <p:nvPr/>
        </p:nvSpPr>
        <p:spPr bwMode="auto">
          <a:xfrm rot="5400000" flipH="1" flipV="1">
            <a:off x="1593056" y="5134770"/>
            <a:ext cx="85725" cy="138112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0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"/>
              <a:gd name="T28" fmla="*/ 0 h 87"/>
              <a:gd name="T29" fmla="*/ 54 w 54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" h="87">
                <a:moveTo>
                  <a:pt x="29" y="87"/>
                </a:moveTo>
                <a:lnTo>
                  <a:pt x="35" y="58"/>
                </a:lnTo>
                <a:lnTo>
                  <a:pt x="54" y="34"/>
                </a:lnTo>
                <a:lnTo>
                  <a:pt x="54" y="15"/>
                </a:lnTo>
                <a:lnTo>
                  <a:pt x="33" y="0"/>
                </a:lnTo>
                <a:lnTo>
                  <a:pt x="11" y="3"/>
                </a:lnTo>
                <a:lnTo>
                  <a:pt x="0" y="25"/>
                </a:lnTo>
                <a:lnTo>
                  <a:pt x="3" y="57"/>
                </a:lnTo>
                <a:lnTo>
                  <a:pt x="20" y="79"/>
                </a:lnTo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8" name="Freeform 59"/>
          <p:cNvSpPr>
            <a:spLocks/>
          </p:cNvSpPr>
          <p:nvPr/>
        </p:nvSpPr>
        <p:spPr bwMode="auto">
          <a:xfrm>
            <a:off x="1454150" y="5160963"/>
            <a:ext cx="85725" cy="138112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0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"/>
              <a:gd name="T28" fmla="*/ 0 h 87"/>
              <a:gd name="T29" fmla="*/ 54 w 54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" h="87">
                <a:moveTo>
                  <a:pt x="29" y="87"/>
                </a:moveTo>
                <a:lnTo>
                  <a:pt x="35" y="58"/>
                </a:lnTo>
                <a:lnTo>
                  <a:pt x="54" y="34"/>
                </a:lnTo>
                <a:lnTo>
                  <a:pt x="54" y="15"/>
                </a:lnTo>
                <a:lnTo>
                  <a:pt x="33" y="0"/>
                </a:lnTo>
                <a:lnTo>
                  <a:pt x="11" y="3"/>
                </a:lnTo>
                <a:lnTo>
                  <a:pt x="0" y="25"/>
                </a:lnTo>
                <a:lnTo>
                  <a:pt x="3" y="57"/>
                </a:lnTo>
                <a:lnTo>
                  <a:pt x="20" y="79"/>
                </a:lnTo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39" name="Freeform 60"/>
          <p:cNvSpPr>
            <a:spLocks/>
          </p:cNvSpPr>
          <p:nvPr/>
        </p:nvSpPr>
        <p:spPr bwMode="auto">
          <a:xfrm rot="5873301">
            <a:off x="1166019" y="5007769"/>
            <a:ext cx="106363" cy="117475"/>
          </a:xfrm>
          <a:custGeom>
            <a:avLst/>
            <a:gdLst>
              <a:gd name="T0" fmla="*/ 2147483647 w 67"/>
              <a:gd name="T1" fmla="*/ 2147483647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0 h 74"/>
              <a:gd name="T12" fmla="*/ 2147483647 w 67"/>
              <a:gd name="T13" fmla="*/ 2147483647 h 74"/>
              <a:gd name="T14" fmla="*/ 0 w 67"/>
              <a:gd name="T15" fmla="*/ 2147483647 h 74"/>
              <a:gd name="T16" fmla="*/ 0 w 67"/>
              <a:gd name="T17" fmla="*/ 2147483647 h 74"/>
              <a:gd name="T18" fmla="*/ 2147483647 w 67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74"/>
              <a:gd name="T32" fmla="*/ 67 w 67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74">
                <a:moveTo>
                  <a:pt x="13" y="74"/>
                </a:moveTo>
                <a:lnTo>
                  <a:pt x="31" y="56"/>
                </a:lnTo>
                <a:lnTo>
                  <a:pt x="61" y="56"/>
                </a:lnTo>
                <a:lnTo>
                  <a:pt x="67" y="35"/>
                </a:lnTo>
                <a:lnTo>
                  <a:pt x="61" y="9"/>
                </a:lnTo>
                <a:lnTo>
                  <a:pt x="36" y="0"/>
                </a:lnTo>
                <a:lnTo>
                  <a:pt x="10" y="18"/>
                </a:lnTo>
                <a:lnTo>
                  <a:pt x="0" y="35"/>
                </a:lnTo>
                <a:lnTo>
                  <a:pt x="0" y="56"/>
                </a:lnTo>
                <a:lnTo>
                  <a:pt x="13" y="74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0" name="Freeform 61"/>
          <p:cNvSpPr>
            <a:spLocks/>
          </p:cNvSpPr>
          <p:nvPr/>
        </p:nvSpPr>
        <p:spPr bwMode="auto">
          <a:xfrm rot="16200000" flipV="1">
            <a:off x="1311276" y="5021262"/>
            <a:ext cx="95250" cy="130175"/>
          </a:xfrm>
          <a:custGeom>
            <a:avLst/>
            <a:gdLst>
              <a:gd name="T0" fmla="*/ 2147483647 w 60"/>
              <a:gd name="T1" fmla="*/ 2147483647 h 82"/>
              <a:gd name="T2" fmla="*/ 2147483647 w 60"/>
              <a:gd name="T3" fmla="*/ 2147483647 h 82"/>
              <a:gd name="T4" fmla="*/ 2147483647 w 60"/>
              <a:gd name="T5" fmla="*/ 2147483647 h 82"/>
              <a:gd name="T6" fmla="*/ 2147483647 w 60"/>
              <a:gd name="T7" fmla="*/ 2147483647 h 82"/>
              <a:gd name="T8" fmla="*/ 2147483647 w 60"/>
              <a:gd name="T9" fmla="*/ 0 h 82"/>
              <a:gd name="T10" fmla="*/ 2147483647 w 60"/>
              <a:gd name="T11" fmla="*/ 2147483647 h 82"/>
              <a:gd name="T12" fmla="*/ 2147483647 w 60"/>
              <a:gd name="T13" fmla="*/ 2147483647 h 82"/>
              <a:gd name="T14" fmla="*/ 0 w 60"/>
              <a:gd name="T15" fmla="*/ 2147483647 h 82"/>
              <a:gd name="T16" fmla="*/ 0 w 60"/>
              <a:gd name="T17" fmla="*/ 2147483647 h 82"/>
              <a:gd name="T18" fmla="*/ 2147483647 w 60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82"/>
              <a:gd name="T32" fmla="*/ 60 w 60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82">
                <a:moveTo>
                  <a:pt x="25" y="82"/>
                </a:moveTo>
                <a:lnTo>
                  <a:pt x="40" y="55"/>
                </a:lnTo>
                <a:lnTo>
                  <a:pt x="60" y="43"/>
                </a:lnTo>
                <a:lnTo>
                  <a:pt x="60" y="27"/>
                </a:lnTo>
                <a:lnTo>
                  <a:pt x="40" y="0"/>
                </a:lnTo>
                <a:lnTo>
                  <a:pt x="21" y="1"/>
                </a:lnTo>
                <a:lnTo>
                  <a:pt x="1" y="10"/>
                </a:lnTo>
                <a:lnTo>
                  <a:pt x="0" y="42"/>
                </a:lnTo>
                <a:lnTo>
                  <a:pt x="0" y="70"/>
                </a:lnTo>
                <a:lnTo>
                  <a:pt x="25" y="82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1" name="Freeform 62"/>
          <p:cNvSpPr>
            <a:spLocks/>
          </p:cNvSpPr>
          <p:nvPr/>
        </p:nvSpPr>
        <p:spPr bwMode="auto">
          <a:xfrm rot="16200000" flipV="1">
            <a:off x="1712913" y="5019675"/>
            <a:ext cx="95250" cy="130175"/>
          </a:xfrm>
          <a:custGeom>
            <a:avLst/>
            <a:gdLst>
              <a:gd name="T0" fmla="*/ 2147483647 w 60"/>
              <a:gd name="T1" fmla="*/ 2147483647 h 82"/>
              <a:gd name="T2" fmla="*/ 2147483647 w 60"/>
              <a:gd name="T3" fmla="*/ 2147483647 h 82"/>
              <a:gd name="T4" fmla="*/ 2147483647 w 60"/>
              <a:gd name="T5" fmla="*/ 2147483647 h 82"/>
              <a:gd name="T6" fmla="*/ 2147483647 w 60"/>
              <a:gd name="T7" fmla="*/ 2147483647 h 82"/>
              <a:gd name="T8" fmla="*/ 2147483647 w 60"/>
              <a:gd name="T9" fmla="*/ 0 h 82"/>
              <a:gd name="T10" fmla="*/ 2147483647 w 60"/>
              <a:gd name="T11" fmla="*/ 2147483647 h 82"/>
              <a:gd name="T12" fmla="*/ 2147483647 w 60"/>
              <a:gd name="T13" fmla="*/ 2147483647 h 82"/>
              <a:gd name="T14" fmla="*/ 0 w 60"/>
              <a:gd name="T15" fmla="*/ 2147483647 h 82"/>
              <a:gd name="T16" fmla="*/ 0 w 60"/>
              <a:gd name="T17" fmla="*/ 2147483647 h 82"/>
              <a:gd name="T18" fmla="*/ 2147483647 w 60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82"/>
              <a:gd name="T32" fmla="*/ 60 w 60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82">
                <a:moveTo>
                  <a:pt x="25" y="82"/>
                </a:moveTo>
                <a:lnTo>
                  <a:pt x="40" y="55"/>
                </a:lnTo>
                <a:lnTo>
                  <a:pt x="60" y="43"/>
                </a:lnTo>
                <a:lnTo>
                  <a:pt x="60" y="27"/>
                </a:lnTo>
                <a:lnTo>
                  <a:pt x="40" y="0"/>
                </a:lnTo>
                <a:lnTo>
                  <a:pt x="21" y="1"/>
                </a:lnTo>
                <a:lnTo>
                  <a:pt x="1" y="10"/>
                </a:lnTo>
                <a:lnTo>
                  <a:pt x="0" y="42"/>
                </a:lnTo>
                <a:lnTo>
                  <a:pt x="0" y="70"/>
                </a:lnTo>
                <a:lnTo>
                  <a:pt x="25" y="82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2" name="Freeform 63"/>
          <p:cNvSpPr>
            <a:spLocks/>
          </p:cNvSpPr>
          <p:nvPr/>
        </p:nvSpPr>
        <p:spPr bwMode="auto">
          <a:xfrm rot="5400000" flipH="1" flipV="1">
            <a:off x="1467644" y="4934744"/>
            <a:ext cx="85725" cy="138113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0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"/>
              <a:gd name="T28" fmla="*/ 0 h 87"/>
              <a:gd name="T29" fmla="*/ 54 w 54"/>
              <a:gd name="T30" fmla="*/ 87 h 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" h="87">
                <a:moveTo>
                  <a:pt x="29" y="87"/>
                </a:moveTo>
                <a:lnTo>
                  <a:pt x="35" y="58"/>
                </a:lnTo>
                <a:lnTo>
                  <a:pt x="54" y="34"/>
                </a:lnTo>
                <a:lnTo>
                  <a:pt x="54" y="15"/>
                </a:lnTo>
                <a:lnTo>
                  <a:pt x="33" y="0"/>
                </a:lnTo>
                <a:lnTo>
                  <a:pt x="11" y="3"/>
                </a:lnTo>
                <a:lnTo>
                  <a:pt x="0" y="25"/>
                </a:lnTo>
                <a:lnTo>
                  <a:pt x="3" y="57"/>
                </a:lnTo>
                <a:lnTo>
                  <a:pt x="20" y="79"/>
                </a:lnTo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3" name="Freeform 64"/>
          <p:cNvSpPr>
            <a:spLocks/>
          </p:cNvSpPr>
          <p:nvPr/>
        </p:nvSpPr>
        <p:spPr bwMode="auto">
          <a:xfrm rot="16200000" flipV="1">
            <a:off x="1587501" y="4819650"/>
            <a:ext cx="95250" cy="130175"/>
          </a:xfrm>
          <a:custGeom>
            <a:avLst/>
            <a:gdLst>
              <a:gd name="T0" fmla="*/ 2147483647 w 60"/>
              <a:gd name="T1" fmla="*/ 2147483647 h 82"/>
              <a:gd name="T2" fmla="*/ 2147483647 w 60"/>
              <a:gd name="T3" fmla="*/ 2147483647 h 82"/>
              <a:gd name="T4" fmla="*/ 2147483647 w 60"/>
              <a:gd name="T5" fmla="*/ 2147483647 h 82"/>
              <a:gd name="T6" fmla="*/ 2147483647 w 60"/>
              <a:gd name="T7" fmla="*/ 2147483647 h 82"/>
              <a:gd name="T8" fmla="*/ 2147483647 w 60"/>
              <a:gd name="T9" fmla="*/ 0 h 82"/>
              <a:gd name="T10" fmla="*/ 2147483647 w 60"/>
              <a:gd name="T11" fmla="*/ 2147483647 h 82"/>
              <a:gd name="T12" fmla="*/ 2147483647 w 60"/>
              <a:gd name="T13" fmla="*/ 2147483647 h 82"/>
              <a:gd name="T14" fmla="*/ 0 w 60"/>
              <a:gd name="T15" fmla="*/ 2147483647 h 82"/>
              <a:gd name="T16" fmla="*/ 0 w 60"/>
              <a:gd name="T17" fmla="*/ 2147483647 h 82"/>
              <a:gd name="T18" fmla="*/ 2147483647 w 60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82"/>
              <a:gd name="T32" fmla="*/ 60 w 60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82">
                <a:moveTo>
                  <a:pt x="25" y="82"/>
                </a:moveTo>
                <a:lnTo>
                  <a:pt x="40" y="55"/>
                </a:lnTo>
                <a:lnTo>
                  <a:pt x="60" y="43"/>
                </a:lnTo>
                <a:lnTo>
                  <a:pt x="60" y="27"/>
                </a:lnTo>
                <a:lnTo>
                  <a:pt x="40" y="0"/>
                </a:lnTo>
                <a:lnTo>
                  <a:pt x="21" y="1"/>
                </a:lnTo>
                <a:lnTo>
                  <a:pt x="1" y="10"/>
                </a:lnTo>
                <a:lnTo>
                  <a:pt x="0" y="42"/>
                </a:lnTo>
                <a:lnTo>
                  <a:pt x="0" y="70"/>
                </a:lnTo>
                <a:lnTo>
                  <a:pt x="25" y="82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4" name="Freeform 65"/>
          <p:cNvSpPr>
            <a:spLocks/>
          </p:cNvSpPr>
          <p:nvPr/>
        </p:nvSpPr>
        <p:spPr bwMode="auto">
          <a:xfrm rot="16200000" flipV="1">
            <a:off x="1562101" y="4989512"/>
            <a:ext cx="95250" cy="130175"/>
          </a:xfrm>
          <a:custGeom>
            <a:avLst/>
            <a:gdLst>
              <a:gd name="T0" fmla="*/ 2147483647 w 60"/>
              <a:gd name="T1" fmla="*/ 2147483647 h 82"/>
              <a:gd name="T2" fmla="*/ 2147483647 w 60"/>
              <a:gd name="T3" fmla="*/ 2147483647 h 82"/>
              <a:gd name="T4" fmla="*/ 2147483647 w 60"/>
              <a:gd name="T5" fmla="*/ 2147483647 h 82"/>
              <a:gd name="T6" fmla="*/ 2147483647 w 60"/>
              <a:gd name="T7" fmla="*/ 2147483647 h 82"/>
              <a:gd name="T8" fmla="*/ 2147483647 w 60"/>
              <a:gd name="T9" fmla="*/ 0 h 82"/>
              <a:gd name="T10" fmla="*/ 2147483647 w 60"/>
              <a:gd name="T11" fmla="*/ 2147483647 h 82"/>
              <a:gd name="T12" fmla="*/ 2147483647 w 60"/>
              <a:gd name="T13" fmla="*/ 2147483647 h 82"/>
              <a:gd name="T14" fmla="*/ 0 w 60"/>
              <a:gd name="T15" fmla="*/ 2147483647 h 82"/>
              <a:gd name="T16" fmla="*/ 0 w 60"/>
              <a:gd name="T17" fmla="*/ 2147483647 h 82"/>
              <a:gd name="T18" fmla="*/ 2147483647 w 60"/>
              <a:gd name="T19" fmla="*/ 2147483647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82"/>
              <a:gd name="T32" fmla="*/ 60 w 60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82">
                <a:moveTo>
                  <a:pt x="25" y="82"/>
                </a:moveTo>
                <a:lnTo>
                  <a:pt x="40" y="55"/>
                </a:lnTo>
                <a:lnTo>
                  <a:pt x="60" y="43"/>
                </a:lnTo>
                <a:lnTo>
                  <a:pt x="60" y="27"/>
                </a:lnTo>
                <a:lnTo>
                  <a:pt x="40" y="0"/>
                </a:lnTo>
                <a:lnTo>
                  <a:pt x="21" y="1"/>
                </a:lnTo>
                <a:lnTo>
                  <a:pt x="1" y="10"/>
                </a:lnTo>
                <a:lnTo>
                  <a:pt x="0" y="42"/>
                </a:lnTo>
                <a:lnTo>
                  <a:pt x="0" y="70"/>
                </a:lnTo>
                <a:lnTo>
                  <a:pt x="25" y="82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45" name="Text Box 66"/>
          <p:cNvSpPr txBox="1">
            <a:spLocks noChangeArrowheads="1"/>
          </p:cNvSpPr>
          <p:nvPr/>
        </p:nvSpPr>
        <p:spPr bwMode="auto">
          <a:xfrm>
            <a:off x="701675" y="1606550"/>
            <a:ext cx="1414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Monocytes/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macrophages</a:t>
            </a:r>
          </a:p>
        </p:txBody>
      </p:sp>
      <p:sp>
        <p:nvSpPr>
          <p:cNvPr id="37946" name="Text Box 67"/>
          <p:cNvSpPr txBox="1">
            <a:spLocks noChangeArrowheads="1"/>
          </p:cNvSpPr>
          <p:nvPr/>
        </p:nvSpPr>
        <p:spPr bwMode="auto">
          <a:xfrm>
            <a:off x="1624013" y="2540000"/>
            <a:ext cx="159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T-cell activation</a:t>
            </a:r>
          </a:p>
        </p:txBody>
      </p:sp>
      <p:sp>
        <p:nvSpPr>
          <p:cNvPr id="37947" name="Text Box 68"/>
          <p:cNvSpPr txBox="1">
            <a:spLocks noChangeArrowheads="1"/>
          </p:cNvSpPr>
          <p:nvPr/>
        </p:nvSpPr>
        <p:spPr bwMode="auto">
          <a:xfrm>
            <a:off x="3779838" y="1482725"/>
            <a:ext cx="164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Endothelial cells</a:t>
            </a:r>
          </a:p>
        </p:txBody>
      </p:sp>
      <p:sp>
        <p:nvSpPr>
          <p:cNvPr id="37948" name="Text Box 69"/>
          <p:cNvSpPr txBox="1">
            <a:spLocks noChangeArrowheads="1"/>
          </p:cNvSpPr>
          <p:nvPr/>
        </p:nvSpPr>
        <p:spPr bwMode="auto">
          <a:xfrm>
            <a:off x="6427788" y="1504950"/>
            <a:ext cx="19558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Mesenchymal cells,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fibroblasts/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synoviocytes</a:t>
            </a:r>
          </a:p>
        </p:txBody>
      </p:sp>
      <p:sp>
        <p:nvSpPr>
          <p:cNvPr id="37949" name="Text Box 70"/>
          <p:cNvSpPr txBox="1">
            <a:spLocks noChangeArrowheads="1"/>
          </p:cNvSpPr>
          <p:nvPr/>
        </p:nvSpPr>
        <p:spPr bwMode="auto">
          <a:xfrm>
            <a:off x="5688013" y="2794000"/>
            <a:ext cx="1312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1600">
                <a:latin typeface="Arial" panose="020B0604020202020204" pitchFamily="34" charset="0"/>
              </a:rPr>
              <a:t>Hepatocytes</a:t>
            </a:r>
          </a:p>
        </p:txBody>
      </p:sp>
      <p:sp>
        <p:nvSpPr>
          <p:cNvPr id="37950" name="Text Box 71"/>
          <p:cNvSpPr txBox="1">
            <a:spLocks noChangeArrowheads="1"/>
          </p:cNvSpPr>
          <p:nvPr/>
        </p:nvSpPr>
        <p:spPr bwMode="auto">
          <a:xfrm>
            <a:off x="5905500" y="3403600"/>
            <a:ext cx="2360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latin typeface="Arial" panose="020B0604020202020204" pitchFamily="34" charset="0"/>
              </a:rPr>
              <a:t>Acute-phase response</a:t>
            </a:r>
          </a:p>
          <a:p>
            <a:pPr algn="ctr"/>
            <a:r>
              <a:rPr lang="en-US" sz="1600">
                <a:latin typeface="Arial" panose="020B0604020202020204" pitchFamily="34" charset="0"/>
              </a:rPr>
              <a:t>Hepcidin, CRP</a:t>
            </a:r>
            <a:br>
              <a:rPr lang="en-US" sz="1600">
                <a:latin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CYP450</a:t>
            </a:r>
          </a:p>
        </p:txBody>
      </p:sp>
      <p:sp>
        <p:nvSpPr>
          <p:cNvPr id="37951" name="Text Box 72"/>
          <p:cNvSpPr txBox="1">
            <a:spLocks noChangeArrowheads="1"/>
          </p:cNvSpPr>
          <p:nvPr/>
        </p:nvSpPr>
        <p:spPr bwMode="auto">
          <a:xfrm>
            <a:off x="857250" y="3656013"/>
            <a:ext cx="166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Maturation of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Arial" panose="020B0604020202020204" pitchFamily="34" charset="0"/>
              </a:rPr>
              <a:t>megakaryocytes</a:t>
            </a:r>
          </a:p>
        </p:txBody>
      </p:sp>
      <p:sp>
        <p:nvSpPr>
          <p:cNvPr id="37952" name="Text Box 73"/>
          <p:cNvSpPr txBox="1">
            <a:spLocks noChangeArrowheads="1"/>
          </p:cNvSpPr>
          <p:nvPr/>
        </p:nvSpPr>
        <p:spPr bwMode="auto">
          <a:xfrm>
            <a:off x="541338" y="532447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Thrombocytosis</a:t>
            </a:r>
          </a:p>
        </p:txBody>
      </p:sp>
      <p:sp>
        <p:nvSpPr>
          <p:cNvPr id="37953" name="Text Box 74"/>
          <p:cNvSpPr txBox="1">
            <a:spLocks noChangeArrowheads="1"/>
          </p:cNvSpPr>
          <p:nvPr/>
        </p:nvSpPr>
        <p:spPr bwMode="auto">
          <a:xfrm>
            <a:off x="6305550" y="4364038"/>
            <a:ext cx="2058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Osteoclast activation</a:t>
            </a:r>
          </a:p>
        </p:txBody>
      </p:sp>
      <p:sp>
        <p:nvSpPr>
          <p:cNvPr id="37954" name="Text Box 75"/>
          <p:cNvSpPr txBox="1">
            <a:spLocks noChangeArrowheads="1"/>
          </p:cNvSpPr>
          <p:nvPr/>
        </p:nvSpPr>
        <p:spPr bwMode="auto">
          <a:xfrm>
            <a:off x="6761163" y="4616450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Bone resorption</a:t>
            </a:r>
          </a:p>
        </p:txBody>
      </p:sp>
      <p:sp>
        <p:nvSpPr>
          <p:cNvPr id="37955" name="Text Box 76"/>
          <p:cNvSpPr txBox="1">
            <a:spLocks noChangeArrowheads="1"/>
          </p:cNvSpPr>
          <p:nvPr/>
        </p:nvSpPr>
        <p:spPr bwMode="auto">
          <a:xfrm>
            <a:off x="4211638" y="4424363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B-cells</a:t>
            </a:r>
          </a:p>
        </p:txBody>
      </p:sp>
      <p:sp>
        <p:nvSpPr>
          <p:cNvPr id="37956" name="Oval 77"/>
          <p:cNvSpPr>
            <a:spLocks noChangeArrowheads="1"/>
          </p:cNvSpPr>
          <p:nvPr/>
        </p:nvSpPr>
        <p:spPr bwMode="auto">
          <a:xfrm>
            <a:off x="5495925" y="5532438"/>
            <a:ext cx="200025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57" name="Oval 78"/>
          <p:cNvSpPr>
            <a:spLocks noChangeArrowheads="1"/>
          </p:cNvSpPr>
          <p:nvPr/>
        </p:nvSpPr>
        <p:spPr bwMode="auto">
          <a:xfrm rot="-1360144">
            <a:off x="5449888" y="5214938"/>
            <a:ext cx="147637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58" name="Oval 79"/>
          <p:cNvSpPr>
            <a:spLocks noChangeArrowheads="1"/>
          </p:cNvSpPr>
          <p:nvPr/>
        </p:nvSpPr>
        <p:spPr bwMode="auto">
          <a:xfrm rot="1595511">
            <a:off x="5613400" y="5214938"/>
            <a:ext cx="147638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59" name="Oval 80"/>
          <p:cNvSpPr>
            <a:spLocks noChangeArrowheads="1"/>
          </p:cNvSpPr>
          <p:nvPr/>
        </p:nvSpPr>
        <p:spPr bwMode="auto">
          <a:xfrm rot="5657949">
            <a:off x="5649119" y="5382419"/>
            <a:ext cx="147638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0" name="Oval 81"/>
          <p:cNvSpPr>
            <a:spLocks noChangeArrowheads="1"/>
          </p:cNvSpPr>
          <p:nvPr/>
        </p:nvSpPr>
        <p:spPr bwMode="auto">
          <a:xfrm rot="-5400000">
            <a:off x="5376069" y="5377657"/>
            <a:ext cx="147637" cy="2540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1" name="AutoShape 82"/>
          <p:cNvSpPr>
            <a:spLocks noChangeArrowheads="1"/>
          </p:cNvSpPr>
          <p:nvPr/>
        </p:nvSpPr>
        <p:spPr bwMode="auto">
          <a:xfrm>
            <a:off x="5511800" y="5607050"/>
            <a:ext cx="185738" cy="190500"/>
          </a:xfrm>
          <a:prstGeom prst="upArrow">
            <a:avLst>
              <a:gd name="adj1" fmla="val 50000"/>
              <a:gd name="adj2" fmla="val 2564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2" name="AutoShape 83"/>
          <p:cNvSpPr>
            <a:spLocks noChangeArrowheads="1"/>
          </p:cNvSpPr>
          <p:nvPr/>
        </p:nvSpPr>
        <p:spPr bwMode="auto">
          <a:xfrm rot="5400000">
            <a:off x="5320506" y="5406232"/>
            <a:ext cx="185737" cy="190500"/>
          </a:xfrm>
          <a:prstGeom prst="upArrow">
            <a:avLst>
              <a:gd name="adj1" fmla="val 50000"/>
              <a:gd name="adj2" fmla="val 2564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3" name="AutoShape 84"/>
          <p:cNvSpPr>
            <a:spLocks noChangeArrowheads="1"/>
          </p:cNvSpPr>
          <p:nvPr/>
        </p:nvSpPr>
        <p:spPr bwMode="auto">
          <a:xfrm rot="16200000" flipH="1">
            <a:off x="5668169" y="5422107"/>
            <a:ext cx="185737" cy="190500"/>
          </a:xfrm>
          <a:prstGeom prst="upArrow">
            <a:avLst>
              <a:gd name="adj1" fmla="val 50000"/>
              <a:gd name="adj2" fmla="val 2564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4" name="AutoShape 85"/>
          <p:cNvSpPr>
            <a:spLocks noChangeArrowheads="1"/>
          </p:cNvSpPr>
          <p:nvPr/>
        </p:nvSpPr>
        <p:spPr bwMode="auto">
          <a:xfrm rot="12413565" flipH="1">
            <a:off x="5605463" y="5211763"/>
            <a:ext cx="185737" cy="190500"/>
          </a:xfrm>
          <a:prstGeom prst="upArrow">
            <a:avLst>
              <a:gd name="adj1" fmla="val 50000"/>
              <a:gd name="adj2" fmla="val 2564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5" name="AutoShape 86"/>
          <p:cNvSpPr>
            <a:spLocks noChangeArrowheads="1"/>
          </p:cNvSpPr>
          <p:nvPr/>
        </p:nvSpPr>
        <p:spPr bwMode="auto">
          <a:xfrm rot="8627130" flipH="1">
            <a:off x="5405438" y="5224463"/>
            <a:ext cx="185737" cy="190500"/>
          </a:xfrm>
          <a:prstGeom prst="upArrow">
            <a:avLst>
              <a:gd name="adj1" fmla="val 50000"/>
              <a:gd name="adj2" fmla="val 2564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AU" sz="2500">
              <a:latin typeface="Arial" panose="020B0604020202020204" pitchFamily="34" charset="0"/>
            </a:endParaRPr>
          </a:p>
        </p:txBody>
      </p:sp>
      <p:sp>
        <p:nvSpPr>
          <p:cNvPr id="37966" name="Text Box 87"/>
          <p:cNvSpPr txBox="1">
            <a:spLocks noChangeArrowheads="1"/>
          </p:cNvSpPr>
          <p:nvPr/>
        </p:nvSpPr>
        <p:spPr bwMode="auto">
          <a:xfrm>
            <a:off x="4949825" y="5699125"/>
            <a:ext cx="208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Hyper-</a:t>
            </a:r>
            <a:r>
              <a:rPr lang="en-US" sz="1600">
                <a:latin typeface="Arial" panose="020B0604020202020204" pitchFamily="34" charset="0"/>
                <a:sym typeface="Symbol" panose="05050102010706020507" pitchFamily="18" charset="2"/>
              </a:rPr>
              <a:t>-globulinemia</a:t>
            </a:r>
          </a:p>
        </p:txBody>
      </p:sp>
      <p:sp>
        <p:nvSpPr>
          <p:cNvPr id="37967" name="Text Box 88"/>
          <p:cNvSpPr txBox="1">
            <a:spLocks noChangeArrowheads="1"/>
          </p:cNvSpPr>
          <p:nvPr/>
        </p:nvSpPr>
        <p:spPr bwMode="auto">
          <a:xfrm>
            <a:off x="2570163" y="57150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Auto-antibodies (RF)</a:t>
            </a:r>
            <a:endParaRPr lang="en-US" sz="16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7969" name="Picture 152" descr="Tc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8702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70" name="Rectangle 24"/>
          <p:cNvSpPr>
            <a:spLocks noChangeArrowheads="1"/>
          </p:cNvSpPr>
          <p:nvPr/>
        </p:nvSpPr>
        <p:spPr bwMode="auto">
          <a:xfrm>
            <a:off x="4191000" y="2600325"/>
            <a:ext cx="781050" cy="447675"/>
          </a:xfrm>
          <a:prstGeom prst="rect">
            <a:avLst/>
          </a:prstGeom>
          <a:solidFill>
            <a:srgbClr val="33CCCC"/>
          </a:solidFill>
          <a:ln w="12700" cap="rnd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GB" altLang="ja-JP" sz="2800" b="1">
                <a:latin typeface="Imago" pitchFamily="2" charset="0"/>
                <a:ea typeface="MS PGothic" panose="020B0600070205080204" pitchFamily="34" charset="-128"/>
              </a:rPr>
              <a:t>IL-6</a:t>
            </a:r>
            <a:endParaRPr lang="en-US" sz="2800">
              <a:latin typeface="Imago" pitchFamily="2" charset="0"/>
              <a:ea typeface="MS PGothic" panose="020B0600070205080204" pitchFamily="34" charset="-128"/>
            </a:endParaRPr>
          </a:p>
        </p:txBody>
      </p:sp>
      <p:grpSp>
        <p:nvGrpSpPr>
          <p:cNvPr id="37971" name="Group 9"/>
          <p:cNvGrpSpPr>
            <a:grpSpLocks/>
          </p:cNvGrpSpPr>
          <p:nvPr/>
        </p:nvGrpSpPr>
        <p:grpSpPr bwMode="auto">
          <a:xfrm rot="6149476">
            <a:off x="5663407" y="3658393"/>
            <a:ext cx="260350" cy="1027113"/>
            <a:chOff x="3072" y="624"/>
            <a:chExt cx="768" cy="3104"/>
          </a:xfrm>
        </p:grpSpPr>
        <p:sp>
          <p:nvSpPr>
            <p:cNvPr id="37972" name="Freeform 10"/>
            <p:cNvSpPr>
              <a:spLocks/>
            </p:cNvSpPr>
            <p:nvPr/>
          </p:nvSpPr>
          <p:spPr bwMode="auto">
            <a:xfrm>
              <a:off x="3072" y="3216"/>
              <a:ext cx="768" cy="512"/>
            </a:xfrm>
            <a:custGeom>
              <a:avLst/>
              <a:gdLst>
                <a:gd name="T0" fmla="*/ 0 w 1874"/>
                <a:gd name="T1" fmla="*/ 1 h 992"/>
                <a:gd name="T2" fmla="*/ 0 w 1874"/>
                <a:gd name="T3" fmla="*/ 1 h 992"/>
                <a:gd name="T4" fmla="*/ 0 w 1874"/>
                <a:gd name="T5" fmla="*/ 1 h 992"/>
                <a:gd name="T6" fmla="*/ 0 w 1874"/>
                <a:gd name="T7" fmla="*/ 1 h 992"/>
                <a:gd name="T8" fmla="*/ 0 w 1874"/>
                <a:gd name="T9" fmla="*/ 1 h 992"/>
                <a:gd name="T10" fmla="*/ 0 w 1874"/>
                <a:gd name="T11" fmla="*/ 1 h 992"/>
                <a:gd name="T12" fmla="*/ 0 w 1874"/>
                <a:gd name="T13" fmla="*/ 1 h 992"/>
                <a:gd name="T14" fmla="*/ 0 w 1874"/>
                <a:gd name="T15" fmla="*/ 1 h 992"/>
                <a:gd name="T16" fmla="*/ 0 w 1874"/>
                <a:gd name="T17" fmla="*/ 1 h 992"/>
                <a:gd name="T18" fmla="*/ 0 w 1874"/>
                <a:gd name="T19" fmla="*/ 1 h 992"/>
                <a:gd name="T20" fmla="*/ 0 w 1874"/>
                <a:gd name="T21" fmla="*/ 1 h 992"/>
                <a:gd name="T22" fmla="*/ 0 w 1874"/>
                <a:gd name="T23" fmla="*/ 1 h 992"/>
                <a:gd name="T24" fmla="*/ 0 w 1874"/>
                <a:gd name="T25" fmla="*/ 1 h 992"/>
                <a:gd name="T26" fmla="*/ 0 w 1874"/>
                <a:gd name="T27" fmla="*/ 1 h 992"/>
                <a:gd name="T28" fmla="*/ 0 w 1874"/>
                <a:gd name="T29" fmla="*/ 1 h 992"/>
                <a:gd name="T30" fmla="*/ 0 w 1874"/>
                <a:gd name="T31" fmla="*/ 1 h 992"/>
                <a:gd name="T32" fmla="*/ 0 w 1874"/>
                <a:gd name="T33" fmla="*/ 1 h 992"/>
                <a:gd name="T34" fmla="*/ 0 w 1874"/>
                <a:gd name="T35" fmla="*/ 1 h 992"/>
                <a:gd name="T36" fmla="*/ 0 w 1874"/>
                <a:gd name="T37" fmla="*/ 1 h 992"/>
                <a:gd name="T38" fmla="*/ 0 w 1874"/>
                <a:gd name="T39" fmla="*/ 1 h 992"/>
                <a:gd name="T40" fmla="*/ 0 w 1874"/>
                <a:gd name="T41" fmla="*/ 1 h 992"/>
                <a:gd name="T42" fmla="*/ 0 w 1874"/>
                <a:gd name="T43" fmla="*/ 1 h 992"/>
                <a:gd name="T44" fmla="*/ 0 w 1874"/>
                <a:gd name="T45" fmla="*/ 1 h 992"/>
                <a:gd name="T46" fmla="*/ 0 w 1874"/>
                <a:gd name="T47" fmla="*/ 1 h 992"/>
                <a:gd name="T48" fmla="*/ 0 w 1874"/>
                <a:gd name="T49" fmla="*/ 1 h 992"/>
                <a:gd name="T50" fmla="*/ 0 w 1874"/>
                <a:gd name="T51" fmla="*/ 1 h 992"/>
                <a:gd name="T52" fmla="*/ 0 w 1874"/>
                <a:gd name="T53" fmla="*/ 1 h 992"/>
                <a:gd name="T54" fmla="*/ 0 w 1874"/>
                <a:gd name="T55" fmla="*/ 1 h 992"/>
                <a:gd name="T56" fmla="*/ 0 w 1874"/>
                <a:gd name="T57" fmla="*/ 1 h 992"/>
                <a:gd name="T58" fmla="*/ 0 w 1874"/>
                <a:gd name="T59" fmla="*/ 1 h 992"/>
                <a:gd name="T60" fmla="*/ 0 w 1874"/>
                <a:gd name="T61" fmla="*/ 1 h 992"/>
                <a:gd name="T62" fmla="*/ 0 w 1874"/>
                <a:gd name="T63" fmla="*/ 1 h 992"/>
                <a:gd name="T64" fmla="*/ 0 w 1874"/>
                <a:gd name="T65" fmla="*/ 1 h 992"/>
                <a:gd name="T66" fmla="*/ 0 w 1874"/>
                <a:gd name="T67" fmla="*/ 1 h 992"/>
                <a:gd name="T68" fmla="*/ 0 w 1874"/>
                <a:gd name="T69" fmla="*/ 1 h 992"/>
                <a:gd name="T70" fmla="*/ 0 w 1874"/>
                <a:gd name="T71" fmla="*/ 1 h 992"/>
                <a:gd name="T72" fmla="*/ 0 w 1874"/>
                <a:gd name="T73" fmla="*/ 1 h 992"/>
                <a:gd name="T74" fmla="*/ 0 w 1874"/>
                <a:gd name="T75" fmla="*/ 1 h 992"/>
                <a:gd name="T76" fmla="*/ 0 w 1874"/>
                <a:gd name="T77" fmla="*/ 1 h 992"/>
                <a:gd name="T78" fmla="*/ 0 w 1874"/>
                <a:gd name="T79" fmla="*/ 1 h 992"/>
                <a:gd name="T80" fmla="*/ 0 w 1874"/>
                <a:gd name="T81" fmla="*/ 1 h 992"/>
                <a:gd name="T82" fmla="*/ 0 w 1874"/>
                <a:gd name="T83" fmla="*/ 1 h 992"/>
                <a:gd name="T84" fmla="*/ 0 w 1874"/>
                <a:gd name="T85" fmla="*/ 1 h 992"/>
                <a:gd name="T86" fmla="*/ 0 w 1874"/>
                <a:gd name="T87" fmla="*/ 1 h 992"/>
                <a:gd name="T88" fmla="*/ 0 w 1874"/>
                <a:gd name="T89" fmla="*/ 1 h 992"/>
                <a:gd name="T90" fmla="*/ 0 w 1874"/>
                <a:gd name="T91" fmla="*/ 1 h 992"/>
                <a:gd name="T92" fmla="*/ 0 w 1874"/>
                <a:gd name="T93" fmla="*/ 1 h 992"/>
                <a:gd name="T94" fmla="*/ 0 w 1874"/>
                <a:gd name="T95" fmla="*/ 1 h 992"/>
                <a:gd name="T96" fmla="*/ 0 w 1874"/>
                <a:gd name="T97" fmla="*/ 1 h 992"/>
                <a:gd name="T98" fmla="*/ 0 w 1874"/>
                <a:gd name="T99" fmla="*/ 1 h 992"/>
                <a:gd name="T100" fmla="*/ 0 w 1874"/>
                <a:gd name="T101" fmla="*/ 1 h 992"/>
                <a:gd name="T102" fmla="*/ 0 w 1874"/>
                <a:gd name="T103" fmla="*/ 1 h 992"/>
                <a:gd name="T104" fmla="*/ 0 w 1874"/>
                <a:gd name="T105" fmla="*/ 1 h 992"/>
                <a:gd name="T106" fmla="*/ 0 w 1874"/>
                <a:gd name="T107" fmla="*/ 1 h 992"/>
                <a:gd name="T108" fmla="*/ 0 w 1874"/>
                <a:gd name="T109" fmla="*/ 1 h 992"/>
                <a:gd name="T110" fmla="*/ 0 w 1874"/>
                <a:gd name="T111" fmla="*/ 0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74"/>
                <a:gd name="T169" fmla="*/ 0 h 992"/>
                <a:gd name="T170" fmla="*/ 1874 w 1874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74" h="992">
                  <a:moveTo>
                    <a:pt x="194" y="0"/>
                  </a:moveTo>
                  <a:lnTo>
                    <a:pt x="130" y="177"/>
                  </a:lnTo>
                  <a:lnTo>
                    <a:pt x="124" y="195"/>
                  </a:lnTo>
                  <a:lnTo>
                    <a:pt x="114" y="214"/>
                  </a:lnTo>
                  <a:lnTo>
                    <a:pt x="93" y="254"/>
                  </a:lnTo>
                  <a:lnTo>
                    <a:pt x="69" y="297"/>
                  </a:lnTo>
                  <a:lnTo>
                    <a:pt x="56" y="319"/>
                  </a:lnTo>
                  <a:lnTo>
                    <a:pt x="45" y="343"/>
                  </a:lnTo>
                  <a:lnTo>
                    <a:pt x="34" y="367"/>
                  </a:lnTo>
                  <a:lnTo>
                    <a:pt x="29" y="379"/>
                  </a:lnTo>
                  <a:lnTo>
                    <a:pt x="24" y="392"/>
                  </a:lnTo>
                  <a:lnTo>
                    <a:pt x="19" y="405"/>
                  </a:lnTo>
                  <a:lnTo>
                    <a:pt x="16" y="418"/>
                  </a:lnTo>
                  <a:lnTo>
                    <a:pt x="11" y="432"/>
                  </a:lnTo>
                  <a:lnTo>
                    <a:pt x="8" y="446"/>
                  </a:lnTo>
                  <a:lnTo>
                    <a:pt x="6" y="460"/>
                  </a:lnTo>
                  <a:lnTo>
                    <a:pt x="4" y="475"/>
                  </a:lnTo>
                  <a:lnTo>
                    <a:pt x="1" y="489"/>
                  </a:lnTo>
                  <a:lnTo>
                    <a:pt x="0" y="504"/>
                  </a:lnTo>
                  <a:lnTo>
                    <a:pt x="0" y="520"/>
                  </a:lnTo>
                  <a:lnTo>
                    <a:pt x="0" y="536"/>
                  </a:lnTo>
                  <a:lnTo>
                    <a:pt x="1" y="552"/>
                  </a:lnTo>
                  <a:lnTo>
                    <a:pt x="4" y="568"/>
                  </a:lnTo>
                  <a:lnTo>
                    <a:pt x="6" y="585"/>
                  </a:lnTo>
                  <a:lnTo>
                    <a:pt x="9" y="602"/>
                  </a:lnTo>
                  <a:lnTo>
                    <a:pt x="13" y="620"/>
                  </a:lnTo>
                  <a:lnTo>
                    <a:pt x="18" y="637"/>
                  </a:lnTo>
                  <a:lnTo>
                    <a:pt x="22" y="655"/>
                  </a:lnTo>
                  <a:lnTo>
                    <a:pt x="28" y="673"/>
                  </a:lnTo>
                  <a:lnTo>
                    <a:pt x="34" y="691"/>
                  </a:lnTo>
                  <a:lnTo>
                    <a:pt x="41" y="709"/>
                  </a:lnTo>
                  <a:lnTo>
                    <a:pt x="49" y="727"/>
                  </a:lnTo>
                  <a:lnTo>
                    <a:pt x="56" y="745"/>
                  </a:lnTo>
                  <a:lnTo>
                    <a:pt x="65" y="763"/>
                  </a:lnTo>
                  <a:lnTo>
                    <a:pt x="75" y="780"/>
                  </a:lnTo>
                  <a:lnTo>
                    <a:pt x="85" y="797"/>
                  </a:lnTo>
                  <a:lnTo>
                    <a:pt x="95" y="815"/>
                  </a:lnTo>
                  <a:lnTo>
                    <a:pt x="107" y="831"/>
                  </a:lnTo>
                  <a:lnTo>
                    <a:pt x="119" y="847"/>
                  </a:lnTo>
                  <a:lnTo>
                    <a:pt x="131" y="863"/>
                  </a:lnTo>
                  <a:lnTo>
                    <a:pt x="146" y="877"/>
                  </a:lnTo>
                  <a:lnTo>
                    <a:pt x="159" y="892"/>
                  </a:lnTo>
                  <a:lnTo>
                    <a:pt x="174" y="905"/>
                  </a:lnTo>
                  <a:lnTo>
                    <a:pt x="190" y="918"/>
                  </a:lnTo>
                  <a:lnTo>
                    <a:pt x="206" y="930"/>
                  </a:lnTo>
                  <a:lnTo>
                    <a:pt x="223" y="941"/>
                  </a:lnTo>
                  <a:lnTo>
                    <a:pt x="242" y="951"/>
                  </a:lnTo>
                  <a:lnTo>
                    <a:pt x="259" y="960"/>
                  </a:lnTo>
                  <a:lnTo>
                    <a:pt x="279" y="968"/>
                  </a:lnTo>
                  <a:lnTo>
                    <a:pt x="289" y="972"/>
                  </a:lnTo>
                  <a:lnTo>
                    <a:pt x="299" y="975"/>
                  </a:lnTo>
                  <a:lnTo>
                    <a:pt x="320" y="981"/>
                  </a:lnTo>
                  <a:lnTo>
                    <a:pt x="342" y="986"/>
                  </a:lnTo>
                  <a:lnTo>
                    <a:pt x="364" y="989"/>
                  </a:lnTo>
                  <a:lnTo>
                    <a:pt x="375" y="990"/>
                  </a:lnTo>
                  <a:lnTo>
                    <a:pt x="387" y="991"/>
                  </a:lnTo>
                  <a:lnTo>
                    <a:pt x="412" y="992"/>
                  </a:lnTo>
                  <a:lnTo>
                    <a:pt x="436" y="992"/>
                  </a:lnTo>
                  <a:lnTo>
                    <a:pt x="459" y="991"/>
                  </a:lnTo>
                  <a:lnTo>
                    <a:pt x="481" y="990"/>
                  </a:lnTo>
                  <a:lnTo>
                    <a:pt x="502" y="988"/>
                  </a:lnTo>
                  <a:lnTo>
                    <a:pt x="521" y="986"/>
                  </a:lnTo>
                  <a:lnTo>
                    <a:pt x="540" y="984"/>
                  </a:lnTo>
                  <a:lnTo>
                    <a:pt x="556" y="982"/>
                  </a:lnTo>
                  <a:lnTo>
                    <a:pt x="573" y="979"/>
                  </a:lnTo>
                  <a:lnTo>
                    <a:pt x="587" y="976"/>
                  </a:lnTo>
                  <a:lnTo>
                    <a:pt x="602" y="972"/>
                  </a:lnTo>
                  <a:lnTo>
                    <a:pt x="629" y="965"/>
                  </a:lnTo>
                  <a:lnTo>
                    <a:pt x="654" y="958"/>
                  </a:lnTo>
                  <a:lnTo>
                    <a:pt x="677" y="950"/>
                  </a:lnTo>
                  <a:lnTo>
                    <a:pt x="725" y="934"/>
                  </a:lnTo>
                  <a:lnTo>
                    <a:pt x="749" y="927"/>
                  </a:lnTo>
                  <a:lnTo>
                    <a:pt x="776" y="920"/>
                  </a:lnTo>
                  <a:lnTo>
                    <a:pt x="790" y="917"/>
                  </a:lnTo>
                  <a:lnTo>
                    <a:pt x="805" y="915"/>
                  </a:lnTo>
                  <a:lnTo>
                    <a:pt x="813" y="914"/>
                  </a:lnTo>
                  <a:lnTo>
                    <a:pt x="821" y="912"/>
                  </a:lnTo>
                  <a:lnTo>
                    <a:pt x="837" y="910"/>
                  </a:lnTo>
                  <a:lnTo>
                    <a:pt x="855" y="909"/>
                  </a:lnTo>
                  <a:lnTo>
                    <a:pt x="874" y="907"/>
                  </a:lnTo>
                  <a:lnTo>
                    <a:pt x="894" y="907"/>
                  </a:lnTo>
                  <a:lnTo>
                    <a:pt x="915" y="906"/>
                  </a:lnTo>
                  <a:lnTo>
                    <a:pt x="937" y="907"/>
                  </a:lnTo>
                  <a:lnTo>
                    <a:pt x="957" y="907"/>
                  </a:lnTo>
                  <a:lnTo>
                    <a:pt x="976" y="909"/>
                  </a:lnTo>
                  <a:lnTo>
                    <a:pt x="995" y="910"/>
                  </a:lnTo>
                  <a:lnTo>
                    <a:pt x="1013" y="912"/>
                  </a:lnTo>
                  <a:lnTo>
                    <a:pt x="1029" y="915"/>
                  </a:lnTo>
                  <a:lnTo>
                    <a:pt x="1061" y="920"/>
                  </a:lnTo>
                  <a:lnTo>
                    <a:pt x="1091" y="927"/>
                  </a:lnTo>
                  <a:lnTo>
                    <a:pt x="1120" y="934"/>
                  </a:lnTo>
                  <a:lnTo>
                    <a:pt x="1147" y="942"/>
                  </a:lnTo>
                  <a:lnTo>
                    <a:pt x="1175" y="950"/>
                  </a:lnTo>
                  <a:lnTo>
                    <a:pt x="1202" y="958"/>
                  </a:lnTo>
                  <a:lnTo>
                    <a:pt x="1232" y="965"/>
                  </a:lnTo>
                  <a:lnTo>
                    <a:pt x="1263" y="972"/>
                  </a:lnTo>
                  <a:lnTo>
                    <a:pt x="1296" y="979"/>
                  </a:lnTo>
                  <a:lnTo>
                    <a:pt x="1332" y="984"/>
                  </a:lnTo>
                  <a:lnTo>
                    <a:pt x="1371" y="988"/>
                  </a:lnTo>
                  <a:lnTo>
                    <a:pt x="1392" y="990"/>
                  </a:lnTo>
                  <a:lnTo>
                    <a:pt x="1415" y="991"/>
                  </a:lnTo>
                  <a:lnTo>
                    <a:pt x="1439" y="992"/>
                  </a:lnTo>
                  <a:lnTo>
                    <a:pt x="1464" y="992"/>
                  </a:lnTo>
                  <a:lnTo>
                    <a:pt x="1489" y="991"/>
                  </a:lnTo>
                  <a:lnTo>
                    <a:pt x="1515" y="989"/>
                  </a:lnTo>
                  <a:lnTo>
                    <a:pt x="1527" y="988"/>
                  </a:lnTo>
                  <a:lnTo>
                    <a:pt x="1539" y="986"/>
                  </a:lnTo>
                  <a:lnTo>
                    <a:pt x="1550" y="984"/>
                  </a:lnTo>
                  <a:lnTo>
                    <a:pt x="1562" y="981"/>
                  </a:lnTo>
                  <a:lnTo>
                    <a:pt x="1573" y="978"/>
                  </a:lnTo>
                  <a:lnTo>
                    <a:pt x="1584" y="975"/>
                  </a:lnTo>
                  <a:lnTo>
                    <a:pt x="1605" y="968"/>
                  </a:lnTo>
                  <a:lnTo>
                    <a:pt x="1615" y="964"/>
                  </a:lnTo>
                  <a:lnTo>
                    <a:pt x="1625" y="960"/>
                  </a:lnTo>
                  <a:lnTo>
                    <a:pt x="1644" y="951"/>
                  </a:lnTo>
                  <a:lnTo>
                    <a:pt x="1653" y="946"/>
                  </a:lnTo>
                  <a:lnTo>
                    <a:pt x="1662" y="941"/>
                  </a:lnTo>
                  <a:lnTo>
                    <a:pt x="1679" y="930"/>
                  </a:lnTo>
                  <a:lnTo>
                    <a:pt x="1688" y="924"/>
                  </a:lnTo>
                  <a:lnTo>
                    <a:pt x="1696" y="918"/>
                  </a:lnTo>
                  <a:lnTo>
                    <a:pt x="1703" y="911"/>
                  </a:lnTo>
                  <a:lnTo>
                    <a:pt x="1711" y="905"/>
                  </a:lnTo>
                  <a:lnTo>
                    <a:pt x="1719" y="898"/>
                  </a:lnTo>
                  <a:lnTo>
                    <a:pt x="1725" y="892"/>
                  </a:lnTo>
                  <a:lnTo>
                    <a:pt x="1733" y="885"/>
                  </a:lnTo>
                  <a:lnTo>
                    <a:pt x="1740" y="877"/>
                  </a:lnTo>
                  <a:lnTo>
                    <a:pt x="1753" y="863"/>
                  </a:lnTo>
                  <a:lnTo>
                    <a:pt x="1765" y="847"/>
                  </a:lnTo>
                  <a:lnTo>
                    <a:pt x="1776" y="831"/>
                  </a:lnTo>
                  <a:lnTo>
                    <a:pt x="1787" y="815"/>
                  </a:lnTo>
                  <a:lnTo>
                    <a:pt x="1793" y="806"/>
                  </a:lnTo>
                  <a:lnTo>
                    <a:pt x="1797" y="797"/>
                  </a:lnTo>
                  <a:lnTo>
                    <a:pt x="1807" y="780"/>
                  </a:lnTo>
                  <a:lnTo>
                    <a:pt x="1816" y="763"/>
                  </a:lnTo>
                  <a:lnTo>
                    <a:pt x="1823" y="745"/>
                  </a:lnTo>
                  <a:lnTo>
                    <a:pt x="1830" y="727"/>
                  </a:lnTo>
                  <a:lnTo>
                    <a:pt x="1838" y="709"/>
                  </a:lnTo>
                  <a:lnTo>
                    <a:pt x="1843" y="691"/>
                  </a:lnTo>
                  <a:lnTo>
                    <a:pt x="1849" y="673"/>
                  </a:lnTo>
                  <a:lnTo>
                    <a:pt x="1854" y="655"/>
                  </a:lnTo>
                  <a:lnTo>
                    <a:pt x="1859" y="637"/>
                  </a:lnTo>
                  <a:lnTo>
                    <a:pt x="1865" y="602"/>
                  </a:lnTo>
                  <a:lnTo>
                    <a:pt x="1869" y="585"/>
                  </a:lnTo>
                  <a:lnTo>
                    <a:pt x="1871" y="568"/>
                  </a:lnTo>
                  <a:lnTo>
                    <a:pt x="1873" y="552"/>
                  </a:lnTo>
                  <a:lnTo>
                    <a:pt x="1874" y="536"/>
                  </a:lnTo>
                  <a:lnTo>
                    <a:pt x="1874" y="520"/>
                  </a:lnTo>
                  <a:lnTo>
                    <a:pt x="1874" y="504"/>
                  </a:lnTo>
                  <a:lnTo>
                    <a:pt x="1873" y="489"/>
                  </a:lnTo>
                  <a:lnTo>
                    <a:pt x="1872" y="475"/>
                  </a:lnTo>
                  <a:lnTo>
                    <a:pt x="1870" y="460"/>
                  </a:lnTo>
                  <a:lnTo>
                    <a:pt x="1867" y="446"/>
                  </a:lnTo>
                  <a:lnTo>
                    <a:pt x="1863" y="432"/>
                  </a:lnTo>
                  <a:lnTo>
                    <a:pt x="1860" y="418"/>
                  </a:lnTo>
                  <a:lnTo>
                    <a:pt x="1851" y="392"/>
                  </a:lnTo>
                  <a:lnTo>
                    <a:pt x="1841" y="367"/>
                  </a:lnTo>
                  <a:lnTo>
                    <a:pt x="1830" y="343"/>
                  </a:lnTo>
                  <a:lnTo>
                    <a:pt x="1818" y="319"/>
                  </a:lnTo>
                  <a:lnTo>
                    <a:pt x="1806" y="297"/>
                  </a:lnTo>
                  <a:lnTo>
                    <a:pt x="1783" y="254"/>
                  </a:lnTo>
                  <a:lnTo>
                    <a:pt x="1771" y="234"/>
                  </a:lnTo>
                  <a:lnTo>
                    <a:pt x="1761" y="214"/>
                  </a:lnTo>
                  <a:lnTo>
                    <a:pt x="1752" y="195"/>
                  </a:lnTo>
                  <a:lnTo>
                    <a:pt x="1744" y="177"/>
                  </a:lnTo>
                  <a:lnTo>
                    <a:pt x="1721" y="113"/>
                  </a:lnTo>
                  <a:lnTo>
                    <a:pt x="1699" y="56"/>
                  </a:lnTo>
                  <a:lnTo>
                    <a:pt x="1677" y="0"/>
                  </a:lnTo>
                  <a:lnTo>
                    <a:pt x="936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7973" name="Freeform 11"/>
            <p:cNvSpPr>
              <a:spLocks/>
            </p:cNvSpPr>
            <p:nvPr/>
          </p:nvSpPr>
          <p:spPr bwMode="auto">
            <a:xfrm>
              <a:off x="3120" y="624"/>
              <a:ext cx="674" cy="384"/>
            </a:xfrm>
            <a:custGeom>
              <a:avLst/>
              <a:gdLst>
                <a:gd name="T0" fmla="*/ 0 w 1874"/>
                <a:gd name="T1" fmla="*/ 0 h 794"/>
                <a:gd name="T2" fmla="*/ 0 w 1874"/>
                <a:gd name="T3" fmla="*/ 0 h 794"/>
                <a:gd name="T4" fmla="*/ 0 w 1874"/>
                <a:gd name="T5" fmla="*/ 0 h 794"/>
                <a:gd name="T6" fmla="*/ 0 w 1874"/>
                <a:gd name="T7" fmla="*/ 0 h 794"/>
                <a:gd name="T8" fmla="*/ 0 w 1874"/>
                <a:gd name="T9" fmla="*/ 0 h 794"/>
                <a:gd name="T10" fmla="*/ 0 w 1874"/>
                <a:gd name="T11" fmla="*/ 0 h 794"/>
                <a:gd name="T12" fmla="*/ 0 w 1874"/>
                <a:gd name="T13" fmla="*/ 0 h 794"/>
                <a:gd name="T14" fmla="*/ 0 w 1874"/>
                <a:gd name="T15" fmla="*/ 0 h 794"/>
                <a:gd name="T16" fmla="*/ 0 w 1874"/>
                <a:gd name="T17" fmla="*/ 0 h 794"/>
                <a:gd name="T18" fmla="*/ 0 w 1874"/>
                <a:gd name="T19" fmla="*/ 0 h 794"/>
                <a:gd name="T20" fmla="*/ 0 w 1874"/>
                <a:gd name="T21" fmla="*/ 0 h 794"/>
                <a:gd name="T22" fmla="*/ 0 w 1874"/>
                <a:gd name="T23" fmla="*/ 0 h 794"/>
                <a:gd name="T24" fmla="*/ 0 w 1874"/>
                <a:gd name="T25" fmla="*/ 0 h 794"/>
                <a:gd name="T26" fmla="*/ 0 w 1874"/>
                <a:gd name="T27" fmla="*/ 0 h 794"/>
                <a:gd name="T28" fmla="*/ 0 w 1874"/>
                <a:gd name="T29" fmla="*/ 0 h 794"/>
                <a:gd name="T30" fmla="*/ 0 w 1874"/>
                <a:gd name="T31" fmla="*/ 0 h 794"/>
                <a:gd name="T32" fmla="*/ 0 w 1874"/>
                <a:gd name="T33" fmla="*/ 0 h 794"/>
                <a:gd name="T34" fmla="*/ 0 w 1874"/>
                <a:gd name="T35" fmla="*/ 0 h 794"/>
                <a:gd name="T36" fmla="*/ 0 w 1874"/>
                <a:gd name="T37" fmla="*/ 0 h 794"/>
                <a:gd name="T38" fmla="*/ 0 w 1874"/>
                <a:gd name="T39" fmla="*/ 0 h 794"/>
                <a:gd name="T40" fmla="*/ 0 w 1874"/>
                <a:gd name="T41" fmla="*/ 0 h 794"/>
                <a:gd name="T42" fmla="*/ 0 w 1874"/>
                <a:gd name="T43" fmla="*/ 0 h 794"/>
                <a:gd name="T44" fmla="*/ 0 w 1874"/>
                <a:gd name="T45" fmla="*/ 0 h 794"/>
                <a:gd name="T46" fmla="*/ 0 w 1874"/>
                <a:gd name="T47" fmla="*/ 0 h 794"/>
                <a:gd name="T48" fmla="*/ 0 w 1874"/>
                <a:gd name="T49" fmla="*/ 0 h 794"/>
                <a:gd name="T50" fmla="*/ 0 w 1874"/>
                <a:gd name="T51" fmla="*/ 0 h 794"/>
                <a:gd name="T52" fmla="*/ 0 w 1874"/>
                <a:gd name="T53" fmla="*/ 0 h 794"/>
                <a:gd name="T54" fmla="*/ 0 w 1874"/>
                <a:gd name="T55" fmla="*/ 0 h 794"/>
                <a:gd name="T56" fmla="*/ 0 w 1874"/>
                <a:gd name="T57" fmla="*/ 0 h 794"/>
                <a:gd name="T58" fmla="*/ 0 w 1874"/>
                <a:gd name="T59" fmla="*/ 0 h 794"/>
                <a:gd name="T60" fmla="*/ 0 w 1874"/>
                <a:gd name="T61" fmla="*/ 0 h 794"/>
                <a:gd name="T62" fmla="*/ 0 w 1874"/>
                <a:gd name="T63" fmla="*/ 0 h 794"/>
                <a:gd name="T64" fmla="*/ 0 w 1874"/>
                <a:gd name="T65" fmla="*/ 0 h 794"/>
                <a:gd name="T66" fmla="*/ 0 w 1874"/>
                <a:gd name="T67" fmla="*/ 0 h 794"/>
                <a:gd name="T68" fmla="*/ 0 w 1874"/>
                <a:gd name="T69" fmla="*/ 0 h 794"/>
                <a:gd name="T70" fmla="*/ 0 w 1874"/>
                <a:gd name="T71" fmla="*/ 0 h 794"/>
                <a:gd name="T72" fmla="*/ 0 w 1874"/>
                <a:gd name="T73" fmla="*/ 0 h 794"/>
                <a:gd name="T74" fmla="*/ 0 w 1874"/>
                <a:gd name="T75" fmla="*/ 0 h 794"/>
                <a:gd name="T76" fmla="*/ 0 w 1874"/>
                <a:gd name="T77" fmla="*/ 0 h 794"/>
                <a:gd name="T78" fmla="*/ 0 w 1874"/>
                <a:gd name="T79" fmla="*/ 0 h 794"/>
                <a:gd name="T80" fmla="*/ 0 w 1874"/>
                <a:gd name="T81" fmla="*/ 0 h 794"/>
                <a:gd name="T82" fmla="*/ 0 w 1874"/>
                <a:gd name="T83" fmla="*/ 0 h 794"/>
                <a:gd name="T84" fmla="*/ 0 w 1874"/>
                <a:gd name="T85" fmla="*/ 0 h 794"/>
                <a:gd name="T86" fmla="*/ 0 w 1874"/>
                <a:gd name="T87" fmla="*/ 0 h 794"/>
                <a:gd name="T88" fmla="*/ 0 w 1874"/>
                <a:gd name="T89" fmla="*/ 0 h 794"/>
                <a:gd name="T90" fmla="*/ 0 w 1874"/>
                <a:gd name="T91" fmla="*/ 0 h 794"/>
                <a:gd name="T92" fmla="*/ 0 w 1874"/>
                <a:gd name="T93" fmla="*/ 0 h 794"/>
                <a:gd name="T94" fmla="*/ 0 w 1874"/>
                <a:gd name="T95" fmla="*/ 0 h 794"/>
                <a:gd name="T96" fmla="*/ 0 w 1874"/>
                <a:gd name="T97" fmla="*/ 0 h 794"/>
                <a:gd name="T98" fmla="*/ 0 w 1874"/>
                <a:gd name="T99" fmla="*/ 0 h 794"/>
                <a:gd name="T100" fmla="*/ 0 w 1874"/>
                <a:gd name="T101" fmla="*/ 0 h 794"/>
                <a:gd name="T102" fmla="*/ 0 w 1874"/>
                <a:gd name="T103" fmla="*/ 0 h 794"/>
                <a:gd name="T104" fmla="*/ 0 w 1874"/>
                <a:gd name="T105" fmla="*/ 0 h 794"/>
                <a:gd name="T106" fmla="*/ 0 w 1874"/>
                <a:gd name="T107" fmla="*/ 0 h 794"/>
                <a:gd name="T108" fmla="*/ 0 w 1874"/>
                <a:gd name="T109" fmla="*/ 0 h 794"/>
                <a:gd name="T110" fmla="*/ 0 w 1874"/>
                <a:gd name="T111" fmla="*/ 0 h 7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74"/>
                <a:gd name="T169" fmla="*/ 0 h 794"/>
                <a:gd name="T170" fmla="*/ 1874 w 1874"/>
                <a:gd name="T171" fmla="*/ 794 h 7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74" h="794">
                  <a:moveTo>
                    <a:pt x="1680" y="794"/>
                  </a:moveTo>
                  <a:lnTo>
                    <a:pt x="1744" y="794"/>
                  </a:lnTo>
                  <a:lnTo>
                    <a:pt x="1752" y="794"/>
                  </a:lnTo>
                  <a:lnTo>
                    <a:pt x="1761" y="776"/>
                  </a:lnTo>
                  <a:lnTo>
                    <a:pt x="1771" y="758"/>
                  </a:lnTo>
                  <a:lnTo>
                    <a:pt x="1792" y="720"/>
                  </a:lnTo>
                  <a:lnTo>
                    <a:pt x="1815" y="679"/>
                  </a:lnTo>
                  <a:lnTo>
                    <a:pt x="1826" y="658"/>
                  </a:lnTo>
                  <a:lnTo>
                    <a:pt x="1836" y="636"/>
                  </a:lnTo>
                  <a:lnTo>
                    <a:pt x="1846" y="612"/>
                  </a:lnTo>
                  <a:lnTo>
                    <a:pt x="1854" y="588"/>
                  </a:lnTo>
                  <a:lnTo>
                    <a:pt x="1859" y="576"/>
                  </a:lnTo>
                  <a:lnTo>
                    <a:pt x="1862" y="563"/>
                  </a:lnTo>
                  <a:lnTo>
                    <a:pt x="1866" y="551"/>
                  </a:lnTo>
                  <a:lnTo>
                    <a:pt x="1868" y="538"/>
                  </a:lnTo>
                  <a:lnTo>
                    <a:pt x="1871" y="524"/>
                  </a:lnTo>
                  <a:lnTo>
                    <a:pt x="1872" y="511"/>
                  </a:lnTo>
                  <a:lnTo>
                    <a:pt x="1873" y="497"/>
                  </a:lnTo>
                  <a:lnTo>
                    <a:pt x="1874" y="482"/>
                  </a:lnTo>
                  <a:lnTo>
                    <a:pt x="1874" y="468"/>
                  </a:lnTo>
                  <a:lnTo>
                    <a:pt x="1874" y="453"/>
                  </a:lnTo>
                  <a:lnTo>
                    <a:pt x="1873" y="438"/>
                  </a:lnTo>
                  <a:lnTo>
                    <a:pt x="1871" y="423"/>
                  </a:lnTo>
                  <a:lnTo>
                    <a:pt x="1869" y="406"/>
                  </a:lnTo>
                  <a:lnTo>
                    <a:pt x="1866" y="389"/>
                  </a:lnTo>
                  <a:lnTo>
                    <a:pt x="1862" y="371"/>
                  </a:lnTo>
                  <a:lnTo>
                    <a:pt x="1858" y="354"/>
                  </a:lnTo>
                  <a:lnTo>
                    <a:pt x="1852" y="336"/>
                  </a:lnTo>
                  <a:lnTo>
                    <a:pt x="1847" y="318"/>
                  </a:lnTo>
                  <a:lnTo>
                    <a:pt x="1841" y="300"/>
                  </a:lnTo>
                  <a:lnTo>
                    <a:pt x="1834" y="282"/>
                  </a:lnTo>
                  <a:lnTo>
                    <a:pt x="1827" y="264"/>
                  </a:lnTo>
                  <a:lnTo>
                    <a:pt x="1818" y="246"/>
                  </a:lnTo>
                  <a:lnTo>
                    <a:pt x="1809" y="228"/>
                  </a:lnTo>
                  <a:lnTo>
                    <a:pt x="1800" y="211"/>
                  </a:lnTo>
                  <a:lnTo>
                    <a:pt x="1791" y="194"/>
                  </a:lnTo>
                  <a:lnTo>
                    <a:pt x="1779" y="177"/>
                  </a:lnTo>
                  <a:lnTo>
                    <a:pt x="1768" y="161"/>
                  </a:lnTo>
                  <a:lnTo>
                    <a:pt x="1756" y="145"/>
                  </a:lnTo>
                  <a:lnTo>
                    <a:pt x="1743" y="129"/>
                  </a:lnTo>
                  <a:lnTo>
                    <a:pt x="1730" y="115"/>
                  </a:lnTo>
                  <a:lnTo>
                    <a:pt x="1716" y="100"/>
                  </a:lnTo>
                  <a:lnTo>
                    <a:pt x="1700" y="87"/>
                  </a:lnTo>
                  <a:lnTo>
                    <a:pt x="1685" y="74"/>
                  </a:lnTo>
                  <a:lnTo>
                    <a:pt x="1669" y="62"/>
                  </a:lnTo>
                  <a:lnTo>
                    <a:pt x="1652" y="51"/>
                  </a:lnTo>
                  <a:lnTo>
                    <a:pt x="1634" y="41"/>
                  </a:lnTo>
                  <a:lnTo>
                    <a:pt x="1615" y="32"/>
                  </a:lnTo>
                  <a:lnTo>
                    <a:pt x="1595" y="24"/>
                  </a:lnTo>
                  <a:lnTo>
                    <a:pt x="1585" y="20"/>
                  </a:lnTo>
                  <a:lnTo>
                    <a:pt x="1575" y="17"/>
                  </a:lnTo>
                  <a:lnTo>
                    <a:pt x="1554" y="11"/>
                  </a:lnTo>
                  <a:lnTo>
                    <a:pt x="1534" y="6"/>
                  </a:lnTo>
                  <a:lnTo>
                    <a:pt x="1510" y="3"/>
                  </a:lnTo>
                  <a:lnTo>
                    <a:pt x="1499" y="2"/>
                  </a:lnTo>
                  <a:lnTo>
                    <a:pt x="1487" y="1"/>
                  </a:lnTo>
                  <a:lnTo>
                    <a:pt x="1464" y="0"/>
                  </a:lnTo>
                  <a:lnTo>
                    <a:pt x="1439" y="0"/>
                  </a:lnTo>
                  <a:lnTo>
                    <a:pt x="1415" y="1"/>
                  </a:lnTo>
                  <a:lnTo>
                    <a:pt x="1393" y="2"/>
                  </a:lnTo>
                  <a:lnTo>
                    <a:pt x="1374" y="4"/>
                  </a:lnTo>
                  <a:lnTo>
                    <a:pt x="1354" y="6"/>
                  </a:lnTo>
                  <a:lnTo>
                    <a:pt x="1336" y="8"/>
                  </a:lnTo>
                  <a:lnTo>
                    <a:pt x="1318" y="10"/>
                  </a:lnTo>
                  <a:lnTo>
                    <a:pt x="1303" y="13"/>
                  </a:lnTo>
                  <a:lnTo>
                    <a:pt x="1288" y="16"/>
                  </a:lnTo>
                  <a:lnTo>
                    <a:pt x="1273" y="20"/>
                  </a:lnTo>
                  <a:lnTo>
                    <a:pt x="1246" y="27"/>
                  </a:lnTo>
                  <a:lnTo>
                    <a:pt x="1221" y="34"/>
                  </a:lnTo>
                  <a:lnTo>
                    <a:pt x="1197" y="42"/>
                  </a:lnTo>
                  <a:lnTo>
                    <a:pt x="1151" y="58"/>
                  </a:lnTo>
                  <a:lnTo>
                    <a:pt x="1125" y="65"/>
                  </a:lnTo>
                  <a:lnTo>
                    <a:pt x="1099" y="72"/>
                  </a:lnTo>
                  <a:lnTo>
                    <a:pt x="1085" y="75"/>
                  </a:lnTo>
                  <a:lnTo>
                    <a:pt x="1070" y="77"/>
                  </a:lnTo>
                  <a:lnTo>
                    <a:pt x="1063" y="78"/>
                  </a:lnTo>
                  <a:lnTo>
                    <a:pt x="1055" y="80"/>
                  </a:lnTo>
                  <a:lnTo>
                    <a:pt x="1037" y="82"/>
                  </a:lnTo>
                  <a:lnTo>
                    <a:pt x="1019" y="83"/>
                  </a:lnTo>
                  <a:lnTo>
                    <a:pt x="1001" y="85"/>
                  </a:lnTo>
                  <a:lnTo>
                    <a:pt x="981" y="85"/>
                  </a:lnTo>
                  <a:lnTo>
                    <a:pt x="960" y="86"/>
                  </a:lnTo>
                  <a:lnTo>
                    <a:pt x="939" y="85"/>
                  </a:lnTo>
                  <a:lnTo>
                    <a:pt x="918" y="85"/>
                  </a:lnTo>
                  <a:lnTo>
                    <a:pt x="899" y="83"/>
                  </a:lnTo>
                  <a:lnTo>
                    <a:pt x="881" y="82"/>
                  </a:lnTo>
                  <a:lnTo>
                    <a:pt x="863" y="80"/>
                  </a:lnTo>
                  <a:lnTo>
                    <a:pt x="845" y="77"/>
                  </a:lnTo>
                  <a:lnTo>
                    <a:pt x="813" y="72"/>
                  </a:lnTo>
                  <a:lnTo>
                    <a:pt x="783" y="65"/>
                  </a:lnTo>
                  <a:lnTo>
                    <a:pt x="756" y="58"/>
                  </a:lnTo>
                  <a:lnTo>
                    <a:pt x="727" y="50"/>
                  </a:lnTo>
                  <a:lnTo>
                    <a:pt x="700" y="42"/>
                  </a:lnTo>
                  <a:lnTo>
                    <a:pt x="672" y="34"/>
                  </a:lnTo>
                  <a:lnTo>
                    <a:pt x="643" y="27"/>
                  </a:lnTo>
                  <a:lnTo>
                    <a:pt x="612" y="20"/>
                  </a:lnTo>
                  <a:lnTo>
                    <a:pt x="579" y="13"/>
                  </a:lnTo>
                  <a:lnTo>
                    <a:pt x="543" y="8"/>
                  </a:lnTo>
                  <a:lnTo>
                    <a:pt x="503" y="4"/>
                  </a:lnTo>
                  <a:lnTo>
                    <a:pt x="482" y="2"/>
                  </a:lnTo>
                  <a:lnTo>
                    <a:pt x="460" y="1"/>
                  </a:lnTo>
                  <a:lnTo>
                    <a:pt x="436" y="0"/>
                  </a:lnTo>
                  <a:lnTo>
                    <a:pt x="412" y="0"/>
                  </a:lnTo>
                  <a:lnTo>
                    <a:pt x="385" y="1"/>
                  </a:lnTo>
                  <a:lnTo>
                    <a:pt x="360" y="3"/>
                  </a:lnTo>
                  <a:lnTo>
                    <a:pt x="348" y="4"/>
                  </a:lnTo>
                  <a:lnTo>
                    <a:pt x="337" y="6"/>
                  </a:lnTo>
                  <a:lnTo>
                    <a:pt x="325" y="8"/>
                  </a:lnTo>
                  <a:lnTo>
                    <a:pt x="314" y="11"/>
                  </a:lnTo>
                  <a:lnTo>
                    <a:pt x="303" y="14"/>
                  </a:lnTo>
                  <a:lnTo>
                    <a:pt x="292" y="17"/>
                  </a:lnTo>
                  <a:lnTo>
                    <a:pt x="271" y="24"/>
                  </a:lnTo>
                  <a:lnTo>
                    <a:pt x="261" y="28"/>
                  </a:lnTo>
                  <a:lnTo>
                    <a:pt x="251" y="32"/>
                  </a:lnTo>
                  <a:lnTo>
                    <a:pt x="231" y="41"/>
                  </a:lnTo>
                  <a:lnTo>
                    <a:pt x="222" y="46"/>
                  </a:lnTo>
                  <a:lnTo>
                    <a:pt x="213" y="51"/>
                  </a:lnTo>
                  <a:lnTo>
                    <a:pt x="196" y="62"/>
                  </a:lnTo>
                  <a:lnTo>
                    <a:pt x="188" y="68"/>
                  </a:lnTo>
                  <a:lnTo>
                    <a:pt x="179" y="74"/>
                  </a:lnTo>
                  <a:lnTo>
                    <a:pt x="171" y="81"/>
                  </a:lnTo>
                  <a:lnTo>
                    <a:pt x="164" y="87"/>
                  </a:lnTo>
                  <a:lnTo>
                    <a:pt x="157" y="94"/>
                  </a:lnTo>
                  <a:lnTo>
                    <a:pt x="149" y="100"/>
                  </a:lnTo>
                  <a:lnTo>
                    <a:pt x="143" y="107"/>
                  </a:lnTo>
                  <a:lnTo>
                    <a:pt x="135" y="115"/>
                  </a:lnTo>
                  <a:lnTo>
                    <a:pt x="123" y="129"/>
                  </a:lnTo>
                  <a:lnTo>
                    <a:pt x="111" y="145"/>
                  </a:lnTo>
                  <a:lnTo>
                    <a:pt x="98" y="161"/>
                  </a:lnTo>
                  <a:lnTo>
                    <a:pt x="87" y="177"/>
                  </a:lnTo>
                  <a:lnTo>
                    <a:pt x="83" y="185"/>
                  </a:lnTo>
                  <a:lnTo>
                    <a:pt x="78" y="194"/>
                  </a:lnTo>
                  <a:lnTo>
                    <a:pt x="69" y="211"/>
                  </a:lnTo>
                  <a:lnTo>
                    <a:pt x="60" y="228"/>
                  </a:lnTo>
                  <a:lnTo>
                    <a:pt x="52" y="246"/>
                  </a:lnTo>
                  <a:lnTo>
                    <a:pt x="44" y="264"/>
                  </a:lnTo>
                  <a:lnTo>
                    <a:pt x="38" y="282"/>
                  </a:lnTo>
                  <a:lnTo>
                    <a:pt x="31" y="300"/>
                  </a:lnTo>
                  <a:lnTo>
                    <a:pt x="26" y="318"/>
                  </a:lnTo>
                  <a:lnTo>
                    <a:pt x="21" y="336"/>
                  </a:lnTo>
                  <a:lnTo>
                    <a:pt x="17" y="354"/>
                  </a:lnTo>
                  <a:lnTo>
                    <a:pt x="9" y="389"/>
                  </a:lnTo>
                  <a:lnTo>
                    <a:pt x="6" y="406"/>
                  </a:lnTo>
                  <a:lnTo>
                    <a:pt x="4" y="423"/>
                  </a:lnTo>
                  <a:lnTo>
                    <a:pt x="1" y="438"/>
                  </a:lnTo>
                  <a:lnTo>
                    <a:pt x="0" y="453"/>
                  </a:lnTo>
                  <a:lnTo>
                    <a:pt x="0" y="468"/>
                  </a:lnTo>
                  <a:lnTo>
                    <a:pt x="0" y="482"/>
                  </a:lnTo>
                  <a:lnTo>
                    <a:pt x="1" y="497"/>
                  </a:lnTo>
                  <a:lnTo>
                    <a:pt x="3" y="511"/>
                  </a:lnTo>
                  <a:lnTo>
                    <a:pt x="5" y="524"/>
                  </a:lnTo>
                  <a:lnTo>
                    <a:pt x="7" y="538"/>
                  </a:lnTo>
                  <a:lnTo>
                    <a:pt x="9" y="551"/>
                  </a:lnTo>
                  <a:lnTo>
                    <a:pt x="12" y="563"/>
                  </a:lnTo>
                  <a:lnTo>
                    <a:pt x="17" y="576"/>
                  </a:lnTo>
                  <a:lnTo>
                    <a:pt x="20" y="588"/>
                  </a:lnTo>
                  <a:lnTo>
                    <a:pt x="29" y="612"/>
                  </a:lnTo>
                  <a:lnTo>
                    <a:pt x="33" y="624"/>
                  </a:lnTo>
                  <a:lnTo>
                    <a:pt x="39" y="636"/>
                  </a:lnTo>
                  <a:lnTo>
                    <a:pt x="50" y="658"/>
                  </a:lnTo>
                  <a:lnTo>
                    <a:pt x="61" y="679"/>
                  </a:lnTo>
                  <a:lnTo>
                    <a:pt x="83" y="720"/>
                  </a:lnTo>
                  <a:lnTo>
                    <a:pt x="105" y="758"/>
                  </a:lnTo>
                  <a:lnTo>
                    <a:pt x="114" y="776"/>
                  </a:lnTo>
                  <a:lnTo>
                    <a:pt x="123" y="794"/>
                  </a:lnTo>
                  <a:lnTo>
                    <a:pt x="130" y="794"/>
                  </a:lnTo>
                  <a:lnTo>
                    <a:pt x="199" y="794"/>
                  </a:lnTo>
                  <a:lnTo>
                    <a:pt x="939" y="794"/>
                  </a:lnTo>
                  <a:lnTo>
                    <a:pt x="1680" y="794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7974" name="Rectangle 12"/>
            <p:cNvSpPr>
              <a:spLocks noChangeArrowheads="1"/>
            </p:cNvSpPr>
            <p:nvPr/>
          </p:nvSpPr>
          <p:spPr bwMode="auto">
            <a:xfrm>
              <a:off x="3168" y="1008"/>
              <a:ext cx="576" cy="220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63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30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5" name="Rectangle 5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ja-JP" dirty="0">
                <a:ea typeface="MS PGothic" panose="020B0600070205080204" pitchFamily="34" charset="-128"/>
              </a:rPr>
              <a:t>IL-6 Has Numerous Articular Effects in </a:t>
            </a:r>
            <a:r>
              <a:rPr lang="en-GB" altLang="ja-JP" dirty="0" smtClean="0">
                <a:ea typeface="MS PGothic" panose="020B0600070205080204" pitchFamily="34" charset="-128"/>
              </a:rPr>
              <a:t>RA</a:t>
            </a:r>
            <a:endParaRPr lang="en-GB" altLang="ja-JP" baseline="30000" dirty="0">
              <a:ea typeface="MS PGothic" panose="020B0600070205080204" pitchFamily="34" charset="-128"/>
            </a:endParaRPr>
          </a:p>
        </p:txBody>
      </p:sp>
      <p:grpSp>
        <p:nvGrpSpPr>
          <p:cNvPr id="38966" name="Group 54"/>
          <p:cNvGrpSpPr>
            <a:grpSpLocks/>
          </p:cNvGrpSpPr>
          <p:nvPr/>
        </p:nvGrpSpPr>
        <p:grpSpPr bwMode="auto">
          <a:xfrm>
            <a:off x="519113" y="1560513"/>
            <a:ext cx="8296275" cy="4589462"/>
            <a:chOff x="327" y="983"/>
            <a:chExt cx="5226" cy="2891"/>
          </a:xfrm>
        </p:grpSpPr>
        <p:sp>
          <p:nvSpPr>
            <p:cNvPr id="2897924" name="Line 3"/>
            <p:cNvSpPr>
              <a:spLocks noChangeShapeType="1"/>
            </p:cNvSpPr>
            <p:nvPr/>
          </p:nvSpPr>
          <p:spPr bwMode="auto">
            <a:xfrm flipH="1">
              <a:off x="3500" y="1631"/>
              <a:ext cx="0" cy="256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18" name="Text Box 4"/>
            <p:cNvSpPr txBox="1">
              <a:spLocks noChangeArrowheads="1"/>
            </p:cNvSpPr>
            <p:nvPr/>
          </p:nvSpPr>
          <p:spPr bwMode="auto">
            <a:xfrm>
              <a:off x="3258" y="983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Synoviocytes</a:t>
              </a:r>
            </a:p>
          </p:txBody>
        </p:sp>
        <p:sp>
          <p:nvSpPr>
            <p:cNvPr id="2897926" name="Line 5"/>
            <p:cNvSpPr>
              <a:spLocks noChangeShapeType="1"/>
            </p:cNvSpPr>
            <p:nvPr/>
          </p:nvSpPr>
          <p:spPr bwMode="auto">
            <a:xfrm rot="10800000" flipH="1">
              <a:off x="2364" y="1316"/>
              <a:ext cx="653" cy="257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2870" y="3371"/>
              <a:ext cx="14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Osteoclast activation</a:t>
              </a:r>
            </a:p>
            <a:p>
              <a:pPr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bone resorption</a:t>
              </a:r>
            </a:p>
          </p:txBody>
        </p:sp>
        <p:sp>
          <p:nvSpPr>
            <p:cNvPr id="2897928" name="Line 7"/>
            <p:cNvSpPr>
              <a:spLocks noChangeShapeType="1"/>
            </p:cNvSpPr>
            <p:nvPr/>
          </p:nvSpPr>
          <p:spPr bwMode="auto">
            <a:xfrm>
              <a:off x="2518" y="2400"/>
              <a:ext cx="462" cy="437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2782" y="1880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Endothelial cells</a:t>
              </a:r>
            </a:p>
          </p:txBody>
        </p:sp>
        <p:grpSp>
          <p:nvGrpSpPr>
            <p:cNvPr id="38923" name="Group 9"/>
            <p:cNvGrpSpPr>
              <a:grpSpLocks/>
            </p:cNvGrpSpPr>
            <p:nvPr/>
          </p:nvGrpSpPr>
          <p:grpSpPr bwMode="auto">
            <a:xfrm rot="6149476">
              <a:off x="3345" y="2704"/>
              <a:ext cx="171" cy="809"/>
              <a:chOff x="3072" y="624"/>
              <a:chExt cx="768" cy="3104"/>
            </a:xfrm>
          </p:grpSpPr>
          <p:sp>
            <p:nvSpPr>
              <p:cNvPr id="38961" name="Freeform 10"/>
              <p:cNvSpPr>
                <a:spLocks/>
              </p:cNvSpPr>
              <p:nvPr/>
            </p:nvSpPr>
            <p:spPr bwMode="auto">
              <a:xfrm>
                <a:off x="3072" y="3216"/>
                <a:ext cx="768" cy="512"/>
              </a:xfrm>
              <a:custGeom>
                <a:avLst/>
                <a:gdLst>
                  <a:gd name="T0" fmla="*/ 0 w 1874"/>
                  <a:gd name="T1" fmla="*/ 1 h 992"/>
                  <a:gd name="T2" fmla="*/ 0 w 1874"/>
                  <a:gd name="T3" fmla="*/ 1 h 992"/>
                  <a:gd name="T4" fmla="*/ 0 w 1874"/>
                  <a:gd name="T5" fmla="*/ 1 h 992"/>
                  <a:gd name="T6" fmla="*/ 0 w 1874"/>
                  <a:gd name="T7" fmla="*/ 1 h 992"/>
                  <a:gd name="T8" fmla="*/ 0 w 1874"/>
                  <a:gd name="T9" fmla="*/ 1 h 992"/>
                  <a:gd name="T10" fmla="*/ 0 w 1874"/>
                  <a:gd name="T11" fmla="*/ 1 h 992"/>
                  <a:gd name="T12" fmla="*/ 0 w 1874"/>
                  <a:gd name="T13" fmla="*/ 1 h 992"/>
                  <a:gd name="T14" fmla="*/ 0 w 1874"/>
                  <a:gd name="T15" fmla="*/ 1 h 992"/>
                  <a:gd name="T16" fmla="*/ 0 w 1874"/>
                  <a:gd name="T17" fmla="*/ 1 h 992"/>
                  <a:gd name="T18" fmla="*/ 0 w 1874"/>
                  <a:gd name="T19" fmla="*/ 1 h 992"/>
                  <a:gd name="T20" fmla="*/ 0 w 1874"/>
                  <a:gd name="T21" fmla="*/ 1 h 992"/>
                  <a:gd name="T22" fmla="*/ 0 w 1874"/>
                  <a:gd name="T23" fmla="*/ 1 h 992"/>
                  <a:gd name="T24" fmla="*/ 0 w 1874"/>
                  <a:gd name="T25" fmla="*/ 1 h 992"/>
                  <a:gd name="T26" fmla="*/ 0 w 1874"/>
                  <a:gd name="T27" fmla="*/ 1 h 992"/>
                  <a:gd name="T28" fmla="*/ 0 w 1874"/>
                  <a:gd name="T29" fmla="*/ 1 h 992"/>
                  <a:gd name="T30" fmla="*/ 0 w 1874"/>
                  <a:gd name="T31" fmla="*/ 1 h 992"/>
                  <a:gd name="T32" fmla="*/ 0 w 1874"/>
                  <a:gd name="T33" fmla="*/ 1 h 992"/>
                  <a:gd name="T34" fmla="*/ 0 w 1874"/>
                  <a:gd name="T35" fmla="*/ 1 h 992"/>
                  <a:gd name="T36" fmla="*/ 0 w 1874"/>
                  <a:gd name="T37" fmla="*/ 1 h 992"/>
                  <a:gd name="T38" fmla="*/ 0 w 1874"/>
                  <a:gd name="T39" fmla="*/ 1 h 992"/>
                  <a:gd name="T40" fmla="*/ 0 w 1874"/>
                  <a:gd name="T41" fmla="*/ 1 h 992"/>
                  <a:gd name="T42" fmla="*/ 0 w 1874"/>
                  <a:gd name="T43" fmla="*/ 1 h 992"/>
                  <a:gd name="T44" fmla="*/ 0 w 1874"/>
                  <a:gd name="T45" fmla="*/ 1 h 992"/>
                  <a:gd name="T46" fmla="*/ 0 w 1874"/>
                  <a:gd name="T47" fmla="*/ 1 h 992"/>
                  <a:gd name="T48" fmla="*/ 0 w 1874"/>
                  <a:gd name="T49" fmla="*/ 1 h 992"/>
                  <a:gd name="T50" fmla="*/ 0 w 1874"/>
                  <a:gd name="T51" fmla="*/ 1 h 992"/>
                  <a:gd name="T52" fmla="*/ 0 w 1874"/>
                  <a:gd name="T53" fmla="*/ 1 h 992"/>
                  <a:gd name="T54" fmla="*/ 0 w 1874"/>
                  <a:gd name="T55" fmla="*/ 1 h 992"/>
                  <a:gd name="T56" fmla="*/ 0 w 1874"/>
                  <a:gd name="T57" fmla="*/ 1 h 992"/>
                  <a:gd name="T58" fmla="*/ 0 w 1874"/>
                  <a:gd name="T59" fmla="*/ 1 h 992"/>
                  <a:gd name="T60" fmla="*/ 0 w 1874"/>
                  <a:gd name="T61" fmla="*/ 1 h 992"/>
                  <a:gd name="T62" fmla="*/ 0 w 1874"/>
                  <a:gd name="T63" fmla="*/ 1 h 992"/>
                  <a:gd name="T64" fmla="*/ 0 w 1874"/>
                  <a:gd name="T65" fmla="*/ 1 h 992"/>
                  <a:gd name="T66" fmla="*/ 0 w 1874"/>
                  <a:gd name="T67" fmla="*/ 1 h 992"/>
                  <a:gd name="T68" fmla="*/ 0 w 1874"/>
                  <a:gd name="T69" fmla="*/ 1 h 992"/>
                  <a:gd name="T70" fmla="*/ 0 w 1874"/>
                  <a:gd name="T71" fmla="*/ 1 h 992"/>
                  <a:gd name="T72" fmla="*/ 0 w 1874"/>
                  <a:gd name="T73" fmla="*/ 1 h 992"/>
                  <a:gd name="T74" fmla="*/ 0 w 1874"/>
                  <a:gd name="T75" fmla="*/ 1 h 992"/>
                  <a:gd name="T76" fmla="*/ 0 w 1874"/>
                  <a:gd name="T77" fmla="*/ 1 h 992"/>
                  <a:gd name="T78" fmla="*/ 0 w 1874"/>
                  <a:gd name="T79" fmla="*/ 1 h 992"/>
                  <a:gd name="T80" fmla="*/ 0 w 1874"/>
                  <a:gd name="T81" fmla="*/ 1 h 992"/>
                  <a:gd name="T82" fmla="*/ 0 w 1874"/>
                  <a:gd name="T83" fmla="*/ 1 h 992"/>
                  <a:gd name="T84" fmla="*/ 0 w 1874"/>
                  <a:gd name="T85" fmla="*/ 1 h 992"/>
                  <a:gd name="T86" fmla="*/ 0 w 1874"/>
                  <a:gd name="T87" fmla="*/ 1 h 992"/>
                  <a:gd name="T88" fmla="*/ 0 w 1874"/>
                  <a:gd name="T89" fmla="*/ 1 h 992"/>
                  <a:gd name="T90" fmla="*/ 0 w 1874"/>
                  <a:gd name="T91" fmla="*/ 1 h 992"/>
                  <a:gd name="T92" fmla="*/ 0 w 1874"/>
                  <a:gd name="T93" fmla="*/ 1 h 992"/>
                  <a:gd name="T94" fmla="*/ 0 w 1874"/>
                  <a:gd name="T95" fmla="*/ 1 h 992"/>
                  <a:gd name="T96" fmla="*/ 0 w 1874"/>
                  <a:gd name="T97" fmla="*/ 1 h 992"/>
                  <a:gd name="T98" fmla="*/ 0 w 1874"/>
                  <a:gd name="T99" fmla="*/ 1 h 992"/>
                  <a:gd name="T100" fmla="*/ 0 w 1874"/>
                  <a:gd name="T101" fmla="*/ 1 h 992"/>
                  <a:gd name="T102" fmla="*/ 0 w 1874"/>
                  <a:gd name="T103" fmla="*/ 1 h 992"/>
                  <a:gd name="T104" fmla="*/ 0 w 1874"/>
                  <a:gd name="T105" fmla="*/ 1 h 992"/>
                  <a:gd name="T106" fmla="*/ 0 w 1874"/>
                  <a:gd name="T107" fmla="*/ 1 h 992"/>
                  <a:gd name="T108" fmla="*/ 0 w 1874"/>
                  <a:gd name="T109" fmla="*/ 1 h 992"/>
                  <a:gd name="T110" fmla="*/ 0 w 1874"/>
                  <a:gd name="T111" fmla="*/ 0 h 9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74"/>
                  <a:gd name="T169" fmla="*/ 0 h 992"/>
                  <a:gd name="T170" fmla="*/ 1874 w 1874"/>
                  <a:gd name="T171" fmla="*/ 992 h 9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74" h="992">
                    <a:moveTo>
                      <a:pt x="194" y="0"/>
                    </a:moveTo>
                    <a:lnTo>
                      <a:pt x="130" y="177"/>
                    </a:lnTo>
                    <a:lnTo>
                      <a:pt x="124" y="195"/>
                    </a:lnTo>
                    <a:lnTo>
                      <a:pt x="114" y="214"/>
                    </a:lnTo>
                    <a:lnTo>
                      <a:pt x="93" y="254"/>
                    </a:lnTo>
                    <a:lnTo>
                      <a:pt x="69" y="297"/>
                    </a:lnTo>
                    <a:lnTo>
                      <a:pt x="56" y="319"/>
                    </a:lnTo>
                    <a:lnTo>
                      <a:pt x="45" y="343"/>
                    </a:lnTo>
                    <a:lnTo>
                      <a:pt x="34" y="367"/>
                    </a:lnTo>
                    <a:lnTo>
                      <a:pt x="29" y="379"/>
                    </a:lnTo>
                    <a:lnTo>
                      <a:pt x="24" y="392"/>
                    </a:lnTo>
                    <a:lnTo>
                      <a:pt x="19" y="405"/>
                    </a:lnTo>
                    <a:lnTo>
                      <a:pt x="16" y="418"/>
                    </a:lnTo>
                    <a:lnTo>
                      <a:pt x="11" y="432"/>
                    </a:lnTo>
                    <a:lnTo>
                      <a:pt x="8" y="446"/>
                    </a:lnTo>
                    <a:lnTo>
                      <a:pt x="6" y="460"/>
                    </a:lnTo>
                    <a:lnTo>
                      <a:pt x="4" y="475"/>
                    </a:lnTo>
                    <a:lnTo>
                      <a:pt x="1" y="489"/>
                    </a:lnTo>
                    <a:lnTo>
                      <a:pt x="0" y="504"/>
                    </a:lnTo>
                    <a:lnTo>
                      <a:pt x="0" y="520"/>
                    </a:lnTo>
                    <a:lnTo>
                      <a:pt x="0" y="536"/>
                    </a:lnTo>
                    <a:lnTo>
                      <a:pt x="1" y="552"/>
                    </a:lnTo>
                    <a:lnTo>
                      <a:pt x="4" y="568"/>
                    </a:lnTo>
                    <a:lnTo>
                      <a:pt x="6" y="585"/>
                    </a:lnTo>
                    <a:lnTo>
                      <a:pt x="9" y="602"/>
                    </a:lnTo>
                    <a:lnTo>
                      <a:pt x="13" y="620"/>
                    </a:lnTo>
                    <a:lnTo>
                      <a:pt x="18" y="637"/>
                    </a:lnTo>
                    <a:lnTo>
                      <a:pt x="22" y="655"/>
                    </a:lnTo>
                    <a:lnTo>
                      <a:pt x="28" y="673"/>
                    </a:lnTo>
                    <a:lnTo>
                      <a:pt x="34" y="691"/>
                    </a:lnTo>
                    <a:lnTo>
                      <a:pt x="41" y="709"/>
                    </a:lnTo>
                    <a:lnTo>
                      <a:pt x="49" y="727"/>
                    </a:lnTo>
                    <a:lnTo>
                      <a:pt x="56" y="745"/>
                    </a:lnTo>
                    <a:lnTo>
                      <a:pt x="65" y="763"/>
                    </a:lnTo>
                    <a:lnTo>
                      <a:pt x="75" y="780"/>
                    </a:lnTo>
                    <a:lnTo>
                      <a:pt x="85" y="797"/>
                    </a:lnTo>
                    <a:lnTo>
                      <a:pt x="95" y="815"/>
                    </a:lnTo>
                    <a:lnTo>
                      <a:pt x="107" y="831"/>
                    </a:lnTo>
                    <a:lnTo>
                      <a:pt x="119" y="847"/>
                    </a:lnTo>
                    <a:lnTo>
                      <a:pt x="131" y="863"/>
                    </a:lnTo>
                    <a:lnTo>
                      <a:pt x="146" y="877"/>
                    </a:lnTo>
                    <a:lnTo>
                      <a:pt x="159" y="892"/>
                    </a:lnTo>
                    <a:lnTo>
                      <a:pt x="174" y="905"/>
                    </a:lnTo>
                    <a:lnTo>
                      <a:pt x="190" y="918"/>
                    </a:lnTo>
                    <a:lnTo>
                      <a:pt x="206" y="930"/>
                    </a:lnTo>
                    <a:lnTo>
                      <a:pt x="223" y="941"/>
                    </a:lnTo>
                    <a:lnTo>
                      <a:pt x="242" y="951"/>
                    </a:lnTo>
                    <a:lnTo>
                      <a:pt x="259" y="960"/>
                    </a:lnTo>
                    <a:lnTo>
                      <a:pt x="279" y="968"/>
                    </a:lnTo>
                    <a:lnTo>
                      <a:pt x="289" y="972"/>
                    </a:lnTo>
                    <a:lnTo>
                      <a:pt x="299" y="975"/>
                    </a:lnTo>
                    <a:lnTo>
                      <a:pt x="320" y="981"/>
                    </a:lnTo>
                    <a:lnTo>
                      <a:pt x="342" y="986"/>
                    </a:lnTo>
                    <a:lnTo>
                      <a:pt x="364" y="989"/>
                    </a:lnTo>
                    <a:lnTo>
                      <a:pt x="375" y="990"/>
                    </a:lnTo>
                    <a:lnTo>
                      <a:pt x="387" y="991"/>
                    </a:lnTo>
                    <a:lnTo>
                      <a:pt x="412" y="992"/>
                    </a:lnTo>
                    <a:lnTo>
                      <a:pt x="436" y="992"/>
                    </a:lnTo>
                    <a:lnTo>
                      <a:pt x="459" y="991"/>
                    </a:lnTo>
                    <a:lnTo>
                      <a:pt x="481" y="990"/>
                    </a:lnTo>
                    <a:lnTo>
                      <a:pt x="502" y="988"/>
                    </a:lnTo>
                    <a:lnTo>
                      <a:pt x="521" y="986"/>
                    </a:lnTo>
                    <a:lnTo>
                      <a:pt x="540" y="984"/>
                    </a:lnTo>
                    <a:lnTo>
                      <a:pt x="556" y="982"/>
                    </a:lnTo>
                    <a:lnTo>
                      <a:pt x="573" y="979"/>
                    </a:lnTo>
                    <a:lnTo>
                      <a:pt x="587" y="976"/>
                    </a:lnTo>
                    <a:lnTo>
                      <a:pt x="602" y="972"/>
                    </a:lnTo>
                    <a:lnTo>
                      <a:pt x="629" y="965"/>
                    </a:lnTo>
                    <a:lnTo>
                      <a:pt x="654" y="958"/>
                    </a:lnTo>
                    <a:lnTo>
                      <a:pt x="677" y="950"/>
                    </a:lnTo>
                    <a:lnTo>
                      <a:pt x="725" y="934"/>
                    </a:lnTo>
                    <a:lnTo>
                      <a:pt x="749" y="927"/>
                    </a:lnTo>
                    <a:lnTo>
                      <a:pt x="776" y="920"/>
                    </a:lnTo>
                    <a:lnTo>
                      <a:pt x="790" y="917"/>
                    </a:lnTo>
                    <a:lnTo>
                      <a:pt x="805" y="915"/>
                    </a:lnTo>
                    <a:lnTo>
                      <a:pt x="813" y="914"/>
                    </a:lnTo>
                    <a:lnTo>
                      <a:pt x="821" y="912"/>
                    </a:lnTo>
                    <a:lnTo>
                      <a:pt x="837" y="910"/>
                    </a:lnTo>
                    <a:lnTo>
                      <a:pt x="855" y="909"/>
                    </a:lnTo>
                    <a:lnTo>
                      <a:pt x="874" y="907"/>
                    </a:lnTo>
                    <a:lnTo>
                      <a:pt x="894" y="907"/>
                    </a:lnTo>
                    <a:lnTo>
                      <a:pt x="915" y="906"/>
                    </a:lnTo>
                    <a:lnTo>
                      <a:pt x="937" y="907"/>
                    </a:lnTo>
                    <a:lnTo>
                      <a:pt x="957" y="907"/>
                    </a:lnTo>
                    <a:lnTo>
                      <a:pt x="976" y="909"/>
                    </a:lnTo>
                    <a:lnTo>
                      <a:pt x="995" y="910"/>
                    </a:lnTo>
                    <a:lnTo>
                      <a:pt x="1013" y="912"/>
                    </a:lnTo>
                    <a:lnTo>
                      <a:pt x="1029" y="915"/>
                    </a:lnTo>
                    <a:lnTo>
                      <a:pt x="1061" y="920"/>
                    </a:lnTo>
                    <a:lnTo>
                      <a:pt x="1091" y="927"/>
                    </a:lnTo>
                    <a:lnTo>
                      <a:pt x="1120" y="934"/>
                    </a:lnTo>
                    <a:lnTo>
                      <a:pt x="1147" y="942"/>
                    </a:lnTo>
                    <a:lnTo>
                      <a:pt x="1175" y="950"/>
                    </a:lnTo>
                    <a:lnTo>
                      <a:pt x="1202" y="958"/>
                    </a:lnTo>
                    <a:lnTo>
                      <a:pt x="1232" y="965"/>
                    </a:lnTo>
                    <a:lnTo>
                      <a:pt x="1263" y="972"/>
                    </a:lnTo>
                    <a:lnTo>
                      <a:pt x="1296" y="979"/>
                    </a:lnTo>
                    <a:lnTo>
                      <a:pt x="1332" y="984"/>
                    </a:lnTo>
                    <a:lnTo>
                      <a:pt x="1371" y="988"/>
                    </a:lnTo>
                    <a:lnTo>
                      <a:pt x="1392" y="990"/>
                    </a:lnTo>
                    <a:lnTo>
                      <a:pt x="1415" y="991"/>
                    </a:lnTo>
                    <a:lnTo>
                      <a:pt x="1439" y="992"/>
                    </a:lnTo>
                    <a:lnTo>
                      <a:pt x="1464" y="992"/>
                    </a:lnTo>
                    <a:lnTo>
                      <a:pt x="1489" y="991"/>
                    </a:lnTo>
                    <a:lnTo>
                      <a:pt x="1515" y="989"/>
                    </a:lnTo>
                    <a:lnTo>
                      <a:pt x="1527" y="988"/>
                    </a:lnTo>
                    <a:lnTo>
                      <a:pt x="1539" y="986"/>
                    </a:lnTo>
                    <a:lnTo>
                      <a:pt x="1550" y="984"/>
                    </a:lnTo>
                    <a:lnTo>
                      <a:pt x="1562" y="981"/>
                    </a:lnTo>
                    <a:lnTo>
                      <a:pt x="1573" y="978"/>
                    </a:lnTo>
                    <a:lnTo>
                      <a:pt x="1584" y="975"/>
                    </a:lnTo>
                    <a:lnTo>
                      <a:pt x="1605" y="968"/>
                    </a:lnTo>
                    <a:lnTo>
                      <a:pt x="1615" y="964"/>
                    </a:lnTo>
                    <a:lnTo>
                      <a:pt x="1625" y="960"/>
                    </a:lnTo>
                    <a:lnTo>
                      <a:pt x="1644" y="951"/>
                    </a:lnTo>
                    <a:lnTo>
                      <a:pt x="1653" y="946"/>
                    </a:lnTo>
                    <a:lnTo>
                      <a:pt x="1662" y="941"/>
                    </a:lnTo>
                    <a:lnTo>
                      <a:pt x="1679" y="930"/>
                    </a:lnTo>
                    <a:lnTo>
                      <a:pt x="1688" y="924"/>
                    </a:lnTo>
                    <a:lnTo>
                      <a:pt x="1696" y="918"/>
                    </a:lnTo>
                    <a:lnTo>
                      <a:pt x="1703" y="911"/>
                    </a:lnTo>
                    <a:lnTo>
                      <a:pt x="1711" y="905"/>
                    </a:lnTo>
                    <a:lnTo>
                      <a:pt x="1719" y="898"/>
                    </a:lnTo>
                    <a:lnTo>
                      <a:pt x="1725" y="892"/>
                    </a:lnTo>
                    <a:lnTo>
                      <a:pt x="1733" y="885"/>
                    </a:lnTo>
                    <a:lnTo>
                      <a:pt x="1740" y="877"/>
                    </a:lnTo>
                    <a:lnTo>
                      <a:pt x="1753" y="863"/>
                    </a:lnTo>
                    <a:lnTo>
                      <a:pt x="1765" y="847"/>
                    </a:lnTo>
                    <a:lnTo>
                      <a:pt x="1776" y="831"/>
                    </a:lnTo>
                    <a:lnTo>
                      <a:pt x="1787" y="815"/>
                    </a:lnTo>
                    <a:lnTo>
                      <a:pt x="1793" y="806"/>
                    </a:lnTo>
                    <a:lnTo>
                      <a:pt x="1797" y="797"/>
                    </a:lnTo>
                    <a:lnTo>
                      <a:pt x="1807" y="780"/>
                    </a:lnTo>
                    <a:lnTo>
                      <a:pt x="1816" y="763"/>
                    </a:lnTo>
                    <a:lnTo>
                      <a:pt x="1823" y="745"/>
                    </a:lnTo>
                    <a:lnTo>
                      <a:pt x="1830" y="727"/>
                    </a:lnTo>
                    <a:lnTo>
                      <a:pt x="1838" y="709"/>
                    </a:lnTo>
                    <a:lnTo>
                      <a:pt x="1843" y="691"/>
                    </a:lnTo>
                    <a:lnTo>
                      <a:pt x="1849" y="673"/>
                    </a:lnTo>
                    <a:lnTo>
                      <a:pt x="1854" y="655"/>
                    </a:lnTo>
                    <a:lnTo>
                      <a:pt x="1859" y="637"/>
                    </a:lnTo>
                    <a:lnTo>
                      <a:pt x="1865" y="602"/>
                    </a:lnTo>
                    <a:lnTo>
                      <a:pt x="1869" y="585"/>
                    </a:lnTo>
                    <a:lnTo>
                      <a:pt x="1871" y="568"/>
                    </a:lnTo>
                    <a:lnTo>
                      <a:pt x="1873" y="552"/>
                    </a:lnTo>
                    <a:lnTo>
                      <a:pt x="1874" y="536"/>
                    </a:lnTo>
                    <a:lnTo>
                      <a:pt x="1874" y="520"/>
                    </a:lnTo>
                    <a:lnTo>
                      <a:pt x="1874" y="504"/>
                    </a:lnTo>
                    <a:lnTo>
                      <a:pt x="1873" y="489"/>
                    </a:lnTo>
                    <a:lnTo>
                      <a:pt x="1872" y="475"/>
                    </a:lnTo>
                    <a:lnTo>
                      <a:pt x="1870" y="460"/>
                    </a:lnTo>
                    <a:lnTo>
                      <a:pt x="1867" y="446"/>
                    </a:lnTo>
                    <a:lnTo>
                      <a:pt x="1863" y="432"/>
                    </a:lnTo>
                    <a:lnTo>
                      <a:pt x="1860" y="418"/>
                    </a:lnTo>
                    <a:lnTo>
                      <a:pt x="1851" y="392"/>
                    </a:lnTo>
                    <a:lnTo>
                      <a:pt x="1841" y="367"/>
                    </a:lnTo>
                    <a:lnTo>
                      <a:pt x="1830" y="343"/>
                    </a:lnTo>
                    <a:lnTo>
                      <a:pt x="1818" y="319"/>
                    </a:lnTo>
                    <a:lnTo>
                      <a:pt x="1806" y="297"/>
                    </a:lnTo>
                    <a:lnTo>
                      <a:pt x="1783" y="254"/>
                    </a:lnTo>
                    <a:lnTo>
                      <a:pt x="1771" y="234"/>
                    </a:lnTo>
                    <a:lnTo>
                      <a:pt x="1761" y="214"/>
                    </a:lnTo>
                    <a:lnTo>
                      <a:pt x="1752" y="195"/>
                    </a:lnTo>
                    <a:lnTo>
                      <a:pt x="1744" y="177"/>
                    </a:lnTo>
                    <a:lnTo>
                      <a:pt x="1721" y="113"/>
                    </a:lnTo>
                    <a:lnTo>
                      <a:pt x="1699" y="56"/>
                    </a:lnTo>
                    <a:lnTo>
                      <a:pt x="1677" y="0"/>
                    </a:lnTo>
                    <a:lnTo>
                      <a:pt x="936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AU" sz="2500">
                  <a:latin typeface="Arial" panose="020B0604020202020204" pitchFamily="34" charset="0"/>
                </a:endParaRPr>
              </a:p>
            </p:txBody>
          </p:sp>
          <p:sp>
            <p:nvSpPr>
              <p:cNvPr id="38962" name="Freeform 11"/>
              <p:cNvSpPr>
                <a:spLocks/>
              </p:cNvSpPr>
              <p:nvPr/>
            </p:nvSpPr>
            <p:spPr bwMode="auto">
              <a:xfrm>
                <a:off x="3120" y="624"/>
                <a:ext cx="674" cy="384"/>
              </a:xfrm>
              <a:custGeom>
                <a:avLst/>
                <a:gdLst>
                  <a:gd name="T0" fmla="*/ 0 w 1874"/>
                  <a:gd name="T1" fmla="*/ 0 h 794"/>
                  <a:gd name="T2" fmla="*/ 0 w 1874"/>
                  <a:gd name="T3" fmla="*/ 0 h 794"/>
                  <a:gd name="T4" fmla="*/ 0 w 1874"/>
                  <a:gd name="T5" fmla="*/ 0 h 794"/>
                  <a:gd name="T6" fmla="*/ 0 w 1874"/>
                  <a:gd name="T7" fmla="*/ 0 h 794"/>
                  <a:gd name="T8" fmla="*/ 0 w 1874"/>
                  <a:gd name="T9" fmla="*/ 0 h 794"/>
                  <a:gd name="T10" fmla="*/ 0 w 1874"/>
                  <a:gd name="T11" fmla="*/ 0 h 794"/>
                  <a:gd name="T12" fmla="*/ 0 w 1874"/>
                  <a:gd name="T13" fmla="*/ 0 h 794"/>
                  <a:gd name="T14" fmla="*/ 0 w 1874"/>
                  <a:gd name="T15" fmla="*/ 0 h 794"/>
                  <a:gd name="T16" fmla="*/ 0 w 1874"/>
                  <a:gd name="T17" fmla="*/ 0 h 794"/>
                  <a:gd name="T18" fmla="*/ 0 w 1874"/>
                  <a:gd name="T19" fmla="*/ 0 h 794"/>
                  <a:gd name="T20" fmla="*/ 0 w 1874"/>
                  <a:gd name="T21" fmla="*/ 0 h 794"/>
                  <a:gd name="T22" fmla="*/ 0 w 1874"/>
                  <a:gd name="T23" fmla="*/ 0 h 794"/>
                  <a:gd name="T24" fmla="*/ 0 w 1874"/>
                  <a:gd name="T25" fmla="*/ 0 h 794"/>
                  <a:gd name="T26" fmla="*/ 0 w 1874"/>
                  <a:gd name="T27" fmla="*/ 0 h 794"/>
                  <a:gd name="T28" fmla="*/ 0 w 1874"/>
                  <a:gd name="T29" fmla="*/ 0 h 794"/>
                  <a:gd name="T30" fmla="*/ 0 w 1874"/>
                  <a:gd name="T31" fmla="*/ 0 h 794"/>
                  <a:gd name="T32" fmla="*/ 0 w 1874"/>
                  <a:gd name="T33" fmla="*/ 0 h 794"/>
                  <a:gd name="T34" fmla="*/ 0 w 1874"/>
                  <a:gd name="T35" fmla="*/ 0 h 794"/>
                  <a:gd name="T36" fmla="*/ 0 w 1874"/>
                  <a:gd name="T37" fmla="*/ 0 h 794"/>
                  <a:gd name="T38" fmla="*/ 0 w 1874"/>
                  <a:gd name="T39" fmla="*/ 0 h 794"/>
                  <a:gd name="T40" fmla="*/ 0 w 1874"/>
                  <a:gd name="T41" fmla="*/ 0 h 794"/>
                  <a:gd name="T42" fmla="*/ 0 w 1874"/>
                  <a:gd name="T43" fmla="*/ 0 h 794"/>
                  <a:gd name="T44" fmla="*/ 0 w 1874"/>
                  <a:gd name="T45" fmla="*/ 0 h 794"/>
                  <a:gd name="T46" fmla="*/ 0 w 1874"/>
                  <a:gd name="T47" fmla="*/ 0 h 794"/>
                  <a:gd name="T48" fmla="*/ 0 w 1874"/>
                  <a:gd name="T49" fmla="*/ 0 h 794"/>
                  <a:gd name="T50" fmla="*/ 0 w 1874"/>
                  <a:gd name="T51" fmla="*/ 0 h 794"/>
                  <a:gd name="T52" fmla="*/ 0 w 1874"/>
                  <a:gd name="T53" fmla="*/ 0 h 794"/>
                  <a:gd name="T54" fmla="*/ 0 w 1874"/>
                  <a:gd name="T55" fmla="*/ 0 h 794"/>
                  <a:gd name="T56" fmla="*/ 0 w 1874"/>
                  <a:gd name="T57" fmla="*/ 0 h 794"/>
                  <a:gd name="T58" fmla="*/ 0 w 1874"/>
                  <a:gd name="T59" fmla="*/ 0 h 794"/>
                  <a:gd name="T60" fmla="*/ 0 w 1874"/>
                  <a:gd name="T61" fmla="*/ 0 h 794"/>
                  <a:gd name="T62" fmla="*/ 0 w 1874"/>
                  <a:gd name="T63" fmla="*/ 0 h 794"/>
                  <a:gd name="T64" fmla="*/ 0 w 1874"/>
                  <a:gd name="T65" fmla="*/ 0 h 794"/>
                  <a:gd name="T66" fmla="*/ 0 w 1874"/>
                  <a:gd name="T67" fmla="*/ 0 h 794"/>
                  <a:gd name="T68" fmla="*/ 0 w 1874"/>
                  <a:gd name="T69" fmla="*/ 0 h 794"/>
                  <a:gd name="T70" fmla="*/ 0 w 1874"/>
                  <a:gd name="T71" fmla="*/ 0 h 794"/>
                  <a:gd name="T72" fmla="*/ 0 w 1874"/>
                  <a:gd name="T73" fmla="*/ 0 h 794"/>
                  <a:gd name="T74" fmla="*/ 0 w 1874"/>
                  <a:gd name="T75" fmla="*/ 0 h 794"/>
                  <a:gd name="T76" fmla="*/ 0 w 1874"/>
                  <a:gd name="T77" fmla="*/ 0 h 794"/>
                  <a:gd name="T78" fmla="*/ 0 w 1874"/>
                  <a:gd name="T79" fmla="*/ 0 h 794"/>
                  <a:gd name="T80" fmla="*/ 0 w 1874"/>
                  <a:gd name="T81" fmla="*/ 0 h 794"/>
                  <a:gd name="T82" fmla="*/ 0 w 1874"/>
                  <a:gd name="T83" fmla="*/ 0 h 794"/>
                  <a:gd name="T84" fmla="*/ 0 w 1874"/>
                  <a:gd name="T85" fmla="*/ 0 h 794"/>
                  <a:gd name="T86" fmla="*/ 0 w 1874"/>
                  <a:gd name="T87" fmla="*/ 0 h 794"/>
                  <a:gd name="T88" fmla="*/ 0 w 1874"/>
                  <a:gd name="T89" fmla="*/ 0 h 794"/>
                  <a:gd name="T90" fmla="*/ 0 w 1874"/>
                  <a:gd name="T91" fmla="*/ 0 h 794"/>
                  <a:gd name="T92" fmla="*/ 0 w 1874"/>
                  <a:gd name="T93" fmla="*/ 0 h 794"/>
                  <a:gd name="T94" fmla="*/ 0 w 1874"/>
                  <a:gd name="T95" fmla="*/ 0 h 794"/>
                  <a:gd name="T96" fmla="*/ 0 w 1874"/>
                  <a:gd name="T97" fmla="*/ 0 h 794"/>
                  <a:gd name="T98" fmla="*/ 0 w 1874"/>
                  <a:gd name="T99" fmla="*/ 0 h 794"/>
                  <a:gd name="T100" fmla="*/ 0 w 1874"/>
                  <a:gd name="T101" fmla="*/ 0 h 794"/>
                  <a:gd name="T102" fmla="*/ 0 w 1874"/>
                  <a:gd name="T103" fmla="*/ 0 h 794"/>
                  <a:gd name="T104" fmla="*/ 0 w 1874"/>
                  <a:gd name="T105" fmla="*/ 0 h 794"/>
                  <a:gd name="T106" fmla="*/ 0 w 1874"/>
                  <a:gd name="T107" fmla="*/ 0 h 794"/>
                  <a:gd name="T108" fmla="*/ 0 w 1874"/>
                  <a:gd name="T109" fmla="*/ 0 h 794"/>
                  <a:gd name="T110" fmla="*/ 0 w 1874"/>
                  <a:gd name="T111" fmla="*/ 0 h 7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74"/>
                  <a:gd name="T169" fmla="*/ 0 h 794"/>
                  <a:gd name="T170" fmla="*/ 1874 w 1874"/>
                  <a:gd name="T171" fmla="*/ 794 h 79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74" h="794">
                    <a:moveTo>
                      <a:pt x="1680" y="794"/>
                    </a:moveTo>
                    <a:lnTo>
                      <a:pt x="1744" y="794"/>
                    </a:lnTo>
                    <a:lnTo>
                      <a:pt x="1752" y="794"/>
                    </a:lnTo>
                    <a:lnTo>
                      <a:pt x="1761" y="776"/>
                    </a:lnTo>
                    <a:lnTo>
                      <a:pt x="1771" y="758"/>
                    </a:lnTo>
                    <a:lnTo>
                      <a:pt x="1792" y="720"/>
                    </a:lnTo>
                    <a:lnTo>
                      <a:pt x="1815" y="679"/>
                    </a:lnTo>
                    <a:lnTo>
                      <a:pt x="1826" y="658"/>
                    </a:lnTo>
                    <a:lnTo>
                      <a:pt x="1836" y="636"/>
                    </a:lnTo>
                    <a:lnTo>
                      <a:pt x="1846" y="612"/>
                    </a:lnTo>
                    <a:lnTo>
                      <a:pt x="1854" y="588"/>
                    </a:lnTo>
                    <a:lnTo>
                      <a:pt x="1859" y="576"/>
                    </a:lnTo>
                    <a:lnTo>
                      <a:pt x="1862" y="563"/>
                    </a:lnTo>
                    <a:lnTo>
                      <a:pt x="1866" y="551"/>
                    </a:lnTo>
                    <a:lnTo>
                      <a:pt x="1868" y="538"/>
                    </a:lnTo>
                    <a:lnTo>
                      <a:pt x="1871" y="524"/>
                    </a:lnTo>
                    <a:lnTo>
                      <a:pt x="1872" y="511"/>
                    </a:lnTo>
                    <a:lnTo>
                      <a:pt x="1873" y="497"/>
                    </a:lnTo>
                    <a:lnTo>
                      <a:pt x="1874" y="482"/>
                    </a:lnTo>
                    <a:lnTo>
                      <a:pt x="1874" y="468"/>
                    </a:lnTo>
                    <a:lnTo>
                      <a:pt x="1874" y="453"/>
                    </a:lnTo>
                    <a:lnTo>
                      <a:pt x="1873" y="438"/>
                    </a:lnTo>
                    <a:lnTo>
                      <a:pt x="1871" y="423"/>
                    </a:lnTo>
                    <a:lnTo>
                      <a:pt x="1869" y="406"/>
                    </a:lnTo>
                    <a:lnTo>
                      <a:pt x="1866" y="389"/>
                    </a:lnTo>
                    <a:lnTo>
                      <a:pt x="1862" y="371"/>
                    </a:lnTo>
                    <a:lnTo>
                      <a:pt x="1858" y="354"/>
                    </a:lnTo>
                    <a:lnTo>
                      <a:pt x="1852" y="336"/>
                    </a:lnTo>
                    <a:lnTo>
                      <a:pt x="1847" y="318"/>
                    </a:lnTo>
                    <a:lnTo>
                      <a:pt x="1841" y="300"/>
                    </a:lnTo>
                    <a:lnTo>
                      <a:pt x="1834" y="282"/>
                    </a:lnTo>
                    <a:lnTo>
                      <a:pt x="1827" y="264"/>
                    </a:lnTo>
                    <a:lnTo>
                      <a:pt x="1818" y="246"/>
                    </a:lnTo>
                    <a:lnTo>
                      <a:pt x="1809" y="228"/>
                    </a:lnTo>
                    <a:lnTo>
                      <a:pt x="1800" y="211"/>
                    </a:lnTo>
                    <a:lnTo>
                      <a:pt x="1791" y="194"/>
                    </a:lnTo>
                    <a:lnTo>
                      <a:pt x="1779" y="177"/>
                    </a:lnTo>
                    <a:lnTo>
                      <a:pt x="1768" y="161"/>
                    </a:lnTo>
                    <a:lnTo>
                      <a:pt x="1756" y="145"/>
                    </a:lnTo>
                    <a:lnTo>
                      <a:pt x="1743" y="129"/>
                    </a:lnTo>
                    <a:lnTo>
                      <a:pt x="1730" y="115"/>
                    </a:lnTo>
                    <a:lnTo>
                      <a:pt x="1716" y="100"/>
                    </a:lnTo>
                    <a:lnTo>
                      <a:pt x="1700" y="87"/>
                    </a:lnTo>
                    <a:lnTo>
                      <a:pt x="1685" y="74"/>
                    </a:lnTo>
                    <a:lnTo>
                      <a:pt x="1669" y="62"/>
                    </a:lnTo>
                    <a:lnTo>
                      <a:pt x="1652" y="51"/>
                    </a:lnTo>
                    <a:lnTo>
                      <a:pt x="1634" y="41"/>
                    </a:lnTo>
                    <a:lnTo>
                      <a:pt x="1615" y="32"/>
                    </a:lnTo>
                    <a:lnTo>
                      <a:pt x="1595" y="24"/>
                    </a:lnTo>
                    <a:lnTo>
                      <a:pt x="1585" y="20"/>
                    </a:lnTo>
                    <a:lnTo>
                      <a:pt x="1575" y="17"/>
                    </a:lnTo>
                    <a:lnTo>
                      <a:pt x="1554" y="11"/>
                    </a:lnTo>
                    <a:lnTo>
                      <a:pt x="1534" y="6"/>
                    </a:lnTo>
                    <a:lnTo>
                      <a:pt x="1510" y="3"/>
                    </a:lnTo>
                    <a:lnTo>
                      <a:pt x="1499" y="2"/>
                    </a:lnTo>
                    <a:lnTo>
                      <a:pt x="1487" y="1"/>
                    </a:lnTo>
                    <a:lnTo>
                      <a:pt x="1464" y="0"/>
                    </a:lnTo>
                    <a:lnTo>
                      <a:pt x="1439" y="0"/>
                    </a:lnTo>
                    <a:lnTo>
                      <a:pt x="1415" y="1"/>
                    </a:lnTo>
                    <a:lnTo>
                      <a:pt x="1393" y="2"/>
                    </a:lnTo>
                    <a:lnTo>
                      <a:pt x="1374" y="4"/>
                    </a:lnTo>
                    <a:lnTo>
                      <a:pt x="1354" y="6"/>
                    </a:lnTo>
                    <a:lnTo>
                      <a:pt x="1336" y="8"/>
                    </a:lnTo>
                    <a:lnTo>
                      <a:pt x="1318" y="10"/>
                    </a:lnTo>
                    <a:lnTo>
                      <a:pt x="1303" y="13"/>
                    </a:lnTo>
                    <a:lnTo>
                      <a:pt x="1288" y="16"/>
                    </a:lnTo>
                    <a:lnTo>
                      <a:pt x="1273" y="20"/>
                    </a:lnTo>
                    <a:lnTo>
                      <a:pt x="1246" y="27"/>
                    </a:lnTo>
                    <a:lnTo>
                      <a:pt x="1221" y="34"/>
                    </a:lnTo>
                    <a:lnTo>
                      <a:pt x="1197" y="42"/>
                    </a:lnTo>
                    <a:lnTo>
                      <a:pt x="1151" y="58"/>
                    </a:lnTo>
                    <a:lnTo>
                      <a:pt x="1125" y="65"/>
                    </a:lnTo>
                    <a:lnTo>
                      <a:pt x="1099" y="72"/>
                    </a:lnTo>
                    <a:lnTo>
                      <a:pt x="1085" y="75"/>
                    </a:lnTo>
                    <a:lnTo>
                      <a:pt x="1070" y="77"/>
                    </a:lnTo>
                    <a:lnTo>
                      <a:pt x="1063" y="78"/>
                    </a:lnTo>
                    <a:lnTo>
                      <a:pt x="1055" y="80"/>
                    </a:lnTo>
                    <a:lnTo>
                      <a:pt x="1037" y="82"/>
                    </a:lnTo>
                    <a:lnTo>
                      <a:pt x="1019" y="83"/>
                    </a:lnTo>
                    <a:lnTo>
                      <a:pt x="1001" y="85"/>
                    </a:lnTo>
                    <a:lnTo>
                      <a:pt x="981" y="85"/>
                    </a:lnTo>
                    <a:lnTo>
                      <a:pt x="960" y="86"/>
                    </a:lnTo>
                    <a:lnTo>
                      <a:pt x="939" y="85"/>
                    </a:lnTo>
                    <a:lnTo>
                      <a:pt x="918" y="85"/>
                    </a:lnTo>
                    <a:lnTo>
                      <a:pt x="899" y="83"/>
                    </a:lnTo>
                    <a:lnTo>
                      <a:pt x="881" y="82"/>
                    </a:lnTo>
                    <a:lnTo>
                      <a:pt x="863" y="80"/>
                    </a:lnTo>
                    <a:lnTo>
                      <a:pt x="845" y="77"/>
                    </a:lnTo>
                    <a:lnTo>
                      <a:pt x="813" y="72"/>
                    </a:lnTo>
                    <a:lnTo>
                      <a:pt x="783" y="65"/>
                    </a:lnTo>
                    <a:lnTo>
                      <a:pt x="756" y="58"/>
                    </a:lnTo>
                    <a:lnTo>
                      <a:pt x="727" y="50"/>
                    </a:lnTo>
                    <a:lnTo>
                      <a:pt x="700" y="42"/>
                    </a:lnTo>
                    <a:lnTo>
                      <a:pt x="672" y="34"/>
                    </a:lnTo>
                    <a:lnTo>
                      <a:pt x="643" y="27"/>
                    </a:lnTo>
                    <a:lnTo>
                      <a:pt x="612" y="20"/>
                    </a:lnTo>
                    <a:lnTo>
                      <a:pt x="579" y="13"/>
                    </a:lnTo>
                    <a:lnTo>
                      <a:pt x="543" y="8"/>
                    </a:lnTo>
                    <a:lnTo>
                      <a:pt x="503" y="4"/>
                    </a:lnTo>
                    <a:lnTo>
                      <a:pt x="482" y="2"/>
                    </a:lnTo>
                    <a:lnTo>
                      <a:pt x="460" y="1"/>
                    </a:lnTo>
                    <a:lnTo>
                      <a:pt x="436" y="0"/>
                    </a:lnTo>
                    <a:lnTo>
                      <a:pt x="412" y="0"/>
                    </a:lnTo>
                    <a:lnTo>
                      <a:pt x="385" y="1"/>
                    </a:lnTo>
                    <a:lnTo>
                      <a:pt x="360" y="3"/>
                    </a:lnTo>
                    <a:lnTo>
                      <a:pt x="348" y="4"/>
                    </a:lnTo>
                    <a:lnTo>
                      <a:pt x="337" y="6"/>
                    </a:lnTo>
                    <a:lnTo>
                      <a:pt x="325" y="8"/>
                    </a:lnTo>
                    <a:lnTo>
                      <a:pt x="314" y="11"/>
                    </a:lnTo>
                    <a:lnTo>
                      <a:pt x="303" y="14"/>
                    </a:lnTo>
                    <a:lnTo>
                      <a:pt x="292" y="17"/>
                    </a:lnTo>
                    <a:lnTo>
                      <a:pt x="271" y="24"/>
                    </a:lnTo>
                    <a:lnTo>
                      <a:pt x="261" y="28"/>
                    </a:lnTo>
                    <a:lnTo>
                      <a:pt x="251" y="32"/>
                    </a:lnTo>
                    <a:lnTo>
                      <a:pt x="231" y="41"/>
                    </a:lnTo>
                    <a:lnTo>
                      <a:pt x="222" y="46"/>
                    </a:lnTo>
                    <a:lnTo>
                      <a:pt x="213" y="51"/>
                    </a:lnTo>
                    <a:lnTo>
                      <a:pt x="196" y="62"/>
                    </a:lnTo>
                    <a:lnTo>
                      <a:pt x="188" y="68"/>
                    </a:lnTo>
                    <a:lnTo>
                      <a:pt x="179" y="74"/>
                    </a:lnTo>
                    <a:lnTo>
                      <a:pt x="171" y="81"/>
                    </a:lnTo>
                    <a:lnTo>
                      <a:pt x="164" y="87"/>
                    </a:lnTo>
                    <a:lnTo>
                      <a:pt x="157" y="94"/>
                    </a:lnTo>
                    <a:lnTo>
                      <a:pt x="149" y="100"/>
                    </a:lnTo>
                    <a:lnTo>
                      <a:pt x="143" y="107"/>
                    </a:lnTo>
                    <a:lnTo>
                      <a:pt x="135" y="115"/>
                    </a:lnTo>
                    <a:lnTo>
                      <a:pt x="123" y="129"/>
                    </a:lnTo>
                    <a:lnTo>
                      <a:pt x="111" y="145"/>
                    </a:lnTo>
                    <a:lnTo>
                      <a:pt x="98" y="161"/>
                    </a:lnTo>
                    <a:lnTo>
                      <a:pt x="87" y="177"/>
                    </a:lnTo>
                    <a:lnTo>
                      <a:pt x="83" y="185"/>
                    </a:lnTo>
                    <a:lnTo>
                      <a:pt x="78" y="194"/>
                    </a:lnTo>
                    <a:lnTo>
                      <a:pt x="69" y="211"/>
                    </a:lnTo>
                    <a:lnTo>
                      <a:pt x="60" y="228"/>
                    </a:lnTo>
                    <a:lnTo>
                      <a:pt x="52" y="246"/>
                    </a:lnTo>
                    <a:lnTo>
                      <a:pt x="44" y="264"/>
                    </a:lnTo>
                    <a:lnTo>
                      <a:pt x="38" y="282"/>
                    </a:lnTo>
                    <a:lnTo>
                      <a:pt x="31" y="300"/>
                    </a:lnTo>
                    <a:lnTo>
                      <a:pt x="26" y="318"/>
                    </a:lnTo>
                    <a:lnTo>
                      <a:pt x="21" y="336"/>
                    </a:lnTo>
                    <a:lnTo>
                      <a:pt x="17" y="354"/>
                    </a:lnTo>
                    <a:lnTo>
                      <a:pt x="9" y="389"/>
                    </a:lnTo>
                    <a:lnTo>
                      <a:pt x="6" y="406"/>
                    </a:lnTo>
                    <a:lnTo>
                      <a:pt x="4" y="423"/>
                    </a:lnTo>
                    <a:lnTo>
                      <a:pt x="1" y="438"/>
                    </a:lnTo>
                    <a:lnTo>
                      <a:pt x="0" y="453"/>
                    </a:lnTo>
                    <a:lnTo>
                      <a:pt x="0" y="468"/>
                    </a:lnTo>
                    <a:lnTo>
                      <a:pt x="0" y="482"/>
                    </a:lnTo>
                    <a:lnTo>
                      <a:pt x="1" y="497"/>
                    </a:lnTo>
                    <a:lnTo>
                      <a:pt x="3" y="511"/>
                    </a:lnTo>
                    <a:lnTo>
                      <a:pt x="5" y="524"/>
                    </a:lnTo>
                    <a:lnTo>
                      <a:pt x="7" y="538"/>
                    </a:lnTo>
                    <a:lnTo>
                      <a:pt x="9" y="551"/>
                    </a:lnTo>
                    <a:lnTo>
                      <a:pt x="12" y="563"/>
                    </a:lnTo>
                    <a:lnTo>
                      <a:pt x="17" y="576"/>
                    </a:lnTo>
                    <a:lnTo>
                      <a:pt x="20" y="588"/>
                    </a:lnTo>
                    <a:lnTo>
                      <a:pt x="29" y="612"/>
                    </a:lnTo>
                    <a:lnTo>
                      <a:pt x="33" y="624"/>
                    </a:lnTo>
                    <a:lnTo>
                      <a:pt x="39" y="636"/>
                    </a:lnTo>
                    <a:lnTo>
                      <a:pt x="50" y="658"/>
                    </a:lnTo>
                    <a:lnTo>
                      <a:pt x="61" y="679"/>
                    </a:lnTo>
                    <a:lnTo>
                      <a:pt x="83" y="720"/>
                    </a:lnTo>
                    <a:lnTo>
                      <a:pt x="105" y="758"/>
                    </a:lnTo>
                    <a:lnTo>
                      <a:pt x="114" y="776"/>
                    </a:lnTo>
                    <a:lnTo>
                      <a:pt x="123" y="794"/>
                    </a:lnTo>
                    <a:lnTo>
                      <a:pt x="130" y="794"/>
                    </a:lnTo>
                    <a:lnTo>
                      <a:pt x="199" y="794"/>
                    </a:lnTo>
                    <a:lnTo>
                      <a:pt x="939" y="794"/>
                    </a:lnTo>
                    <a:lnTo>
                      <a:pt x="1680" y="79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AU" sz="2500">
                  <a:latin typeface="Arial" panose="020B0604020202020204" pitchFamily="34" charset="0"/>
                </a:endParaRPr>
              </a:p>
            </p:txBody>
          </p:sp>
          <p:sp>
            <p:nvSpPr>
              <p:cNvPr id="38963" name="Rectangle 12"/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576" cy="220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AU" sz="25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24" name="Freeform 13"/>
            <p:cNvSpPr>
              <a:spLocks/>
            </p:cNvSpPr>
            <p:nvPr/>
          </p:nvSpPr>
          <p:spPr bwMode="auto">
            <a:xfrm>
              <a:off x="2731" y="1044"/>
              <a:ext cx="1798" cy="463"/>
            </a:xfrm>
            <a:custGeom>
              <a:avLst/>
              <a:gdLst>
                <a:gd name="T0" fmla="*/ 232713235 w 2604"/>
                <a:gd name="T1" fmla="*/ 0 h 546"/>
                <a:gd name="T2" fmla="*/ 232713235 w 2604"/>
                <a:gd name="T3" fmla="*/ 798470462 h 546"/>
                <a:gd name="T4" fmla="*/ 232713235 w 2604"/>
                <a:gd name="T5" fmla="*/ 798470462 h 546"/>
                <a:gd name="T6" fmla="*/ 232713235 w 2604"/>
                <a:gd name="T7" fmla="*/ 798470462 h 546"/>
                <a:gd name="T8" fmla="*/ 232713235 w 2604"/>
                <a:gd name="T9" fmla="*/ 798470462 h 546"/>
                <a:gd name="T10" fmla="*/ 232713235 w 2604"/>
                <a:gd name="T11" fmla="*/ 798470462 h 546"/>
                <a:gd name="T12" fmla="*/ 232713235 w 2604"/>
                <a:gd name="T13" fmla="*/ 798470462 h 546"/>
                <a:gd name="T14" fmla="*/ 232713235 w 2604"/>
                <a:gd name="T15" fmla="*/ 798470462 h 546"/>
                <a:gd name="T16" fmla="*/ 232713235 w 2604"/>
                <a:gd name="T17" fmla="*/ 798470462 h 546"/>
                <a:gd name="T18" fmla="*/ 232713235 w 2604"/>
                <a:gd name="T19" fmla="*/ 798470462 h 546"/>
                <a:gd name="T20" fmla="*/ 232713235 w 2604"/>
                <a:gd name="T21" fmla="*/ 798470462 h 546"/>
                <a:gd name="T22" fmla="*/ 232713235 w 2604"/>
                <a:gd name="T23" fmla="*/ 798470462 h 546"/>
                <a:gd name="T24" fmla="*/ 232713235 w 2604"/>
                <a:gd name="T25" fmla="*/ 798470462 h 546"/>
                <a:gd name="T26" fmla="*/ 232713235 w 2604"/>
                <a:gd name="T27" fmla="*/ 798470462 h 546"/>
                <a:gd name="T28" fmla="*/ 232713235 w 2604"/>
                <a:gd name="T29" fmla="*/ 798470462 h 546"/>
                <a:gd name="T30" fmla="*/ 232713235 w 2604"/>
                <a:gd name="T31" fmla="*/ 798470462 h 546"/>
                <a:gd name="T32" fmla="*/ 232713235 w 2604"/>
                <a:gd name="T33" fmla="*/ 798470462 h 546"/>
                <a:gd name="T34" fmla="*/ 232713235 w 2604"/>
                <a:gd name="T35" fmla="*/ 798470462 h 546"/>
                <a:gd name="T36" fmla="*/ 232713235 w 2604"/>
                <a:gd name="T37" fmla="*/ 798470462 h 546"/>
                <a:gd name="T38" fmla="*/ 232713235 w 2604"/>
                <a:gd name="T39" fmla="*/ 798470462 h 546"/>
                <a:gd name="T40" fmla="*/ 232713235 w 2604"/>
                <a:gd name="T41" fmla="*/ 798470462 h 546"/>
                <a:gd name="T42" fmla="*/ 232713235 w 2604"/>
                <a:gd name="T43" fmla="*/ 798470462 h 546"/>
                <a:gd name="T44" fmla="*/ 232713235 w 2604"/>
                <a:gd name="T45" fmla="*/ 798470462 h 546"/>
                <a:gd name="T46" fmla="*/ 232713235 w 2604"/>
                <a:gd name="T47" fmla="*/ 798470462 h 546"/>
                <a:gd name="T48" fmla="*/ 232713235 w 2604"/>
                <a:gd name="T49" fmla="*/ 798470462 h 546"/>
                <a:gd name="T50" fmla="*/ 232713235 w 2604"/>
                <a:gd name="T51" fmla="*/ 798470462 h 546"/>
                <a:gd name="T52" fmla="*/ 232713235 w 2604"/>
                <a:gd name="T53" fmla="*/ 798470462 h 546"/>
                <a:gd name="T54" fmla="*/ 232713235 w 2604"/>
                <a:gd name="T55" fmla="*/ 798470462 h 546"/>
                <a:gd name="T56" fmla="*/ 232713235 w 2604"/>
                <a:gd name="T57" fmla="*/ 798470462 h 546"/>
                <a:gd name="T58" fmla="*/ 232713235 w 2604"/>
                <a:gd name="T59" fmla="*/ 798470462 h 546"/>
                <a:gd name="T60" fmla="*/ 232713235 w 2604"/>
                <a:gd name="T61" fmla="*/ 798470462 h 546"/>
                <a:gd name="T62" fmla="*/ 232713235 w 2604"/>
                <a:gd name="T63" fmla="*/ 798470462 h 546"/>
                <a:gd name="T64" fmla="*/ 232713235 w 2604"/>
                <a:gd name="T65" fmla="*/ 798470462 h 546"/>
                <a:gd name="T66" fmla="*/ 232713235 w 2604"/>
                <a:gd name="T67" fmla="*/ 798470462 h 546"/>
                <a:gd name="T68" fmla="*/ 232713235 w 2604"/>
                <a:gd name="T69" fmla="*/ 798470462 h 546"/>
                <a:gd name="T70" fmla="*/ 232713235 w 2604"/>
                <a:gd name="T71" fmla="*/ 798470462 h 546"/>
                <a:gd name="T72" fmla="*/ 232713235 w 2604"/>
                <a:gd name="T73" fmla="*/ 798470462 h 546"/>
                <a:gd name="T74" fmla="*/ 232713235 w 2604"/>
                <a:gd name="T75" fmla="*/ 798470462 h 546"/>
                <a:gd name="T76" fmla="*/ 232713235 w 2604"/>
                <a:gd name="T77" fmla="*/ 798470462 h 546"/>
                <a:gd name="T78" fmla="*/ 232713235 w 2604"/>
                <a:gd name="T79" fmla="*/ 798470462 h 546"/>
                <a:gd name="T80" fmla="*/ 232713235 w 2604"/>
                <a:gd name="T81" fmla="*/ 798470462 h 546"/>
                <a:gd name="T82" fmla="*/ 232713235 w 2604"/>
                <a:gd name="T83" fmla="*/ 798470462 h 546"/>
                <a:gd name="T84" fmla="*/ 232713235 w 2604"/>
                <a:gd name="T85" fmla="*/ 798470462 h 546"/>
                <a:gd name="T86" fmla="*/ 232713235 w 2604"/>
                <a:gd name="T87" fmla="*/ 798470462 h 546"/>
                <a:gd name="T88" fmla="*/ 232713235 w 2604"/>
                <a:gd name="T89" fmla="*/ 798470462 h 546"/>
                <a:gd name="T90" fmla="*/ 232713235 w 2604"/>
                <a:gd name="T91" fmla="*/ 798470462 h 546"/>
                <a:gd name="T92" fmla="*/ 232713235 w 2604"/>
                <a:gd name="T93" fmla="*/ 798470462 h 546"/>
                <a:gd name="T94" fmla="*/ 232713235 w 2604"/>
                <a:gd name="T95" fmla="*/ 798470462 h 546"/>
                <a:gd name="T96" fmla="*/ 232713235 w 2604"/>
                <a:gd name="T97" fmla="*/ 798470462 h 546"/>
                <a:gd name="T98" fmla="*/ 232713235 w 2604"/>
                <a:gd name="T99" fmla="*/ 798470462 h 546"/>
                <a:gd name="T100" fmla="*/ 232713235 w 2604"/>
                <a:gd name="T101" fmla="*/ 798470462 h 546"/>
                <a:gd name="T102" fmla="*/ 0 w 2604"/>
                <a:gd name="T103" fmla="*/ 0 h 5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04"/>
                <a:gd name="T157" fmla="*/ 0 h 546"/>
                <a:gd name="T158" fmla="*/ 2604 w 2604"/>
                <a:gd name="T159" fmla="*/ 546 h 5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04" h="546">
                  <a:moveTo>
                    <a:pt x="0" y="0"/>
                  </a:moveTo>
                  <a:lnTo>
                    <a:pt x="57" y="0"/>
                  </a:lnTo>
                  <a:lnTo>
                    <a:pt x="120" y="0"/>
                  </a:lnTo>
                  <a:lnTo>
                    <a:pt x="204" y="6"/>
                  </a:lnTo>
                  <a:lnTo>
                    <a:pt x="252" y="12"/>
                  </a:lnTo>
                  <a:lnTo>
                    <a:pt x="306" y="15"/>
                  </a:lnTo>
                  <a:lnTo>
                    <a:pt x="354" y="21"/>
                  </a:lnTo>
                  <a:lnTo>
                    <a:pt x="399" y="27"/>
                  </a:lnTo>
                  <a:lnTo>
                    <a:pt x="441" y="33"/>
                  </a:lnTo>
                  <a:lnTo>
                    <a:pt x="486" y="42"/>
                  </a:lnTo>
                  <a:lnTo>
                    <a:pt x="537" y="51"/>
                  </a:lnTo>
                  <a:lnTo>
                    <a:pt x="591" y="60"/>
                  </a:lnTo>
                  <a:lnTo>
                    <a:pt x="648" y="78"/>
                  </a:lnTo>
                  <a:lnTo>
                    <a:pt x="687" y="90"/>
                  </a:lnTo>
                  <a:lnTo>
                    <a:pt x="720" y="99"/>
                  </a:lnTo>
                  <a:lnTo>
                    <a:pt x="750" y="117"/>
                  </a:lnTo>
                  <a:lnTo>
                    <a:pt x="771" y="126"/>
                  </a:lnTo>
                  <a:lnTo>
                    <a:pt x="792" y="141"/>
                  </a:lnTo>
                  <a:lnTo>
                    <a:pt x="807" y="162"/>
                  </a:lnTo>
                  <a:lnTo>
                    <a:pt x="816" y="192"/>
                  </a:lnTo>
                  <a:lnTo>
                    <a:pt x="831" y="219"/>
                  </a:lnTo>
                  <a:lnTo>
                    <a:pt x="849" y="231"/>
                  </a:lnTo>
                  <a:lnTo>
                    <a:pt x="867" y="237"/>
                  </a:lnTo>
                  <a:lnTo>
                    <a:pt x="909" y="258"/>
                  </a:lnTo>
                  <a:lnTo>
                    <a:pt x="954" y="276"/>
                  </a:lnTo>
                  <a:lnTo>
                    <a:pt x="984" y="288"/>
                  </a:lnTo>
                  <a:lnTo>
                    <a:pt x="1029" y="300"/>
                  </a:lnTo>
                  <a:lnTo>
                    <a:pt x="1101" y="321"/>
                  </a:lnTo>
                  <a:lnTo>
                    <a:pt x="1155" y="330"/>
                  </a:lnTo>
                  <a:lnTo>
                    <a:pt x="1191" y="333"/>
                  </a:lnTo>
                  <a:lnTo>
                    <a:pt x="1248" y="339"/>
                  </a:lnTo>
                  <a:lnTo>
                    <a:pt x="1341" y="348"/>
                  </a:lnTo>
                  <a:lnTo>
                    <a:pt x="1446" y="360"/>
                  </a:lnTo>
                  <a:lnTo>
                    <a:pt x="1536" y="366"/>
                  </a:lnTo>
                  <a:lnTo>
                    <a:pt x="1638" y="372"/>
                  </a:lnTo>
                  <a:lnTo>
                    <a:pt x="1755" y="369"/>
                  </a:lnTo>
                  <a:lnTo>
                    <a:pt x="1824" y="363"/>
                  </a:lnTo>
                  <a:lnTo>
                    <a:pt x="1911" y="360"/>
                  </a:lnTo>
                  <a:lnTo>
                    <a:pt x="2031" y="345"/>
                  </a:lnTo>
                  <a:lnTo>
                    <a:pt x="2076" y="327"/>
                  </a:lnTo>
                  <a:lnTo>
                    <a:pt x="2127" y="303"/>
                  </a:lnTo>
                  <a:lnTo>
                    <a:pt x="2157" y="279"/>
                  </a:lnTo>
                  <a:lnTo>
                    <a:pt x="2226" y="264"/>
                  </a:lnTo>
                  <a:lnTo>
                    <a:pt x="2292" y="261"/>
                  </a:lnTo>
                  <a:lnTo>
                    <a:pt x="2370" y="252"/>
                  </a:lnTo>
                  <a:lnTo>
                    <a:pt x="2409" y="252"/>
                  </a:lnTo>
                  <a:lnTo>
                    <a:pt x="2457" y="252"/>
                  </a:lnTo>
                  <a:lnTo>
                    <a:pt x="2496" y="252"/>
                  </a:lnTo>
                  <a:lnTo>
                    <a:pt x="2559" y="246"/>
                  </a:lnTo>
                  <a:lnTo>
                    <a:pt x="2604" y="246"/>
                  </a:lnTo>
                  <a:lnTo>
                    <a:pt x="2469" y="258"/>
                  </a:lnTo>
                  <a:lnTo>
                    <a:pt x="2403" y="261"/>
                  </a:lnTo>
                  <a:lnTo>
                    <a:pt x="2355" y="270"/>
                  </a:lnTo>
                  <a:lnTo>
                    <a:pt x="2319" y="276"/>
                  </a:lnTo>
                  <a:lnTo>
                    <a:pt x="2283" y="282"/>
                  </a:lnTo>
                  <a:lnTo>
                    <a:pt x="2259" y="288"/>
                  </a:lnTo>
                  <a:lnTo>
                    <a:pt x="2223" y="300"/>
                  </a:lnTo>
                  <a:lnTo>
                    <a:pt x="2184" y="315"/>
                  </a:lnTo>
                  <a:lnTo>
                    <a:pt x="2136" y="333"/>
                  </a:lnTo>
                  <a:lnTo>
                    <a:pt x="2118" y="345"/>
                  </a:lnTo>
                  <a:lnTo>
                    <a:pt x="2100" y="357"/>
                  </a:lnTo>
                  <a:lnTo>
                    <a:pt x="2085" y="375"/>
                  </a:lnTo>
                  <a:lnTo>
                    <a:pt x="2076" y="393"/>
                  </a:lnTo>
                  <a:lnTo>
                    <a:pt x="2070" y="414"/>
                  </a:lnTo>
                  <a:lnTo>
                    <a:pt x="2061" y="438"/>
                  </a:lnTo>
                  <a:lnTo>
                    <a:pt x="2037" y="450"/>
                  </a:lnTo>
                  <a:lnTo>
                    <a:pt x="2001" y="462"/>
                  </a:lnTo>
                  <a:lnTo>
                    <a:pt x="1965" y="483"/>
                  </a:lnTo>
                  <a:lnTo>
                    <a:pt x="1932" y="492"/>
                  </a:lnTo>
                  <a:lnTo>
                    <a:pt x="1896" y="504"/>
                  </a:lnTo>
                  <a:lnTo>
                    <a:pt x="1866" y="516"/>
                  </a:lnTo>
                  <a:lnTo>
                    <a:pt x="1827" y="522"/>
                  </a:lnTo>
                  <a:lnTo>
                    <a:pt x="1794" y="531"/>
                  </a:lnTo>
                  <a:lnTo>
                    <a:pt x="1725" y="537"/>
                  </a:lnTo>
                  <a:lnTo>
                    <a:pt x="1680" y="546"/>
                  </a:lnTo>
                  <a:lnTo>
                    <a:pt x="1629" y="546"/>
                  </a:lnTo>
                  <a:lnTo>
                    <a:pt x="1563" y="546"/>
                  </a:lnTo>
                  <a:lnTo>
                    <a:pt x="1497" y="546"/>
                  </a:lnTo>
                  <a:lnTo>
                    <a:pt x="1437" y="540"/>
                  </a:lnTo>
                  <a:lnTo>
                    <a:pt x="1377" y="537"/>
                  </a:lnTo>
                  <a:lnTo>
                    <a:pt x="1284" y="525"/>
                  </a:lnTo>
                  <a:lnTo>
                    <a:pt x="1230" y="513"/>
                  </a:lnTo>
                  <a:lnTo>
                    <a:pt x="1149" y="498"/>
                  </a:lnTo>
                  <a:lnTo>
                    <a:pt x="1080" y="480"/>
                  </a:lnTo>
                  <a:lnTo>
                    <a:pt x="1026" y="462"/>
                  </a:lnTo>
                  <a:lnTo>
                    <a:pt x="981" y="444"/>
                  </a:lnTo>
                  <a:lnTo>
                    <a:pt x="933" y="420"/>
                  </a:lnTo>
                  <a:lnTo>
                    <a:pt x="894" y="396"/>
                  </a:lnTo>
                  <a:lnTo>
                    <a:pt x="855" y="366"/>
                  </a:lnTo>
                  <a:lnTo>
                    <a:pt x="813" y="330"/>
                  </a:lnTo>
                  <a:lnTo>
                    <a:pt x="801" y="297"/>
                  </a:lnTo>
                  <a:lnTo>
                    <a:pt x="795" y="264"/>
                  </a:lnTo>
                  <a:lnTo>
                    <a:pt x="783" y="234"/>
                  </a:lnTo>
                  <a:lnTo>
                    <a:pt x="735" y="174"/>
                  </a:lnTo>
                  <a:lnTo>
                    <a:pt x="660" y="132"/>
                  </a:lnTo>
                  <a:lnTo>
                    <a:pt x="609" y="114"/>
                  </a:lnTo>
                  <a:lnTo>
                    <a:pt x="540" y="84"/>
                  </a:lnTo>
                  <a:lnTo>
                    <a:pt x="456" y="63"/>
                  </a:lnTo>
                  <a:lnTo>
                    <a:pt x="402" y="51"/>
                  </a:lnTo>
                  <a:lnTo>
                    <a:pt x="309" y="27"/>
                  </a:lnTo>
                  <a:lnTo>
                    <a:pt x="219" y="18"/>
                  </a:lnTo>
                  <a:lnTo>
                    <a:pt x="117" y="6"/>
                  </a:lnTo>
                  <a:lnTo>
                    <a:pt x="63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CC"/>
                </a:gs>
                <a:gs pos="100000">
                  <a:srgbClr val="FFC8E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8925" name="Oval 14"/>
            <p:cNvSpPr>
              <a:spLocks noChangeArrowheads="1"/>
            </p:cNvSpPr>
            <p:nvPr/>
          </p:nvSpPr>
          <p:spPr bwMode="auto">
            <a:xfrm rot="430899">
              <a:off x="3445" y="1408"/>
              <a:ext cx="498" cy="67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8926" name="Text Box 18"/>
            <p:cNvSpPr txBox="1">
              <a:spLocks noChangeArrowheads="1"/>
            </p:cNvSpPr>
            <p:nvPr/>
          </p:nvSpPr>
          <p:spPr bwMode="auto">
            <a:xfrm>
              <a:off x="3548" y="1658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GB">
                  <a:latin typeface="Arial" panose="020B0604020202020204" pitchFamily="34" charset="0"/>
                </a:rPr>
                <a:t>VEGF</a:t>
              </a: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897937" name="Line 19"/>
            <p:cNvSpPr>
              <a:spLocks noChangeShapeType="1"/>
            </p:cNvSpPr>
            <p:nvPr/>
          </p:nvSpPr>
          <p:spPr bwMode="auto">
            <a:xfrm rot="16200000" flipH="1">
              <a:off x="4000" y="2084"/>
              <a:ext cx="0" cy="236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54" name="Text Box 20"/>
            <p:cNvSpPr txBox="1">
              <a:spLocks noChangeArrowheads="1"/>
            </p:cNvSpPr>
            <p:nvPr/>
          </p:nvSpPr>
          <p:spPr bwMode="gray">
            <a:xfrm>
              <a:off x="4182" y="2108"/>
              <a:ext cx="1348" cy="23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Pannus formation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897939" name="Line 21"/>
            <p:cNvSpPr>
              <a:spLocks noChangeShapeType="1"/>
            </p:cNvSpPr>
            <p:nvPr/>
          </p:nvSpPr>
          <p:spPr bwMode="auto">
            <a:xfrm rot="16200000" flipH="1">
              <a:off x="4072" y="3127"/>
              <a:ext cx="0" cy="236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56" name="Text Box 22"/>
            <p:cNvSpPr txBox="1">
              <a:spLocks noChangeArrowheads="1"/>
            </p:cNvSpPr>
            <p:nvPr/>
          </p:nvSpPr>
          <p:spPr bwMode="gray">
            <a:xfrm>
              <a:off x="4261" y="3123"/>
              <a:ext cx="1292" cy="239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Joint destruction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39957" name="Text Box 23"/>
            <p:cNvSpPr txBox="1">
              <a:spLocks noChangeArrowheads="1"/>
            </p:cNvSpPr>
            <p:nvPr/>
          </p:nvSpPr>
          <p:spPr bwMode="gray">
            <a:xfrm>
              <a:off x="327" y="3496"/>
              <a:ext cx="1532" cy="37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Mediation of chronic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inflammation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38932" name="Rectangle 24"/>
            <p:cNvSpPr>
              <a:spLocks noChangeArrowheads="1"/>
            </p:cNvSpPr>
            <p:nvPr/>
          </p:nvSpPr>
          <p:spPr bwMode="auto">
            <a:xfrm>
              <a:off x="1838" y="1723"/>
              <a:ext cx="723" cy="426"/>
            </a:xfrm>
            <a:prstGeom prst="rect">
              <a:avLst/>
            </a:prstGeom>
            <a:solidFill>
              <a:srgbClr val="33CCCC"/>
            </a:solidFill>
            <a:ln w="1270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MS PGothic" panose="020B0600070205080204" pitchFamily="34" charset="-128"/>
                </a:rPr>
                <a:t>IL-6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897943" name="Line 25"/>
            <p:cNvSpPr>
              <a:spLocks noChangeShapeType="1"/>
            </p:cNvSpPr>
            <p:nvPr/>
          </p:nvSpPr>
          <p:spPr bwMode="auto">
            <a:xfrm flipH="1">
              <a:off x="2015" y="2246"/>
              <a:ext cx="151" cy="3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34" name="Text Box 26"/>
            <p:cNvSpPr txBox="1">
              <a:spLocks noChangeArrowheads="1"/>
            </p:cNvSpPr>
            <p:nvPr/>
          </p:nvSpPr>
          <p:spPr bwMode="auto">
            <a:xfrm>
              <a:off x="453" y="1790"/>
              <a:ext cx="91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Macrophage</a:t>
              </a:r>
            </a:p>
          </p:txBody>
        </p:sp>
        <p:sp>
          <p:nvSpPr>
            <p:cNvPr id="38935" name="Text Box 27"/>
            <p:cNvSpPr txBox="1">
              <a:spLocks noChangeArrowheads="1"/>
            </p:cNvSpPr>
            <p:nvPr/>
          </p:nvSpPr>
          <p:spPr bwMode="auto">
            <a:xfrm>
              <a:off x="2053" y="2758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T-cell</a:t>
              </a:r>
            </a:p>
          </p:txBody>
        </p:sp>
        <p:sp>
          <p:nvSpPr>
            <p:cNvPr id="38936" name="Text Box 28"/>
            <p:cNvSpPr txBox="1">
              <a:spLocks noChangeArrowheads="1"/>
            </p:cNvSpPr>
            <p:nvPr/>
          </p:nvSpPr>
          <p:spPr bwMode="auto">
            <a:xfrm>
              <a:off x="2332" y="1100"/>
              <a:ext cx="6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B-cell</a:t>
              </a:r>
            </a:p>
          </p:txBody>
        </p:sp>
        <p:sp>
          <p:nvSpPr>
            <p:cNvPr id="38937" name="Text Box 29"/>
            <p:cNvSpPr txBox="1">
              <a:spLocks noChangeArrowheads="1"/>
            </p:cNvSpPr>
            <p:nvPr/>
          </p:nvSpPr>
          <p:spPr bwMode="auto">
            <a:xfrm>
              <a:off x="707" y="3026"/>
              <a:ext cx="7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GB" altLang="ja-JP">
                  <a:latin typeface="Arial" panose="020B0604020202020204" pitchFamily="34" charset="0"/>
                  <a:ea typeface="MS PGothic" panose="020B0600070205080204" pitchFamily="34" charset="-128"/>
                </a:rPr>
                <a:t>Neutrophil</a:t>
              </a:r>
            </a:p>
          </p:txBody>
        </p:sp>
        <p:sp>
          <p:nvSpPr>
            <p:cNvPr id="2897948" name="Line 36"/>
            <p:cNvSpPr>
              <a:spLocks noChangeShapeType="1"/>
            </p:cNvSpPr>
            <p:nvPr/>
          </p:nvSpPr>
          <p:spPr bwMode="auto">
            <a:xfrm flipH="1">
              <a:off x="1528" y="3102"/>
              <a:ext cx="246" cy="346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97949" name="Line 37"/>
            <p:cNvSpPr>
              <a:spLocks noChangeShapeType="1"/>
            </p:cNvSpPr>
            <p:nvPr/>
          </p:nvSpPr>
          <p:spPr bwMode="auto">
            <a:xfrm flipH="1">
              <a:off x="1005" y="3271"/>
              <a:ext cx="0" cy="191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966" name="Text Box 38"/>
            <p:cNvSpPr txBox="1">
              <a:spLocks noChangeArrowheads="1"/>
            </p:cNvSpPr>
            <p:nvPr/>
          </p:nvSpPr>
          <p:spPr bwMode="gray">
            <a:xfrm>
              <a:off x="835" y="986"/>
              <a:ext cx="876" cy="378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Antibody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production</a:t>
              </a:r>
            </a:p>
          </p:txBody>
        </p:sp>
        <p:sp>
          <p:nvSpPr>
            <p:cNvPr id="38941" name="Arc 39"/>
            <p:cNvSpPr>
              <a:spLocks/>
            </p:cNvSpPr>
            <p:nvPr/>
          </p:nvSpPr>
          <p:spPr bwMode="auto">
            <a:xfrm rot="12419509" flipV="1">
              <a:off x="1081" y="1534"/>
              <a:ext cx="565" cy="426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2897952" name="Line 40"/>
            <p:cNvSpPr>
              <a:spLocks noChangeShapeType="1"/>
            </p:cNvSpPr>
            <p:nvPr/>
          </p:nvSpPr>
          <p:spPr bwMode="auto">
            <a:xfrm flipH="1">
              <a:off x="1355" y="2234"/>
              <a:ext cx="372" cy="4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43" name="Arc 41"/>
            <p:cNvSpPr>
              <a:spLocks/>
            </p:cNvSpPr>
            <p:nvPr/>
          </p:nvSpPr>
          <p:spPr bwMode="auto">
            <a:xfrm flipH="1">
              <a:off x="614" y="2493"/>
              <a:ext cx="192" cy="8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2897954" name="Line 45"/>
            <p:cNvSpPr>
              <a:spLocks noChangeShapeType="1"/>
            </p:cNvSpPr>
            <p:nvPr/>
          </p:nvSpPr>
          <p:spPr bwMode="auto">
            <a:xfrm flipH="1" flipV="1">
              <a:off x="1756" y="1112"/>
              <a:ext cx="230" cy="36"/>
            </a:xfrm>
            <a:prstGeom prst="line">
              <a:avLst/>
            </a:pr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97955" name="Line 46"/>
            <p:cNvSpPr>
              <a:spLocks noChangeShapeType="1"/>
            </p:cNvSpPr>
            <p:nvPr/>
          </p:nvSpPr>
          <p:spPr bwMode="auto">
            <a:xfrm flipH="1" flipV="1">
              <a:off x="2172" y="1445"/>
              <a:ext cx="0" cy="2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38946" name="Picture 152" descr="Tce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675"/>
              <a:ext cx="37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7" name="Oval 8"/>
            <p:cNvSpPr>
              <a:spLocks noChangeArrowheads="1"/>
            </p:cNvSpPr>
            <p:nvPr/>
          </p:nvSpPr>
          <p:spPr bwMode="auto">
            <a:xfrm>
              <a:off x="604" y="2022"/>
              <a:ext cx="449" cy="40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CC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8948" name="Oval 14"/>
            <p:cNvSpPr>
              <a:spLocks noChangeArrowheads="1"/>
            </p:cNvSpPr>
            <p:nvPr/>
          </p:nvSpPr>
          <p:spPr bwMode="auto">
            <a:xfrm>
              <a:off x="703" y="2195"/>
              <a:ext cx="256" cy="17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66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8949" name="Oval 11"/>
            <p:cNvSpPr>
              <a:spLocks noChangeArrowheads="1"/>
            </p:cNvSpPr>
            <p:nvPr/>
          </p:nvSpPr>
          <p:spPr bwMode="auto">
            <a:xfrm>
              <a:off x="2034" y="1017"/>
              <a:ext cx="363" cy="389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sp>
          <p:nvSpPr>
            <p:cNvPr id="38950" name="Oval 12"/>
            <p:cNvSpPr>
              <a:spLocks noChangeArrowheads="1"/>
            </p:cNvSpPr>
            <p:nvPr/>
          </p:nvSpPr>
          <p:spPr bwMode="auto">
            <a:xfrm>
              <a:off x="2085" y="1196"/>
              <a:ext cx="225" cy="162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AU" sz="2500">
                <a:latin typeface="Arial" panose="020B0604020202020204" pitchFamily="34" charset="0"/>
              </a:endParaRPr>
            </a:p>
          </p:txBody>
        </p:sp>
        <p:grpSp>
          <p:nvGrpSpPr>
            <p:cNvPr id="38951" name="Group 15"/>
            <p:cNvGrpSpPr>
              <a:grpSpLocks/>
            </p:cNvGrpSpPr>
            <p:nvPr/>
          </p:nvGrpSpPr>
          <p:grpSpPr bwMode="auto">
            <a:xfrm>
              <a:off x="902" y="2671"/>
              <a:ext cx="368" cy="538"/>
              <a:chOff x="936" y="3201"/>
              <a:chExt cx="570" cy="871"/>
            </a:xfrm>
          </p:grpSpPr>
          <p:grpSp>
            <p:nvGrpSpPr>
              <p:cNvPr id="38956" name="Group 16"/>
              <p:cNvGrpSpPr>
                <a:grpSpLocks/>
              </p:cNvGrpSpPr>
              <p:nvPr/>
            </p:nvGrpSpPr>
            <p:grpSpPr bwMode="auto">
              <a:xfrm>
                <a:off x="936" y="3201"/>
                <a:ext cx="570" cy="568"/>
                <a:chOff x="932" y="3537"/>
                <a:chExt cx="570" cy="568"/>
              </a:xfrm>
            </p:grpSpPr>
            <p:sp>
              <p:nvSpPr>
                <p:cNvPr id="3895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3537"/>
                  <a:ext cx="570" cy="568"/>
                </a:xfrm>
                <a:prstGeom prst="ellipse">
                  <a:avLst/>
                </a:prstGeom>
                <a:solidFill>
                  <a:srgbClr val="FFE4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sz="25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1218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034" y="3584"/>
                  <a:ext cx="381" cy="3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CA7D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38960" name="Freeform 19"/>
                <p:cNvSpPr>
                  <a:spLocks/>
                </p:cNvSpPr>
                <p:nvPr/>
              </p:nvSpPr>
              <p:spPr bwMode="auto">
                <a:xfrm>
                  <a:off x="1140" y="3672"/>
                  <a:ext cx="218" cy="229"/>
                </a:xfrm>
                <a:custGeom>
                  <a:avLst/>
                  <a:gdLst>
                    <a:gd name="T0" fmla="*/ 100 w 218"/>
                    <a:gd name="T1" fmla="*/ 38 h 229"/>
                    <a:gd name="T2" fmla="*/ 52 w 218"/>
                    <a:gd name="T3" fmla="*/ 0 h 229"/>
                    <a:gd name="T4" fmla="*/ 22 w 218"/>
                    <a:gd name="T5" fmla="*/ 2 h 229"/>
                    <a:gd name="T6" fmla="*/ 10 w 218"/>
                    <a:gd name="T7" fmla="*/ 6 h 229"/>
                    <a:gd name="T8" fmla="*/ 0 w 218"/>
                    <a:gd name="T9" fmla="*/ 28 h 229"/>
                    <a:gd name="T10" fmla="*/ 6 w 218"/>
                    <a:gd name="T11" fmla="*/ 52 h 229"/>
                    <a:gd name="T12" fmla="*/ 60 w 218"/>
                    <a:gd name="T13" fmla="*/ 68 h 229"/>
                    <a:gd name="T14" fmla="*/ 80 w 218"/>
                    <a:gd name="T15" fmla="*/ 74 h 229"/>
                    <a:gd name="T16" fmla="*/ 66 w 218"/>
                    <a:gd name="T17" fmla="*/ 90 h 229"/>
                    <a:gd name="T18" fmla="*/ 52 w 218"/>
                    <a:gd name="T19" fmla="*/ 106 h 229"/>
                    <a:gd name="T20" fmla="*/ 24 w 218"/>
                    <a:gd name="T21" fmla="*/ 156 h 229"/>
                    <a:gd name="T22" fmla="*/ 116 w 218"/>
                    <a:gd name="T23" fmla="*/ 202 h 229"/>
                    <a:gd name="T24" fmla="*/ 156 w 218"/>
                    <a:gd name="T25" fmla="*/ 118 h 229"/>
                    <a:gd name="T26" fmla="*/ 208 w 218"/>
                    <a:gd name="T27" fmla="*/ 116 h 229"/>
                    <a:gd name="T28" fmla="*/ 218 w 218"/>
                    <a:gd name="T29" fmla="*/ 100 h 229"/>
                    <a:gd name="T30" fmla="*/ 206 w 218"/>
                    <a:gd name="T31" fmla="*/ 60 h 229"/>
                    <a:gd name="T32" fmla="*/ 142 w 218"/>
                    <a:gd name="T33" fmla="*/ 4 h 229"/>
                    <a:gd name="T34" fmla="*/ 124 w 218"/>
                    <a:gd name="T35" fmla="*/ 24 h 229"/>
                    <a:gd name="T36" fmla="*/ 106 w 218"/>
                    <a:gd name="T37" fmla="*/ 40 h 229"/>
                    <a:gd name="T38" fmla="*/ 100 w 218"/>
                    <a:gd name="T39" fmla="*/ 38 h 22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8"/>
                    <a:gd name="T61" fmla="*/ 0 h 229"/>
                    <a:gd name="T62" fmla="*/ 218 w 218"/>
                    <a:gd name="T63" fmla="*/ 229 h 22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8" h="229">
                      <a:moveTo>
                        <a:pt x="100" y="38"/>
                      </a:moveTo>
                      <a:cubicBezTo>
                        <a:pt x="91" y="12"/>
                        <a:pt x="76" y="8"/>
                        <a:pt x="52" y="0"/>
                      </a:cubicBezTo>
                      <a:cubicBezTo>
                        <a:pt x="42" y="1"/>
                        <a:pt x="32" y="1"/>
                        <a:pt x="22" y="2"/>
                      </a:cubicBezTo>
                      <a:cubicBezTo>
                        <a:pt x="18" y="3"/>
                        <a:pt x="10" y="6"/>
                        <a:pt x="10" y="6"/>
                      </a:cubicBezTo>
                      <a:cubicBezTo>
                        <a:pt x="5" y="13"/>
                        <a:pt x="2" y="20"/>
                        <a:pt x="0" y="28"/>
                      </a:cubicBezTo>
                      <a:cubicBezTo>
                        <a:pt x="1" y="34"/>
                        <a:pt x="2" y="47"/>
                        <a:pt x="6" y="52"/>
                      </a:cubicBezTo>
                      <a:cubicBezTo>
                        <a:pt x="13" y="61"/>
                        <a:pt x="48" y="67"/>
                        <a:pt x="60" y="68"/>
                      </a:cubicBezTo>
                      <a:cubicBezTo>
                        <a:pt x="67" y="70"/>
                        <a:pt x="73" y="72"/>
                        <a:pt x="80" y="74"/>
                      </a:cubicBezTo>
                      <a:cubicBezTo>
                        <a:pt x="78" y="83"/>
                        <a:pt x="75" y="87"/>
                        <a:pt x="66" y="90"/>
                      </a:cubicBezTo>
                      <a:cubicBezTo>
                        <a:pt x="63" y="98"/>
                        <a:pt x="58" y="100"/>
                        <a:pt x="52" y="106"/>
                      </a:cubicBezTo>
                      <a:cubicBezTo>
                        <a:pt x="46" y="124"/>
                        <a:pt x="30" y="138"/>
                        <a:pt x="24" y="156"/>
                      </a:cubicBezTo>
                      <a:cubicBezTo>
                        <a:pt x="27" y="229"/>
                        <a:pt x="23" y="204"/>
                        <a:pt x="116" y="202"/>
                      </a:cubicBezTo>
                      <a:cubicBezTo>
                        <a:pt x="130" y="181"/>
                        <a:pt x="116" y="122"/>
                        <a:pt x="156" y="118"/>
                      </a:cubicBezTo>
                      <a:cubicBezTo>
                        <a:pt x="173" y="116"/>
                        <a:pt x="191" y="117"/>
                        <a:pt x="208" y="116"/>
                      </a:cubicBezTo>
                      <a:cubicBezTo>
                        <a:pt x="213" y="113"/>
                        <a:pt x="218" y="100"/>
                        <a:pt x="218" y="100"/>
                      </a:cubicBezTo>
                      <a:cubicBezTo>
                        <a:pt x="216" y="83"/>
                        <a:pt x="218" y="72"/>
                        <a:pt x="206" y="60"/>
                      </a:cubicBezTo>
                      <a:cubicBezTo>
                        <a:pt x="197" y="33"/>
                        <a:pt x="168" y="13"/>
                        <a:pt x="142" y="4"/>
                      </a:cubicBezTo>
                      <a:cubicBezTo>
                        <a:pt x="130" y="8"/>
                        <a:pt x="131" y="16"/>
                        <a:pt x="124" y="24"/>
                      </a:cubicBezTo>
                      <a:cubicBezTo>
                        <a:pt x="119" y="30"/>
                        <a:pt x="106" y="40"/>
                        <a:pt x="106" y="40"/>
                      </a:cubicBezTo>
                      <a:cubicBezTo>
                        <a:pt x="104" y="39"/>
                        <a:pt x="100" y="38"/>
                        <a:pt x="100" y="3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algn="l" rtl="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AU" sz="2500" i="1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57" name="Text Box 20"/>
              <p:cNvSpPr txBox="1">
                <a:spLocks noChangeArrowheads="1"/>
              </p:cNvSpPr>
              <p:nvPr/>
            </p:nvSpPr>
            <p:spPr bwMode="auto">
              <a:xfrm>
                <a:off x="1131" y="3760"/>
                <a:ext cx="18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endParaRPr lang="en-GB" sz="14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952" name="Group 15"/>
            <p:cNvGrpSpPr>
              <a:grpSpLocks/>
            </p:cNvGrpSpPr>
            <p:nvPr/>
          </p:nvGrpSpPr>
          <p:grpSpPr bwMode="auto">
            <a:xfrm>
              <a:off x="3052" y="2116"/>
              <a:ext cx="619" cy="151"/>
              <a:chOff x="2559" y="1243"/>
              <a:chExt cx="698" cy="171"/>
            </a:xfrm>
          </p:grpSpPr>
          <p:sp>
            <p:nvSpPr>
              <p:cNvPr id="40023" name="AutoShape 16"/>
              <p:cNvSpPr>
                <a:spLocks noChangeArrowheads="1"/>
              </p:cNvSpPr>
              <p:nvPr/>
            </p:nvSpPr>
            <p:spPr bwMode="auto">
              <a:xfrm>
                <a:off x="2559" y="1243"/>
                <a:ext cx="698" cy="17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1"/>
                  </a:gs>
                  <a:gs pos="50000">
                    <a:srgbClr val="FF00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024" name="Oval 17"/>
              <p:cNvSpPr>
                <a:spLocks noChangeArrowheads="1"/>
              </p:cNvSpPr>
              <p:nvPr/>
            </p:nvSpPr>
            <p:spPr bwMode="auto">
              <a:xfrm>
                <a:off x="2815" y="1276"/>
                <a:ext cx="209" cy="110"/>
              </a:xfrm>
              <a:prstGeom prst="ellipse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rgbClr val="FF00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897970" name="Line 49"/>
            <p:cNvSpPr>
              <a:spLocks noChangeShapeType="1"/>
            </p:cNvSpPr>
            <p:nvPr/>
          </p:nvSpPr>
          <p:spPr bwMode="auto">
            <a:xfrm>
              <a:off x="4732" y="2450"/>
              <a:ext cx="0" cy="53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wrap="none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64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IL-6 Mechanism of Action </a:t>
            </a:r>
            <a:br>
              <a:rPr lang="en-GB"/>
            </a:br>
            <a:r>
              <a:rPr lang="en-GB" sz="2000"/>
              <a:t>Competitive Inhibition by Tocilizumab</a:t>
            </a:r>
            <a:endParaRPr lang="en-US" sz="20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12738" y="5311775"/>
            <a:ext cx="3994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Signaling via the mIL-6R: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Restricted expression on hepatocytes, neutrophils, subsets of T-cells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86263" y="5311775"/>
            <a:ext cx="45593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Trans-signaling via the sIL-6R: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Expands the IL-6 responsiveness to all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cells expressing gp130 signaling complex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blackWhite">
          <a:xfrm>
            <a:off x="762000" y="1638300"/>
            <a:ext cx="7618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Signaling of IL-6 via Membrane Bound and Soluble Receptors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87888" y="2105025"/>
            <a:ext cx="39370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1800" y="2100263"/>
            <a:ext cx="3937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 IL-6: </a:t>
            </a:r>
            <a:r>
              <a:rPr lang="en-GB" dirty="0" err="1" smtClean="0"/>
              <a:t>Tocilizumab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3513" y="2181225"/>
            <a:ext cx="3900487" cy="3997325"/>
          </a:xfrm>
        </p:spPr>
        <p:txBody>
          <a:bodyPr/>
          <a:lstStyle/>
          <a:p>
            <a:r>
              <a:rPr lang="en-US" sz="2300" dirty="0"/>
              <a:t>Humanized </a:t>
            </a:r>
            <a:r>
              <a:rPr lang="en-US" sz="2300" dirty="0" err="1"/>
              <a:t>mAb</a:t>
            </a:r>
            <a:r>
              <a:rPr lang="en-US" sz="2300" dirty="0"/>
              <a:t> </a:t>
            </a:r>
            <a:r>
              <a:rPr lang="en-US" sz="2300" dirty="0" smtClean="0"/>
              <a:t>IgG1</a:t>
            </a:r>
          </a:p>
          <a:p>
            <a:r>
              <a:rPr lang="en-US" sz="2300" dirty="0" smtClean="0"/>
              <a:t>Key Feature:</a:t>
            </a:r>
            <a:endParaRPr lang="en-US" sz="2300" dirty="0"/>
          </a:p>
          <a:p>
            <a:pPr lvl="1"/>
            <a:r>
              <a:rPr lang="en-US" sz="2200" dirty="0"/>
              <a:t>Binds soluble and membrane bound IL-6R </a:t>
            </a:r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1112838" y="1673225"/>
            <a:ext cx="3194050" cy="4489450"/>
            <a:chOff x="701" y="1054"/>
            <a:chExt cx="2012" cy="2828"/>
          </a:xfrm>
        </p:grpSpPr>
        <p:sp>
          <p:nvSpPr>
            <p:cNvPr id="36870" name="Line 5"/>
            <p:cNvSpPr>
              <a:spLocks noChangeShapeType="1"/>
            </p:cNvSpPr>
            <p:nvPr/>
          </p:nvSpPr>
          <p:spPr bwMode="auto">
            <a:xfrm rot="4280339" flipV="1">
              <a:off x="2145" y="2039"/>
              <a:ext cx="98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ar-EG"/>
            </a:p>
          </p:txBody>
        </p:sp>
        <p:sp>
          <p:nvSpPr>
            <p:cNvPr id="36871" name="Line 6"/>
            <p:cNvSpPr>
              <a:spLocks noChangeShapeType="1"/>
            </p:cNvSpPr>
            <p:nvPr/>
          </p:nvSpPr>
          <p:spPr bwMode="auto">
            <a:xfrm rot="1256981" flipV="1">
              <a:off x="1096" y="2031"/>
              <a:ext cx="155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ar-EG"/>
            </a:p>
          </p:txBody>
        </p:sp>
        <p:sp>
          <p:nvSpPr>
            <p:cNvPr id="36873" name="Line 8"/>
            <p:cNvSpPr>
              <a:spLocks noChangeShapeType="1"/>
            </p:cNvSpPr>
            <p:nvPr/>
          </p:nvSpPr>
          <p:spPr bwMode="auto">
            <a:xfrm>
              <a:off x="1537" y="2474"/>
              <a:ext cx="0" cy="3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>
              <a:off x="1865" y="2447"/>
              <a:ext cx="0" cy="3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 flipV="1">
              <a:off x="1533" y="2539"/>
              <a:ext cx="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6" name="Line 11"/>
            <p:cNvSpPr>
              <a:spLocks noChangeShapeType="1"/>
            </p:cNvSpPr>
            <p:nvPr/>
          </p:nvSpPr>
          <p:spPr bwMode="auto">
            <a:xfrm>
              <a:off x="1533" y="2657"/>
              <a:ext cx="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7" name="Line 12"/>
            <p:cNvSpPr>
              <a:spLocks noChangeShapeType="1"/>
            </p:cNvSpPr>
            <p:nvPr/>
          </p:nvSpPr>
          <p:spPr bwMode="auto">
            <a:xfrm>
              <a:off x="1378" y="2162"/>
              <a:ext cx="159" cy="3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8" name="Line 13"/>
            <p:cNvSpPr>
              <a:spLocks noChangeShapeType="1"/>
            </p:cNvSpPr>
            <p:nvPr/>
          </p:nvSpPr>
          <p:spPr bwMode="auto">
            <a:xfrm flipH="1">
              <a:off x="1865" y="2140"/>
              <a:ext cx="159" cy="3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6879" name="Rectangle 14"/>
            <p:cNvSpPr>
              <a:spLocks noChangeArrowheads="1"/>
            </p:cNvSpPr>
            <p:nvPr/>
          </p:nvSpPr>
          <p:spPr bwMode="ltGray">
            <a:xfrm rot="-1200000">
              <a:off x="816" y="1054"/>
              <a:ext cx="230" cy="129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0" name="Rectangle 15"/>
            <p:cNvSpPr>
              <a:spLocks noChangeArrowheads="1"/>
            </p:cNvSpPr>
            <p:nvPr/>
          </p:nvSpPr>
          <p:spPr bwMode="auto">
            <a:xfrm rot="-1200000">
              <a:off x="729" y="1363"/>
              <a:ext cx="233" cy="2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1" name="Rectangle 16"/>
            <p:cNvSpPr>
              <a:spLocks noChangeArrowheads="1"/>
            </p:cNvSpPr>
            <p:nvPr/>
          </p:nvSpPr>
          <p:spPr bwMode="auto">
            <a:xfrm rot="-1200000">
              <a:off x="764" y="1475"/>
              <a:ext cx="230" cy="19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2" name="Rectangle 17"/>
            <p:cNvSpPr>
              <a:spLocks noChangeArrowheads="1"/>
            </p:cNvSpPr>
            <p:nvPr/>
          </p:nvSpPr>
          <p:spPr bwMode="auto">
            <a:xfrm rot="-1200000">
              <a:off x="1141" y="1054"/>
              <a:ext cx="229" cy="1294"/>
            </a:xfrm>
            <a:prstGeom prst="rect">
              <a:avLst/>
            </a:prstGeom>
            <a:gradFill rotWithShape="1">
              <a:gsLst>
                <a:gs pos="0">
                  <a:srgbClr val="47762F"/>
                </a:gs>
                <a:gs pos="50000">
                  <a:srgbClr val="99FF66"/>
                </a:gs>
                <a:gs pos="100000">
                  <a:srgbClr val="47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3" name="Rectangle 18"/>
            <p:cNvSpPr>
              <a:spLocks noChangeArrowheads="1"/>
            </p:cNvSpPr>
            <p:nvPr/>
          </p:nvSpPr>
          <p:spPr bwMode="auto">
            <a:xfrm rot="-1200000">
              <a:off x="1052" y="1356"/>
              <a:ext cx="235" cy="2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4" name="Rectangle 19"/>
            <p:cNvSpPr>
              <a:spLocks noChangeArrowheads="1"/>
            </p:cNvSpPr>
            <p:nvPr/>
          </p:nvSpPr>
          <p:spPr bwMode="auto">
            <a:xfrm rot="-1200000">
              <a:off x="1089" y="1475"/>
              <a:ext cx="232" cy="19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 rot="1200000">
              <a:off x="2034" y="1054"/>
              <a:ext cx="231" cy="1294"/>
            </a:xfrm>
            <a:prstGeom prst="rect">
              <a:avLst/>
            </a:prstGeom>
            <a:gradFill rotWithShape="1">
              <a:gsLst>
                <a:gs pos="0">
                  <a:srgbClr val="47762F"/>
                </a:gs>
                <a:gs pos="50000">
                  <a:srgbClr val="99FF66"/>
                </a:gs>
                <a:gs pos="100000">
                  <a:srgbClr val="47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 rot="1200000">
              <a:off x="2111" y="1373"/>
              <a:ext cx="234" cy="2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 rot="1200000">
              <a:off x="2085" y="1475"/>
              <a:ext cx="230" cy="19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ltGray">
            <a:xfrm rot="1200000">
              <a:off x="2357" y="1054"/>
              <a:ext cx="233" cy="1294"/>
            </a:xfrm>
            <a:prstGeom prst="rect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 rot="1200000">
              <a:off x="2436" y="1373"/>
              <a:ext cx="233" cy="2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0" name="Rectangle 25"/>
            <p:cNvSpPr>
              <a:spLocks noChangeArrowheads="1"/>
            </p:cNvSpPr>
            <p:nvPr/>
          </p:nvSpPr>
          <p:spPr bwMode="auto">
            <a:xfrm rot="1200000">
              <a:off x="2410" y="1475"/>
              <a:ext cx="232" cy="19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1" name="Rectangle 26"/>
            <p:cNvSpPr>
              <a:spLocks noChangeArrowheads="1"/>
            </p:cNvSpPr>
            <p:nvPr/>
          </p:nvSpPr>
          <p:spPr bwMode="auto">
            <a:xfrm>
              <a:off x="1382" y="2776"/>
              <a:ext cx="230" cy="1106"/>
            </a:xfrm>
            <a:prstGeom prst="rect">
              <a:avLst/>
            </a:prstGeom>
            <a:gradFill rotWithShape="1">
              <a:gsLst>
                <a:gs pos="0">
                  <a:srgbClr val="47762F"/>
                </a:gs>
                <a:gs pos="50000">
                  <a:srgbClr val="99FF66"/>
                </a:gs>
                <a:gs pos="100000">
                  <a:srgbClr val="47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2" name="Rectangle 27"/>
            <p:cNvSpPr>
              <a:spLocks noChangeArrowheads="1"/>
            </p:cNvSpPr>
            <p:nvPr/>
          </p:nvSpPr>
          <p:spPr bwMode="auto">
            <a:xfrm>
              <a:off x="1790" y="2776"/>
              <a:ext cx="230" cy="1106"/>
            </a:xfrm>
            <a:prstGeom prst="rect">
              <a:avLst/>
            </a:prstGeom>
            <a:gradFill rotWithShape="1">
              <a:gsLst>
                <a:gs pos="0">
                  <a:srgbClr val="47762F"/>
                </a:gs>
                <a:gs pos="50000">
                  <a:srgbClr val="99FF66"/>
                </a:gs>
                <a:gs pos="100000">
                  <a:srgbClr val="47762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3" name="Rectangle 28"/>
            <p:cNvSpPr>
              <a:spLocks noChangeArrowheads="1"/>
            </p:cNvSpPr>
            <p:nvPr/>
          </p:nvSpPr>
          <p:spPr bwMode="auto">
            <a:xfrm rot="1200000">
              <a:off x="2479" y="1254"/>
              <a:ext cx="234" cy="18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4" name="Rectangle 29"/>
            <p:cNvSpPr>
              <a:spLocks noChangeArrowheads="1"/>
            </p:cNvSpPr>
            <p:nvPr/>
          </p:nvSpPr>
          <p:spPr bwMode="auto">
            <a:xfrm rot="1200000">
              <a:off x="2153" y="1257"/>
              <a:ext cx="233" cy="17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5" name="Rectangle 30"/>
            <p:cNvSpPr>
              <a:spLocks noChangeArrowheads="1"/>
            </p:cNvSpPr>
            <p:nvPr/>
          </p:nvSpPr>
          <p:spPr bwMode="auto">
            <a:xfrm rot="-1200000">
              <a:off x="1018" y="1240"/>
              <a:ext cx="234" cy="17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  <p:sp>
          <p:nvSpPr>
            <p:cNvPr id="36896" name="Rectangle 31"/>
            <p:cNvSpPr>
              <a:spLocks noChangeArrowheads="1"/>
            </p:cNvSpPr>
            <p:nvPr/>
          </p:nvSpPr>
          <p:spPr bwMode="auto">
            <a:xfrm rot="-1200000">
              <a:off x="701" y="1247"/>
              <a:ext cx="234" cy="2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ar-EG">
                <a:latin typeface="Arial" panose="020B0604020202020204" pitchFamily="34" charset="0"/>
              </a:endParaRPr>
            </a:p>
          </p:txBody>
        </p:sp>
      </p:grpSp>
      <p:sp>
        <p:nvSpPr>
          <p:cNvPr id="36869" name="Rectangle 32"/>
          <p:cNvSpPr>
            <a:spLocks noChangeArrowheads="1"/>
          </p:cNvSpPr>
          <p:nvPr/>
        </p:nvSpPr>
        <p:spPr bwMode="auto">
          <a:xfrm rot="10800000" flipV="1">
            <a:off x="776288" y="4297363"/>
            <a:ext cx="15779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  <a:latin typeface="Arial" panose="020B0604020202020204" pitchFamily="34" charset="0"/>
              </a:rPr>
              <a:t>Heavy chain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66"/>
                </a:solidFill>
                <a:latin typeface="Arial" panose="020B0604020202020204" pitchFamily="34" charset="0"/>
              </a:rPr>
              <a:t>Light chain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Arial" panose="020B0604020202020204" pitchFamily="34" charset="0"/>
              </a:rPr>
              <a:t>CDR region</a:t>
            </a:r>
          </a:p>
        </p:txBody>
      </p:sp>
    </p:spTree>
    <p:extLst>
      <p:ext uri="{BB962C8B-B14F-4D97-AF65-F5344CB8AC3E}">
        <p14:creationId xmlns:p14="http://schemas.microsoft.com/office/powerpoint/2010/main" val="111433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Secukinumab</a:t>
            </a:r>
            <a:endParaRPr lang="en-US" dirty="0" smtClean="0"/>
          </a:p>
          <a:p>
            <a:pPr lvl="1"/>
            <a:r>
              <a:rPr lang="en-US" dirty="0"/>
              <a:t>Humanized monoclonal antibody against </a:t>
            </a:r>
            <a:r>
              <a:rPr lang="en-US" dirty="0" smtClean="0"/>
              <a:t>IL-17</a:t>
            </a:r>
          </a:p>
          <a:p>
            <a:pPr lvl="1"/>
            <a:r>
              <a:rPr lang="en-US" dirty="0"/>
              <a:t>inhibiting migration of macrophages and neutrophils</a:t>
            </a:r>
            <a:endParaRPr lang="en-US" dirty="0" smtClean="0"/>
          </a:p>
          <a:p>
            <a:pPr lvl="1"/>
            <a:r>
              <a:rPr lang="en-US" dirty="0" smtClean="0"/>
              <a:t>Used for Psoriasis and </a:t>
            </a:r>
            <a:r>
              <a:rPr lang="en-US" dirty="0" err="1" smtClean="0"/>
              <a:t>PsA</a:t>
            </a:r>
            <a:r>
              <a:rPr lang="en-US" dirty="0" smtClean="0"/>
              <a:t>, and may be useful in RA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IL-17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8446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err="1" smtClean="0"/>
              <a:t>Ustekinumab</a:t>
            </a:r>
            <a:endParaRPr lang="en-US" dirty="0" smtClean="0"/>
          </a:p>
          <a:p>
            <a:pPr lvl="1"/>
            <a:r>
              <a:rPr lang="en-US" dirty="0" err="1" smtClean="0"/>
              <a:t>Briakinumab</a:t>
            </a:r>
            <a:endParaRPr lang="en-US" dirty="0" smtClean="0"/>
          </a:p>
          <a:p>
            <a:r>
              <a:rPr lang="en-US" dirty="0" smtClean="0"/>
              <a:t>May be useful in </a:t>
            </a:r>
            <a:r>
              <a:rPr lang="en-US" dirty="0" err="1" smtClean="0"/>
              <a:t>PsA.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IL-12, IL-23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951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Monoclonal antibody against IL-12 and IL-23</a:t>
            </a:r>
          </a:p>
          <a:p>
            <a:endParaRPr lang="en-US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Ustekinumab</a:t>
            </a:r>
            <a:r>
              <a:rPr lang="en-US" dirty="0" smtClean="0"/>
              <a:t> and </a:t>
            </a:r>
            <a:r>
              <a:rPr lang="en-US" dirty="0" err="1" smtClean="0"/>
              <a:t>Briakinumab</a:t>
            </a: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6477000" cy="48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Abatacept</a:t>
            </a:r>
            <a:r>
              <a:rPr lang="en-US" dirty="0" smtClean="0"/>
              <a:t> (anti CD 28)</a:t>
            </a:r>
            <a:endParaRPr lang="en-US" dirty="0" smtClean="0"/>
          </a:p>
          <a:p>
            <a:r>
              <a:rPr lang="en-US" dirty="0" err="1" smtClean="0"/>
              <a:t>Efalizumab</a:t>
            </a:r>
            <a:r>
              <a:rPr lang="en-US" dirty="0" smtClean="0"/>
              <a:t> (anti CD 11)</a:t>
            </a:r>
          </a:p>
          <a:p>
            <a:r>
              <a:rPr lang="en-US" dirty="0" err="1" smtClean="0"/>
              <a:t>Alefacept</a:t>
            </a:r>
            <a:r>
              <a:rPr lang="en-US" dirty="0" smtClean="0"/>
              <a:t> (Anti CD 2)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 modulation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5842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Abatacept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600200"/>
            <a:ext cx="84963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Abatacept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Fusion protein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in the new class of “</a:t>
            </a:r>
            <a:r>
              <a:rPr lang="en-US" dirty="0" err="1"/>
              <a:t>costimulation</a:t>
            </a:r>
            <a:r>
              <a:rPr lang="en-US" dirty="0"/>
              <a:t> blockers” for treatment of RA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Prevents T-cell activation via binding CD80 and CD86 on antigen-presenting </a:t>
            </a:r>
            <a:r>
              <a:rPr lang="en-US" dirty="0" smtClean="0"/>
              <a:t>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Useful also for treatment of </a:t>
            </a:r>
            <a:r>
              <a:rPr lang="en-US" dirty="0" err="1" smtClean="0"/>
              <a:t>polyarticular</a:t>
            </a:r>
            <a:r>
              <a:rPr lang="en-US" dirty="0" smtClean="0"/>
              <a:t> JIA, and may be useful in SLE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339725"/>
            <a:ext cx="8555038" cy="1098550"/>
          </a:xfrm>
        </p:spPr>
        <p:txBody>
          <a:bodyPr>
            <a:normAutofit fontScale="90000"/>
          </a:bodyPr>
          <a:lstStyle/>
          <a:p>
            <a:r>
              <a:rPr lang="en-US" sz="3600"/>
              <a:t>CTLA4lg (Abatacept) Effectively Blocks CD28 Dependent Costimulatory Signals</a:t>
            </a:r>
          </a:p>
        </p:txBody>
      </p:sp>
      <p:sp>
        <p:nvSpPr>
          <p:cNvPr id="1426435" name="Text Box 3"/>
          <p:cNvSpPr txBox="1">
            <a:spLocks noChangeArrowheads="1"/>
          </p:cNvSpPr>
          <p:nvPr/>
        </p:nvSpPr>
        <p:spPr bwMode="auto">
          <a:xfrm>
            <a:off x="381000" y="1973263"/>
            <a:ext cx="337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Antigen Presenting Cell</a:t>
            </a:r>
          </a:p>
        </p:txBody>
      </p:sp>
      <p:sp>
        <p:nvSpPr>
          <p:cNvPr id="1426436" name="Text Box 4"/>
          <p:cNvSpPr txBox="1">
            <a:spLocks noChangeArrowheads="1"/>
          </p:cNvSpPr>
          <p:nvPr/>
        </p:nvSpPr>
        <p:spPr bwMode="auto">
          <a:xfrm>
            <a:off x="5105400" y="1973263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 Lymphocyte</a:t>
            </a:r>
          </a:p>
        </p:txBody>
      </p:sp>
      <p:grpSp>
        <p:nvGrpSpPr>
          <p:cNvPr id="1426437" name="Group 5"/>
          <p:cNvGrpSpPr>
            <a:grpSpLocks/>
          </p:cNvGrpSpPr>
          <p:nvPr/>
        </p:nvGrpSpPr>
        <p:grpSpPr bwMode="auto">
          <a:xfrm>
            <a:off x="207963" y="2865438"/>
            <a:ext cx="8642350" cy="3292475"/>
            <a:chOff x="131" y="1805"/>
            <a:chExt cx="5444" cy="2074"/>
          </a:xfrm>
        </p:grpSpPr>
        <p:sp>
          <p:nvSpPr>
            <p:cNvPr id="1426438" name="Freeform 6"/>
            <p:cNvSpPr>
              <a:spLocks/>
            </p:cNvSpPr>
            <p:nvPr/>
          </p:nvSpPr>
          <p:spPr bwMode="auto">
            <a:xfrm>
              <a:off x="131" y="1805"/>
              <a:ext cx="1947" cy="1979"/>
            </a:xfrm>
            <a:custGeom>
              <a:avLst/>
              <a:gdLst>
                <a:gd name="T0" fmla="*/ 355 w 1947"/>
                <a:gd name="T1" fmla="*/ 515 h 1979"/>
                <a:gd name="T2" fmla="*/ 435 w 1947"/>
                <a:gd name="T3" fmla="*/ 474 h 1979"/>
                <a:gd name="T4" fmla="*/ 321 w 1947"/>
                <a:gd name="T5" fmla="*/ 273 h 1979"/>
                <a:gd name="T6" fmla="*/ 378 w 1947"/>
                <a:gd name="T7" fmla="*/ 244 h 1979"/>
                <a:gd name="T8" fmla="*/ 580 w 1947"/>
                <a:gd name="T9" fmla="*/ 388 h 1979"/>
                <a:gd name="T10" fmla="*/ 695 w 1947"/>
                <a:gd name="T11" fmla="*/ 273 h 1979"/>
                <a:gd name="T12" fmla="*/ 637 w 1947"/>
                <a:gd name="T13" fmla="*/ 101 h 1979"/>
                <a:gd name="T14" fmla="*/ 809 w 1947"/>
                <a:gd name="T15" fmla="*/ 14 h 1979"/>
                <a:gd name="T16" fmla="*/ 981 w 1947"/>
                <a:gd name="T17" fmla="*/ 187 h 1979"/>
                <a:gd name="T18" fmla="*/ 1096 w 1947"/>
                <a:gd name="T19" fmla="*/ 158 h 1979"/>
                <a:gd name="T20" fmla="*/ 1212 w 1947"/>
                <a:gd name="T21" fmla="*/ 72 h 1979"/>
                <a:gd name="T22" fmla="*/ 1355 w 1947"/>
                <a:gd name="T23" fmla="*/ 158 h 1979"/>
                <a:gd name="T24" fmla="*/ 1499 w 1947"/>
                <a:gd name="T25" fmla="*/ 129 h 1979"/>
                <a:gd name="T26" fmla="*/ 1671 w 1947"/>
                <a:gd name="T27" fmla="*/ 43 h 1979"/>
                <a:gd name="T28" fmla="*/ 1843 w 1947"/>
                <a:gd name="T29" fmla="*/ 187 h 1979"/>
                <a:gd name="T30" fmla="*/ 1786 w 1947"/>
                <a:gd name="T31" fmla="*/ 388 h 1979"/>
                <a:gd name="T32" fmla="*/ 1930 w 1947"/>
                <a:gd name="T33" fmla="*/ 503 h 1979"/>
                <a:gd name="T34" fmla="*/ 1888 w 1947"/>
                <a:gd name="T35" fmla="*/ 648 h 1979"/>
                <a:gd name="T36" fmla="*/ 1808 w 1947"/>
                <a:gd name="T37" fmla="*/ 768 h 1979"/>
                <a:gd name="T38" fmla="*/ 1824 w 1947"/>
                <a:gd name="T39" fmla="*/ 888 h 1979"/>
                <a:gd name="T40" fmla="*/ 1816 w 1947"/>
                <a:gd name="T41" fmla="*/ 960 h 1979"/>
                <a:gd name="T42" fmla="*/ 1816 w 1947"/>
                <a:gd name="T43" fmla="*/ 976 h 1979"/>
                <a:gd name="T44" fmla="*/ 1860 w 1947"/>
                <a:gd name="T45" fmla="*/ 1189 h 1979"/>
                <a:gd name="T46" fmla="*/ 1785 w 1947"/>
                <a:gd name="T47" fmla="*/ 1282 h 1979"/>
                <a:gd name="T48" fmla="*/ 1680 w 1947"/>
                <a:gd name="T49" fmla="*/ 1240 h 1979"/>
                <a:gd name="T50" fmla="*/ 1559 w 1947"/>
                <a:gd name="T51" fmla="*/ 1278 h 1979"/>
                <a:gd name="T52" fmla="*/ 1574 w 1947"/>
                <a:gd name="T53" fmla="*/ 1418 h 1979"/>
                <a:gd name="T54" fmla="*/ 1831 w 1947"/>
                <a:gd name="T55" fmla="*/ 1520 h 1979"/>
                <a:gd name="T56" fmla="*/ 1893 w 1947"/>
                <a:gd name="T57" fmla="*/ 1800 h 1979"/>
                <a:gd name="T58" fmla="*/ 1585 w 1947"/>
                <a:gd name="T59" fmla="*/ 1969 h 1979"/>
                <a:gd name="T60" fmla="*/ 1245 w 1947"/>
                <a:gd name="T61" fmla="*/ 1861 h 1979"/>
                <a:gd name="T62" fmla="*/ 1068 w 1947"/>
                <a:gd name="T63" fmla="*/ 1710 h 1979"/>
                <a:gd name="T64" fmla="*/ 788 w 1947"/>
                <a:gd name="T65" fmla="*/ 1665 h 1979"/>
                <a:gd name="T66" fmla="*/ 512 w 1947"/>
                <a:gd name="T67" fmla="*/ 1777 h 1979"/>
                <a:gd name="T68" fmla="*/ 292 w 1947"/>
                <a:gd name="T69" fmla="*/ 1653 h 1979"/>
                <a:gd name="T70" fmla="*/ 292 w 1947"/>
                <a:gd name="T71" fmla="*/ 1509 h 1979"/>
                <a:gd name="T72" fmla="*/ 407 w 1947"/>
                <a:gd name="T73" fmla="*/ 1365 h 1979"/>
                <a:gd name="T74" fmla="*/ 345 w 1947"/>
                <a:gd name="T75" fmla="*/ 1222 h 1979"/>
                <a:gd name="T76" fmla="*/ 91 w 1947"/>
                <a:gd name="T77" fmla="*/ 1193 h 1979"/>
                <a:gd name="T78" fmla="*/ 4 w 1947"/>
                <a:gd name="T79" fmla="*/ 934 h 1979"/>
                <a:gd name="T80" fmla="*/ 119 w 1947"/>
                <a:gd name="T81" fmla="*/ 790 h 1979"/>
                <a:gd name="T82" fmla="*/ 264 w 1947"/>
                <a:gd name="T83" fmla="*/ 790 h 1979"/>
                <a:gd name="T84" fmla="*/ 292 w 1947"/>
                <a:gd name="T85" fmla="*/ 675 h 1979"/>
                <a:gd name="T86" fmla="*/ 264 w 1947"/>
                <a:gd name="T87" fmla="*/ 503 h 1979"/>
                <a:gd name="T88" fmla="*/ 355 w 1947"/>
                <a:gd name="T89" fmla="*/ 515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7" h="1979">
                  <a:moveTo>
                    <a:pt x="355" y="515"/>
                  </a:moveTo>
                  <a:cubicBezTo>
                    <a:pt x="384" y="509"/>
                    <a:pt x="442" y="514"/>
                    <a:pt x="435" y="474"/>
                  </a:cubicBezTo>
                  <a:cubicBezTo>
                    <a:pt x="429" y="434"/>
                    <a:pt x="330" y="312"/>
                    <a:pt x="321" y="273"/>
                  </a:cubicBezTo>
                  <a:cubicBezTo>
                    <a:pt x="312" y="235"/>
                    <a:pt x="335" y="225"/>
                    <a:pt x="378" y="244"/>
                  </a:cubicBezTo>
                  <a:cubicBezTo>
                    <a:pt x="421" y="264"/>
                    <a:pt x="527" y="383"/>
                    <a:pt x="580" y="388"/>
                  </a:cubicBezTo>
                  <a:cubicBezTo>
                    <a:pt x="632" y="393"/>
                    <a:pt x="685" y="321"/>
                    <a:pt x="695" y="273"/>
                  </a:cubicBezTo>
                  <a:cubicBezTo>
                    <a:pt x="704" y="225"/>
                    <a:pt x="618" y="143"/>
                    <a:pt x="637" y="101"/>
                  </a:cubicBezTo>
                  <a:cubicBezTo>
                    <a:pt x="656" y="58"/>
                    <a:pt x="752" y="0"/>
                    <a:pt x="809" y="14"/>
                  </a:cubicBezTo>
                  <a:cubicBezTo>
                    <a:pt x="866" y="29"/>
                    <a:pt x="934" y="163"/>
                    <a:pt x="981" y="187"/>
                  </a:cubicBezTo>
                  <a:cubicBezTo>
                    <a:pt x="1029" y="211"/>
                    <a:pt x="1058" y="177"/>
                    <a:pt x="1096" y="158"/>
                  </a:cubicBezTo>
                  <a:cubicBezTo>
                    <a:pt x="1135" y="139"/>
                    <a:pt x="1168" y="72"/>
                    <a:pt x="1212" y="72"/>
                  </a:cubicBezTo>
                  <a:cubicBezTo>
                    <a:pt x="1255" y="72"/>
                    <a:pt x="1307" y="149"/>
                    <a:pt x="1355" y="158"/>
                  </a:cubicBezTo>
                  <a:cubicBezTo>
                    <a:pt x="1403" y="167"/>
                    <a:pt x="1446" y="149"/>
                    <a:pt x="1499" y="129"/>
                  </a:cubicBezTo>
                  <a:cubicBezTo>
                    <a:pt x="1551" y="110"/>
                    <a:pt x="1614" y="34"/>
                    <a:pt x="1671" y="43"/>
                  </a:cubicBezTo>
                  <a:cubicBezTo>
                    <a:pt x="1728" y="53"/>
                    <a:pt x="1825" y="129"/>
                    <a:pt x="1843" y="187"/>
                  </a:cubicBezTo>
                  <a:cubicBezTo>
                    <a:pt x="1863" y="244"/>
                    <a:pt x="1772" y="335"/>
                    <a:pt x="1786" y="388"/>
                  </a:cubicBezTo>
                  <a:cubicBezTo>
                    <a:pt x="1801" y="441"/>
                    <a:pt x="1913" y="460"/>
                    <a:pt x="1930" y="503"/>
                  </a:cubicBezTo>
                  <a:cubicBezTo>
                    <a:pt x="1947" y="546"/>
                    <a:pt x="1908" y="604"/>
                    <a:pt x="1888" y="648"/>
                  </a:cubicBezTo>
                  <a:cubicBezTo>
                    <a:pt x="1868" y="692"/>
                    <a:pt x="1819" y="728"/>
                    <a:pt x="1808" y="768"/>
                  </a:cubicBezTo>
                  <a:cubicBezTo>
                    <a:pt x="1797" y="808"/>
                    <a:pt x="1823" y="856"/>
                    <a:pt x="1824" y="888"/>
                  </a:cubicBezTo>
                  <a:cubicBezTo>
                    <a:pt x="1825" y="920"/>
                    <a:pt x="1817" y="945"/>
                    <a:pt x="1816" y="960"/>
                  </a:cubicBezTo>
                  <a:cubicBezTo>
                    <a:pt x="1815" y="975"/>
                    <a:pt x="1809" y="938"/>
                    <a:pt x="1816" y="976"/>
                  </a:cubicBezTo>
                  <a:cubicBezTo>
                    <a:pt x="1823" y="1014"/>
                    <a:pt x="1865" y="1138"/>
                    <a:pt x="1860" y="1189"/>
                  </a:cubicBezTo>
                  <a:cubicBezTo>
                    <a:pt x="1855" y="1240"/>
                    <a:pt x="1815" y="1274"/>
                    <a:pt x="1785" y="1282"/>
                  </a:cubicBezTo>
                  <a:cubicBezTo>
                    <a:pt x="1755" y="1290"/>
                    <a:pt x="1718" y="1241"/>
                    <a:pt x="1680" y="1240"/>
                  </a:cubicBezTo>
                  <a:cubicBezTo>
                    <a:pt x="1642" y="1239"/>
                    <a:pt x="1577" y="1248"/>
                    <a:pt x="1559" y="1278"/>
                  </a:cubicBezTo>
                  <a:cubicBezTo>
                    <a:pt x="1541" y="1308"/>
                    <a:pt x="1529" y="1378"/>
                    <a:pt x="1574" y="1418"/>
                  </a:cubicBezTo>
                  <a:cubicBezTo>
                    <a:pt x="1619" y="1458"/>
                    <a:pt x="1778" y="1456"/>
                    <a:pt x="1831" y="1520"/>
                  </a:cubicBezTo>
                  <a:cubicBezTo>
                    <a:pt x="1884" y="1584"/>
                    <a:pt x="1934" y="1725"/>
                    <a:pt x="1893" y="1800"/>
                  </a:cubicBezTo>
                  <a:cubicBezTo>
                    <a:pt x="1852" y="1875"/>
                    <a:pt x="1693" y="1959"/>
                    <a:pt x="1585" y="1969"/>
                  </a:cubicBezTo>
                  <a:cubicBezTo>
                    <a:pt x="1477" y="1979"/>
                    <a:pt x="1330" y="1903"/>
                    <a:pt x="1245" y="1861"/>
                  </a:cubicBezTo>
                  <a:cubicBezTo>
                    <a:pt x="1158" y="1817"/>
                    <a:pt x="1144" y="1742"/>
                    <a:pt x="1068" y="1710"/>
                  </a:cubicBezTo>
                  <a:cubicBezTo>
                    <a:pt x="992" y="1678"/>
                    <a:pt x="881" y="1654"/>
                    <a:pt x="788" y="1665"/>
                  </a:cubicBezTo>
                  <a:cubicBezTo>
                    <a:pt x="695" y="1675"/>
                    <a:pt x="595" y="1779"/>
                    <a:pt x="512" y="1777"/>
                  </a:cubicBezTo>
                  <a:cubicBezTo>
                    <a:pt x="430" y="1775"/>
                    <a:pt x="329" y="1697"/>
                    <a:pt x="292" y="1653"/>
                  </a:cubicBezTo>
                  <a:cubicBezTo>
                    <a:pt x="256" y="1608"/>
                    <a:pt x="273" y="1557"/>
                    <a:pt x="292" y="1509"/>
                  </a:cubicBezTo>
                  <a:cubicBezTo>
                    <a:pt x="312" y="1461"/>
                    <a:pt x="398" y="1413"/>
                    <a:pt x="407" y="1365"/>
                  </a:cubicBezTo>
                  <a:cubicBezTo>
                    <a:pt x="416" y="1317"/>
                    <a:pt x="397" y="1250"/>
                    <a:pt x="345" y="1222"/>
                  </a:cubicBezTo>
                  <a:cubicBezTo>
                    <a:pt x="292" y="1193"/>
                    <a:pt x="148" y="1241"/>
                    <a:pt x="91" y="1193"/>
                  </a:cubicBezTo>
                  <a:cubicBezTo>
                    <a:pt x="34" y="1144"/>
                    <a:pt x="0" y="1001"/>
                    <a:pt x="4" y="934"/>
                  </a:cubicBezTo>
                  <a:cubicBezTo>
                    <a:pt x="10" y="867"/>
                    <a:pt x="77" y="814"/>
                    <a:pt x="119" y="790"/>
                  </a:cubicBezTo>
                  <a:cubicBezTo>
                    <a:pt x="163" y="767"/>
                    <a:pt x="235" y="810"/>
                    <a:pt x="264" y="790"/>
                  </a:cubicBezTo>
                  <a:cubicBezTo>
                    <a:pt x="292" y="771"/>
                    <a:pt x="292" y="723"/>
                    <a:pt x="292" y="675"/>
                  </a:cubicBezTo>
                  <a:cubicBezTo>
                    <a:pt x="292" y="628"/>
                    <a:pt x="253" y="530"/>
                    <a:pt x="264" y="503"/>
                  </a:cubicBezTo>
                  <a:cubicBezTo>
                    <a:pt x="274" y="476"/>
                    <a:pt x="327" y="520"/>
                    <a:pt x="355" y="515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158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39" name="Oval 7"/>
            <p:cNvSpPr>
              <a:spLocks noChangeArrowheads="1"/>
            </p:cNvSpPr>
            <p:nvPr/>
          </p:nvSpPr>
          <p:spPr bwMode="auto">
            <a:xfrm>
              <a:off x="2880" y="1824"/>
              <a:ext cx="1763" cy="1997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400" i="1"/>
            </a:p>
          </p:txBody>
        </p:sp>
        <p:sp>
          <p:nvSpPr>
            <p:cNvPr id="1426440" name="AutoShape 8"/>
            <p:cNvSpPr>
              <a:spLocks noChangeArrowheads="1"/>
            </p:cNvSpPr>
            <p:nvPr/>
          </p:nvSpPr>
          <p:spPr bwMode="auto">
            <a:xfrm>
              <a:off x="1859" y="3428"/>
              <a:ext cx="610" cy="133"/>
            </a:xfrm>
            <a:prstGeom prst="flowChartOnlineStorage">
              <a:avLst/>
            </a:prstGeom>
            <a:solidFill>
              <a:srgbClr val="EE02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41" name="AutoShape 9"/>
            <p:cNvSpPr>
              <a:spLocks noChangeArrowheads="1"/>
            </p:cNvSpPr>
            <p:nvPr/>
          </p:nvSpPr>
          <p:spPr bwMode="auto">
            <a:xfrm flipH="1">
              <a:off x="2673" y="3428"/>
              <a:ext cx="610" cy="133"/>
            </a:xfrm>
            <a:prstGeom prst="flowChartOnlineStorage">
              <a:avLst/>
            </a:prstGeom>
            <a:solidFill>
              <a:srgbClr val="EE02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42" name="AutoShape 10"/>
            <p:cNvSpPr>
              <a:spLocks noChangeArrowheads="1"/>
            </p:cNvSpPr>
            <p:nvPr/>
          </p:nvSpPr>
          <p:spPr bwMode="auto">
            <a:xfrm>
              <a:off x="2503" y="3428"/>
              <a:ext cx="136" cy="133"/>
            </a:xfrm>
            <a:prstGeom prst="octagon">
              <a:avLst>
                <a:gd name="adj" fmla="val 29287"/>
              </a:avLst>
            </a:prstGeom>
            <a:solidFill>
              <a:srgbClr val="22BA1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43" name="Text Box 11"/>
            <p:cNvSpPr txBox="1">
              <a:spLocks noChangeArrowheads="1"/>
            </p:cNvSpPr>
            <p:nvPr/>
          </p:nvSpPr>
          <p:spPr bwMode="white">
            <a:xfrm>
              <a:off x="2835" y="3391"/>
              <a:ext cx="3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TCR</a:t>
              </a:r>
            </a:p>
          </p:txBody>
        </p:sp>
        <p:sp>
          <p:nvSpPr>
            <p:cNvPr id="1426444" name="Text Box 12"/>
            <p:cNvSpPr txBox="1">
              <a:spLocks noChangeArrowheads="1"/>
            </p:cNvSpPr>
            <p:nvPr/>
          </p:nvSpPr>
          <p:spPr bwMode="white">
            <a:xfrm>
              <a:off x="1923" y="3391"/>
              <a:ext cx="4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MHC II</a:t>
              </a:r>
            </a:p>
          </p:txBody>
        </p:sp>
        <p:grpSp>
          <p:nvGrpSpPr>
            <p:cNvPr id="1426445" name="Group 13"/>
            <p:cNvGrpSpPr>
              <a:grpSpLocks/>
            </p:cNvGrpSpPr>
            <p:nvPr/>
          </p:nvGrpSpPr>
          <p:grpSpPr bwMode="auto">
            <a:xfrm rot="-1590276">
              <a:off x="3341" y="3086"/>
              <a:ext cx="624" cy="257"/>
              <a:chOff x="3644" y="2001"/>
              <a:chExt cx="624" cy="257"/>
            </a:xfrm>
          </p:grpSpPr>
          <p:sp>
            <p:nvSpPr>
              <p:cNvPr id="1426446" name="AutoShape 14"/>
              <p:cNvSpPr>
                <a:spLocks noChangeArrowheads="1"/>
              </p:cNvSpPr>
              <p:nvPr/>
            </p:nvSpPr>
            <p:spPr bwMode="auto">
              <a:xfrm>
                <a:off x="3644" y="2162"/>
                <a:ext cx="624" cy="9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C6C10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426447" name="Text Box 15"/>
              <p:cNvSpPr txBox="1">
                <a:spLocks noChangeArrowheads="1"/>
              </p:cNvSpPr>
              <p:nvPr/>
            </p:nvSpPr>
            <p:spPr bwMode="auto">
              <a:xfrm>
                <a:off x="3644" y="2001"/>
                <a:ext cx="57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1"/>
                  <a:t>Signal 1</a:t>
                </a:r>
              </a:p>
            </p:txBody>
          </p:sp>
        </p:grpSp>
        <p:sp>
          <p:nvSpPr>
            <p:cNvPr id="1426448" name="AutoShape 16"/>
            <p:cNvSpPr>
              <a:spLocks noChangeArrowheads="1"/>
            </p:cNvSpPr>
            <p:nvPr/>
          </p:nvSpPr>
          <p:spPr bwMode="auto">
            <a:xfrm>
              <a:off x="1795" y="2353"/>
              <a:ext cx="678" cy="133"/>
            </a:xfrm>
            <a:prstGeom prst="homePlate">
              <a:avLst>
                <a:gd name="adj" fmla="val 127444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49" name="AutoShape 17"/>
            <p:cNvSpPr>
              <a:spLocks noChangeArrowheads="1"/>
            </p:cNvSpPr>
            <p:nvPr/>
          </p:nvSpPr>
          <p:spPr bwMode="auto">
            <a:xfrm>
              <a:off x="2473" y="2353"/>
              <a:ext cx="814" cy="133"/>
            </a:xfrm>
            <a:prstGeom prst="chevron">
              <a:avLst>
                <a:gd name="adj" fmla="val 153008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50" name="Text Box 18"/>
            <p:cNvSpPr txBox="1">
              <a:spLocks noChangeArrowheads="1"/>
            </p:cNvSpPr>
            <p:nvPr/>
          </p:nvSpPr>
          <p:spPr bwMode="auto">
            <a:xfrm>
              <a:off x="1811" y="2316"/>
              <a:ext cx="4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CD80</a:t>
              </a:r>
            </a:p>
          </p:txBody>
        </p:sp>
        <p:sp>
          <p:nvSpPr>
            <p:cNvPr id="1426451" name="Text Box 19"/>
            <p:cNvSpPr txBox="1">
              <a:spLocks noChangeArrowheads="1"/>
            </p:cNvSpPr>
            <p:nvPr/>
          </p:nvSpPr>
          <p:spPr bwMode="auto">
            <a:xfrm>
              <a:off x="2675" y="2316"/>
              <a:ext cx="4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CD28</a:t>
              </a:r>
            </a:p>
          </p:txBody>
        </p:sp>
        <p:grpSp>
          <p:nvGrpSpPr>
            <p:cNvPr id="1426452" name="Group 20"/>
            <p:cNvGrpSpPr>
              <a:grpSpLocks/>
            </p:cNvGrpSpPr>
            <p:nvPr/>
          </p:nvGrpSpPr>
          <p:grpSpPr bwMode="auto">
            <a:xfrm rot="1950317">
              <a:off x="3398" y="2457"/>
              <a:ext cx="628" cy="261"/>
              <a:chOff x="3649" y="1660"/>
              <a:chExt cx="628" cy="261"/>
            </a:xfrm>
          </p:grpSpPr>
          <p:sp>
            <p:nvSpPr>
              <p:cNvPr id="1426453" name="AutoShape 21"/>
              <p:cNvSpPr>
                <a:spLocks noChangeArrowheads="1"/>
              </p:cNvSpPr>
              <p:nvPr/>
            </p:nvSpPr>
            <p:spPr bwMode="auto">
              <a:xfrm>
                <a:off x="3653" y="1825"/>
                <a:ext cx="624" cy="9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C6C10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426454" name="Text Box 22"/>
              <p:cNvSpPr txBox="1">
                <a:spLocks noChangeArrowheads="1"/>
              </p:cNvSpPr>
              <p:nvPr/>
            </p:nvSpPr>
            <p:spPr bwMode="auto">
              <a:xfrm>
                <a:off x="3649" y="1660"/>
                <a:ext cx="57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i="1"/>
                  <a:t>Signal 2</a:t>
                </a:r>
              </a:p>
            </p:txBody>
          </p:sp>
        </p:grpSp>
        <p:sp>
          <p:nvSpPr>
            <p:cNvPr id="1426455" name="AutoShape 23"/>
            <p:cNvSpPr>
              <a:spLocks noChangeArrowheads="1"/>
            </p:cNvSpPr>
            <p:nvPr/>
          </p:nvSpPr>
          <p:spPr bwMode="auto">
            <a:xfrm>
              <a:off x="1811" y="2641"/>
              <a:ext cx="678" cy="133"/>
            </a:xfrm>
            <a:prstGeom prst="homePlate">
              <a:avLst>
                <a:gd name="adj" fmla="val 127444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56" name="AutoShape 24"/>
            <p:cNvSpPr>
              <a:spLocks noChangeArrowheads="1"/>
            </p:cNvSpPr>
            <p:nvPr/>
          </p:nvSpPr>
          <p:spPr bwMode="auto">
            <a:xfrm>
              <a:off x="2489" y="2641"/>
              <a:ext cx="814" cy="133"/>
            </a:xfrm>
            <a:prstGeom prst="chevron">
              <a:avLst>
                <a:gd name="adj" fmla="val 153008"/>
              </a:avLst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57" name="Text Box 25"/>
            <p:cNvSpPr txBox="1">
              <a:spLocks noChangeArrowheads="1"/>
            </p:cNvSpPr>
            <p:nvPr/>
          </p:nvSpPr>
          <p:spPr bwMode="auto">
            <a:xfrm>
              <a:off x="1827" y="2604"/>
              <a:ext cx="4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CD86</a:t>
              </a:r>
            </a:p>
          </p:txBody>
        </p:sp>
        <p:sp>
          <p:nvSpPr>
            <p:cNvPr id="1426458" name="Text Box 26"/>
            <p:cNvSpPr txBox="1">
              <a:spLocks noChangeArrowheads="1"/>
            </p:cNvSpPr>
            <p:nvPr/>
          </p:nvSpPr>
          <p:spPr bwMode="auto">
            <a:xfrm>
              <a:off x="2691" y="2604"/>
              <a:ext cx="4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CD28</a:t>
              </a:r>
            </a:p>
          </p:txBody>
        </p:sp>
        <p:grpSp>
          <p:nvGrpSpPr>
            <p:cNvPr id="1426459" name="Group 27"/>
            <p:cNvGrpSpPr>
              <a:grpSpLocks/>
            </p:cNvGrpSpPr>
            <p:nvPr/>
          </p:nvGrpSpPr>
          <p:grpSpPr bwMode="auto">
            <a:xfrm>
              <a:off x="4691" y="2129"/>
              <a:ext cx="884" cy="1341"/>
              <a:chOff x="5440" y="1393"/>
              <a:chExt cx="884" cy="1341"/>
            </a:xfrm>
          </p:grpSpPr>
          <p:sp>
            <p:nvSpPr>
              <p:cNvPr id="1426460" name="Text Box 28"/>
              <p:cNvSpPr txBox="1">
                <a:spLocks noChangeArrowheads="1"/>
              </p:cNvSpPr>
              <p:nvPr/>
            </p:nvSpPr>
            <p:spPr bwMode="auto">
              <a:xfrm>
                <a:off x="5440" y="1393"/>
                <a:ext cx="884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i="1"/>
                  <a:t>Clonal</a:t>
                </a:r>
                <a:br>
                  <a:rPr lang="en-US" i="1"/>
                </a:br>
                <a:r>
                  <a:rPr lang="en-US" i="1"/>
                  <a:t>Proliferation</a:t>
                </a:r>
                <a:endParaRPr lang="en-US"/>
              </a:p>
            </p:txBody>
          </p:sp>
          <p:grpSp>
            <p:nvGrpSpPr>
              <p:cNvPr id="1426461" name="Group 29"/>
              <p:cNvGrpSpPr>
                <a:grpSpLocks/>
              </p:cNvGrpSpPr>
              <p:nvPr/>
            </p:nvGrpSpPr>
            <p:grpSpPr bwMode="auto">
              <a:xfrm>
                <a:off x="5488" y="1777"/>
                <a:ext cx="804" cy="957"/>
                <a:chOff x="5356" y="1969"/>
                <a:chExt cx="804" cy="957"/>
              </a:xfrm>
            </p:grpSpPr>
            <p:sp>
              <p:nvSpPr>
                <p:cNvPr id="142646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356" y="1969"/>
                  <a:ext cx="804" cy="9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i="1"/>
                    <a:t>Cytokine</a:t>
                  </a:r>
                  <a:br>
                    <a:rPr lang="en-US" i="1"/>
                  </a:br>
                  <a:r>
                    <a:rPr lang="en-US" i="1"/>
                    <a:t>Production</a:t>
                  </a:r>
                  <a:r>
                    <a:rPr lang="en-US"/>
                    <a:t/>
                  </a:r>
                  <a:br>
                    <a:rPr lang="en-US"/>
                  </a:br>
                  <a:r>
                    <a:rPr lang="en-US"/>
                    <a:t>   IL-2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/>
                    <a:t>   IL-4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/>
                    <a:t>   IL-5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/>
                    <a:t>   TNF-</a:t>
                  </a:r>
                  <a:r>
                    <a:rPr lang="en-US">
                      <a:sym typeface="Symbol" panose="05050102010706020507" pitchFamily="18" charset="2"/>
                    </a:rPr>
                    <a:t></a:t>
                  </a:r>
                  <a:endParaRPr lang="en-US"/>
                </a:p>
              </p:txBody>
            </p:sp>
            <p:sp>
              <p:nvSpPr>
                <p:cNvPr id="1426463" name="Text Box 3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737" y="2657"/>
                  <a:ext cx="28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sp>
          <p:nvSpPr>
            <p:cNvPr id="1426464" name="Text Box 32"/>
            <p:cNvSpPr txBox="1">
              <a:spLocks noChangeArrowheads="1"/>
            </p:cNvSpPr>
            <p:nvPr/>
          </p:nvSpPr>
          <p:spPr bwMode="auto">
            <a:xfrm>
              <a:off x="3587" y="2844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Full Activation</a:t>
              </a:r>
            </a:p>
          </p:txBody>
        </p:sp>
        <p:sp>
          <p:nvSpPr>
            <p:cNvPr id="1426465" name="Text Box 33"/>
            <p:cNvSpPr txBox="1">
              <a:spLocks noChangeArrowheads="1"/>
            </p:cNvSpPr>
            <p:nvPr/>
          </p:nvSpPr>
          <p:spPr bwMode="auto">
            <a:xfrm>
              <a:off x="2016" y="3629"/>
              <a:ext cx="12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EE0218"/>
                  </a:solidFill>
                </a:rPr>
                <a:t>Antigen specific</a:t>
              </a:r>
            </a:p>
          </p:txBody>
        </p:sp>
        <p:sp>
          <p:nvSpPr>
            <p:cNvPr id="1426466" name="Text Box 34"/>
            <p:cNvSpPr txBox="1">
              <a:spLocks noChangeArrowheads="1"/>
            </p:cNvSpPr>
            <p:nvPr/>
          </p:nvSpPr>
          <p:spPr bwMode="auto">
            <a:xfrm>
              <a:off x="1950" y="2000"/>
              <a:ext cx="1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FF00"/>
                  </a:solidFill>
                </a:rPr>
                <a:t>Costimulation</a:t>
              </a:r>
            </a:p>
          </p:txBody>
        </p:sp>
        <p:grpSp>
          <p:nvGrpSpPr>
            <p:cNvPr id="1426467" name="Group 35"/>
            <p:cNvGrpSpPr>
              <a:grpSpLocks/>
            </p:cNvGrpSpPr>
            <p:nvPr/>
          </p:nvGrpSpPr>
          <p:grpSpPr bwMode="auto">
            <a:xfrm>
              <a:off x="2304" y="2400"/>
              <a:ext cx="334" cy="333"/>
              <a:chOff x="5138" y="2355"/>
              <a:chExt cx="348" cy="354"/>
            </a:xfrm>
          </p:grpSpPr>
          <p:grpSp>
            <p:nvGrpSpPr>
              <p:cNvPr id="1426468" name="Group 36"/>
              <p:cNvGrpSpPr>
                <a:grpSpLocks/>
              </p:cNvGrpSpPr>
              <p:nvPr/>
            </p:nvGrpSpPr>
            <p:grpSpPr bwMode="auto">
              <a:xfrm>
                <a:off x="5138" y="2355"/>
                <a:ext cx="348" cy="354"/>
                <a:chOff x="5138" y="2355"/>
                <a:chExt cx="348" cy="354"/>
              </a:xfrm>
            </p:grpSpPr>
            <p:sp>
              <p:nvSpPr>
                <p:cNvPr id="1426469" name="Freeform 37"/>
                <p:cNvSpPr>
                  <a:spLocks/>
                </p:cNvSpPr>
                <p:nvPr/>
              </p:nvSpPr>
              <p:spPr bwMode="auto">
                <a:xfrm>
                  <a:off x="5138" y="2355"/>
                  <a:ext cx="348" cy="354"/>
                </a:xfrm>
                <a:custGeom>
                  <a:avLst/>
                  <a:gdLst>
                    <a:gd name="T0" fmla="*/ 0 w 1390"/>
                    <a:gd name="T1" fmla="*/ 404 h 1416"/>
                    <a:gd name="T2" fmla="*/ 424 w 1390"/>
                    <a:gd name="T3" fmla="*/ 0 h 1416"/>
                    <a:gd name="T4" fmla="*/ 966 w 1390"/>
                    <a:gd name="T5" fmla="*/ 0 h 1416"/>
                    <a:gd name="T6" fmla="*/ 1390 w 1390"/>
                    <a:gd name="T7" fmla="*/ 404 h 1416"/>
                    <a:gd name="T8" fmla="*/ 1390 w 1390"/>
                    <a:gd name="T9" fmla="*/ 987 h 1416"/>
                    <a:gd name="T10" fmla="*/ 966 w 1390"/>
                    <a:gd name="T11" fmla="*/ 1416 h 1416"/>
                    <a:gd name="T12" fmla="*/ 424 w 1390"/>
                    <a:gd name="T13" fmla="*/ 1416 h 1416"/>
                    <a:gd name="T14" fmla="*/ 0 w 1390"/>
                    <a:gd name="T15" fmla="*/ 987 h 1416"/>
                    <a:gd name="T16" fmla="*/ 0 w 1390"/>
                    <a:gd name="T17" fmla="*/ 404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90" h="1416">
                      <a:moveTo>
                        <a:pt x="0" y="404"/>
                      </a:moveTo>
                      <a:lnTo>
                        <a:pt x="424" y="0"/>
                      </a:lnTo>
                      <a:lnTo>
                        <a:pt x="966" y="0"/>
                      </a:lnTo>
                      <a:lnTo>
                        <a:pt x="1390" y="404"/>
                      </a:lnTo>
                      <a:lnTo>
                        <a:pt x="1390" y="987"/>
                      </a:lnTo>
                      <a:lnTo>
                        <a:pt x="966" y="1416"/>
                      </a:lnTo>
                      <a:lnTo>
                        <a:pt x="424" y="1416"/>
                      </a:lnTo>
                      <a:lnTo>
                        <a:pt x="0" y="987"/>
                      </a:lnTo>
                      <a:lnTo>
                        <a:pt x="0" y="40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0" name="Freeform 38"/>
                <p:cNvSpPr>
                  <a:spLocks/>
                </p:cNvSpPr>
                <p:nvPr/>
              </p:nvSpPr>
              <p:spPr bwMode="auto">
                <a:xfrm>
                  <a:off x="5162" y="2379"/>
                  <a:ext cx="301" cy="306"/>
                </a:xfrm>
                <a:custGeom>
                  <a:avLst/>
                  <a:gdLst>
                    <a:gd name="T0" fmla="*/ 0 w 1202"/>
                    <a:gd name="T1" fmla="*/ 349 h 1223"/>
                    <a:gd name="T2" fmla="*/ 367 w 1202"/>
                    <a:gd name="T3" fmla="*/ 0 h 1223"/>
                    <a:gd name="T4" fmla="*/ 835 w 1202"/>
                    <a:gd name="T5" fmla="*/ 0 h 1223"/>
                    <a:gd name="T6" fmla="*/ 1202 w 1202"/>
                    <a:gd name="T7" fmla="*/ 349 h 1223"/>
                    <a:gd name="T8" fmla="*/ 1202 w 1202"/>
                    <a:gd name="T9" fmla="*/ 852 h 1223"/>
                    <a:gd name="T10" fmla="*/ 835 w 1202"/>
                    <a:gd name="T11" fmla="*/ 1223 h 1223"/>
                    <a:gd name="T12" fmla="*/ 367 w 1202"/>
                    <a:gd name="T13" fmla="*/ 1223 h 1223"/>
                    <a:gd name="T14" fmla="*/ 0 w 1202"/>
                    <a:gd name="T15" fmla="*/ 852 h 1223"/>
                    <a:gd name="T16" fmla="*/ 0 w 1202"/>
                    <a:gd name="T17" fmla="*/ 349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2" h="1223">
                      <a:moveTo>
                        <a:pt x="0" y="349"/>
                      </a:moveTo>
                      <a:lnTo>
                        <a:pt x="367" y="0"/>
                      </a:lnTo>
                      <a:lnTo>
                        <a:pt x="835" y="0"/>
                      </a:lnTo>
                      <a:lnTo>
                        <a:pt x="1202" y="349"/>
                      </a:lnTo>
                      <a:lnTo>
                        <a:pt x="1202" y="852"/>
                      </a:lnTo>
                      <a:lnTo>
                        <a:pt x="835" y="1223"/>
                      </a:lnTo>
                      <a:lnTo>
                        <a:pt x="367" y="1223"/>
                      </a:lnTo>
                      <a:lnTo>
                        <a:pt x="0" y="852"/>
                      </a:lnTo>
                      <a:lnTo>
                        <a:pt x="0" y="349"/>
                      </a:lnTo>
                    </a:path>
                  </a:pathLst>
                </a:custGeom>
                <a:noFill/>
                <a:ln w="349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1" name="Freeform 39"/>
                <p:cNvSpPr>
                  <a:spLocks/>
                </p:cNvSpPr>
                <p:nvPr/>
              </p:nvSpPr>
              <p:spPr bwMode="auto">
                <a:xfrm>
                  <a:off x="5162" y="2379"/>
                  <a:ext cx="301" cy="306"/>
                </a:xfrm>
                <a:custGeom>
                  <a:avLst/>
                  <a:gdLst>
                    <a:gd name="T0" fmla="*/ 0 w 1202"/>
                    <a:gd name="T1" fmla="*/ 349 h 1223"/>
                    <a:gd name="T2" fmla="*/ 366 w 1202"/>
                    <a:gd name="T3" fmla="*/ 0 h 1223"/>
                    <a:gd name="T4" fmla="*/ 834 w 1202"/>
                    <a:gd name="T5" fmla="*/ 0 h 1223"/>
                    <a:gd name="T6" fmla="*/ 1202 w 1202"/>
                    <a:gd name="T7" fmla="*/ 349 h 1223"/>
                    <a:gd name="T8" fmla="*/ 1202 w 1202"/>
                    <a:gd name="T9" fmla="*/ 852 h 1223"/>
                    <a:gd name="T10" fmla="*/ 834 w 1202"/>
                    <a:gd name="T11" fmla="*/ 1223 h 1223"/>
                    <a:gd name="T12" fmla="*/ 366 w 1202"/>
                    <a:gd name="T13" fmla="*/ 1223 h 1223"/>
                    <a:gd name="T14" fmla="*/ 0 w 1202"/>
                    <a:gd name="T15" fmla="*/ 852 h 1223"/>
                    <a:gd name="T16" fmla="*/ 0 w 1202"/>
                    <a:gd name="T17" fmla="*/ 349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2" h="1223">
                      <a:moveTo>
                        <a:pt x="0" y="349"/>
                      </a:moveTo>
                      <a:lnTo>
                        <a:pt x="366" y="0"/>
                      </a:lnTo>
                      <a:lnTo>
                        <a:pt x="834" y="0"/>
                      </a:lnTo>
                      <a:lnTo>
                        <a:pt x="1202" y="349"/>
                      </a:lnTo>
                      <a:lnTo>
                        <a:pt x="1202" y="852"/>
                      </a:lnTo>
                      <a:lnTo>
                        <a:pt x="834" y="1223"/>
                      </a:lnTo>
                      <a:lnTo>
                        <a:pt x="366" y="1223"/>
                      </a:lnTo>
                      <a:lnTo>
                        <a:pt x="0" y="852"/>
                      </a:lnTo>
                      <a:lnTo>
                        <a:pt x="0" y="349"/>
                      </a:lnTo>
                    </a:path>
                  </a:pathLst>
                </a:custGeom>
                <a:noFill/>
                <a:ln w="206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ar-EG"/>
                </a:p>
              </p:txBody>
            </p:sp>
          </p:grpSp>
          <p:grpSp>
            <p:nvGrpSpPr>
              <p:cNvPr id="1426472" name="Group 40"/>
              <p:cNvGrpSpPr>
                <a:grpSpLocks/>
              </p:cNvGrpSpPr>
              <p:nvPr/>
            </p:nvGrpSpPr>
            <p:grpSpPr bwMode="auto">
              <a:xfrm>
                <a:off x="5180" y="2454"/>
                <a:ext cx="265" cy="149"/>
                <a:chOff x="5180" y="2454"/>
                <a:chExt cx="265" cy="149"/>
              </a:xfrm>
            </p:grpSpPr>
            <p:sp>
              <p:nvSpPr>
                <p:cNvPr id="1426473" name="Freeform 41"/>
                <p:cNvSpPr>
                  <a:spLocks/>
                </p:cNvSpPr>
                <p:nvPr/>
              </p:nvSpPr>
              <p:spPr bwMode="auto">
                <a:xfrm>
                  <a:off x="5386" y="2454"/>
                  <a:ext cx="59" cy="149"/>
                </a:xfrm>
                <a:custGeom>
                  <a:avLst/>
                  <a:gdLst>
                    <a:gd name="T0" fmla="*/ 0 w 237"/>
                    <a:gd name="T1" fmla="*/ 0 h 594"/>
                    <a:gd name="T2" fmla="*/ 166 w 237"/>
                    <a:gd name="T3" fmla="*/ 0 h 594"/>
                    <a:gd name="T4" fmla="*/ 237 w 237"/>
                    <a:gd name="T5" fmla="*/ 94 h 594"/>
                    <a:gd name="T6" fmla="*/ 237 w 237"/>
                    <a:gd name="T7" fmla="*/ 312 h 594"/>
                    <a:gd name="T8" fmla="*/ 166 w 237"/>
                    <a:gd name="T9" fmla="*/ 406 h 594"/>
                    <a:gd name="T10" fmla="*/ 97 w 237"/>
                    <a:gd name="T11" fmla="*/ 406 h 594"/>
                    <a:gd name="T12" fmla="*/ 97 w 237"/>
                    <a:gd name="T13" fmla="*/ 594 h 594"/>
                    <a:gd name="T14" fmla="*/ 0 w 237"/>
                    <a:gd name="T15" fmla="*/ 594 h 594"/>
                    <a:gd name="T16" fmla="*/ 0 w 237"/>
                    <a:gd name="T1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7" h="594">
                      <a:moveTo>
                        <a:pt x="0" y="0"/>
                      </a:moveTo>
                      <a:lnTo>
                        <a:pt x="166" y="0"/>
                      </a:lnTo>
                      <a:lnTo>
                        <a:pt x="237" y="94"/>
                      </a:lnTo>
                      <a:lnTo>
                        <a:pt x="237" y="312"/>
                      </a:lnTo>
                      <a:lnTo>
                        <a:pt x="166" y="406"/>
                      </a:lnTo>
                      <a:lnTo>
                        <a:pt x="97" y="406"/>
                      </a:lnTo>
                      <a:lnTo>
                        <a:pt x="97" y="594"/>
                      </a:lnTo>
                      <a:lnTo>
                        <a:pt x="0" y="5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4" name="Freeform 42"/>
                <p:cNvSpPr>
                  <a:spLocks/>
                </p:cNvSpPr>
                <p:nvPr/>
              </p:nvSpPr>
              <p:spPr bwMode="auto">
                <a:xfrm>
                  <a:off x="5311" y="2454"/>
                  <a:ext cx="64" cy="149"/>
                </a:xfrm>
                <a:custGeom>
                  <a:avLst/>
                  <a:gdLst>
                    <a:gd name="T0" fmla="*/ 70 w 255"/>
                    <a:gd name="T1" fmla="*/ 0 h 594"/>
                    <a:gd name="T2" fmla="*/ 184 w 255"/>
                    <a:gd name="T3" fmla="*/ 0 h 594"/>
                    <a:gd name="T4" fmla="*/ 255 w 255"/>
                    <a:gd name="T5" fmla="*/ 94 h 594"/>
                    <a:gd name="T6" fmla="*/ 255 w 255"/>
                    <a:gd name="T7" fmla="*/ 499 h 594"/>
                    <a:gd name="T8" fmla="*/ 184 w 255"/>
                    <a:gd name="T9" fmla="*/ 594 h 594"/>
                    <a:gd name="T10" fmla="*/ 70 w 255"/>
                    <a:gd name="T11" fmla="*/ 594 h 594"/>
                    <a:gd name="T12" fmla="*/ 0 w 255"/>
                    <a:gd name="T13" fmla="*/ 509 h 594"/>
                    <a:gd name="T14" fmla="*/ 0 w 255"/>
                    <a:gd name="T15" fmla="*/ 94 h 594"/>
                    <a:gd name="T16" fmla="*/ 70 w 255"/>
                    <a:gd name="T1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5" h="594">
                      <a:moveTo>
                        <a:pt x="70" y="0"/>
                      </a:moveTo>
                      <a:lnTo>
                        <a:pt x="184" y="0"/>
                      </a:lnTo>
                      <a:lnTo>
                        <a:pt x="255" y="94"/>
                      </a:lnTo>
                      <a:lnTo>
                        <a:pt x="255" y="499"/>
                      </a:lnTo>
                      <a:lnTo>
                        <a:pt x="184" y="594"/>
                      </a:lnTo>
                      <a:lnTo>
                        <a:pt x="70" y="594"/>
                      </a:lnTo>
                      <a:lnTo>
                        <a:pt x="0" y="509"/>
                      </a:lnTo>
                      <a:lnTo>
                        <a:pt x="0" y="9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5" name="Freeform 43"/>
                <p:cNvSpPr>
                  <a:spLocks/>
                </p:cNvSpPr>
                <p:nvPr/>
              </p:nvSpPr>
              <p:spPr bwMode="auto">
                <a:xfrm>
                  <a:off x="5180" y="2454"/>
                  <a:ext cx="59" cy="149"/>
                </a:xfrm>
                <a:custGeom>
                  <a:avLst/>
                  <a:gdLst>
                    <a:gd name="T0" fmla="*/ 61 w 237"/>
                    <a:gd name="T1" fmla="*/ 0 h 594"/>
                    <a:gd name="T2" fmla="*/ 167 w 237"/>
                    <a:gd name="T3" fmla="*/ 0 h 594"/>
                    <a:gd name="T4" fmla="*/ 237 w 237"/>
                    <a:gd name="T5" fmla="*/ 94 h 594"/>
                    <a:gd name="T6" fmla="*/ 237 w 237"/>
                    <a:gd name="T7" fmla="*/ 199 h 594"/>
                    <a:gd name="T8" fmla="*/ 149 w 237"/>
                    <a:gd name="T9" fmla="*/ 199 h 594"/>
                    <a:gd name="T10" fmla="*/ 149 w 237"/>
                    <a:gd name="T11" fmla="*/ 122 h 594"/>
                    <a:gd name="T12" fmla="*/ 87 w 237"/>
                    <a:gd name="T13" fmla="*/ 122 h 594"/>
                    <a:gd name="T14" fmla="*/ 87 w 237"/>
                    <a:gd name="T15" fmla="*/ 255 h 594"/>
                    <a:gd name="T16" fmla="*/ 167 w 237"/>
                    <a:gd name="T17" fmla="*/ 255 h 594"/>
                    <a:gd name="T18" fmla="*/ 237 w 237"/>
                    <a:gd name="T19" fmla="*/ 331 h 594"/>
                    <a:gd name="T20" fmla="*/ 237 w 237"/>
                    <a:gd name="T21" fmla="*/ 509 h 594"/>
                    <a:gd name="T22" fmla="*/ 175 w 237"/>
                    <a:gd name="T23" fmla="*/ 594 h 594"/>
                    <a:gd name="T24" fmla="*/ 61 w 237"/>
                    <a:gd name="T25" fmla="*/ 594 h 594"/>
                    <a:gd name="T26" fmla="*/ 0 w 237"/>
                    <a:gd name="T27" fmla="*/ 509 h 594"/>
                    <a:gd name="T28" fmla="*/ 0 w 237"/>
                    <a:gd name="T29" fmla="*/ 406 h 594"/>
                    <a:gd name="T30" fmla="*/ 87 w 237"/>
                    <a:gd name="T31" fmla="*/ 406 h 594"/>
                    <a:gd name="T32" fmla="*/ 87 w 237"/>
                    <a:gd name="T33" fmla="*/ 481 h 594"/>
                    <a:gd name="T34" fmla="*/ 149 w 237"/>
                    <a:gd name="T35" fmla="*/ 481 h 594"/>
                    <a:gd name="T36" fmla="*/ 149 w 237"/>
                    <a:gd name="T37" fmla="*/ 349 h 594"/>
                    <a:gd name="T38" fmla="*/ 70 w 237"/>
                    <a:gd name="T39" fmla="*/ 349 h 594"/>
                    <a:gd name="T40" fmla="*/ 0 w 237"/>
                    <a:gd name="T41" fmla="*/ 274 h 594"/>
                    <a:gd name="T42" fmla="*/ 0 w 237"/>
                    <a:gd name="T43" fmla="*/ 94 h 594"/>
                    <a:gd name="T44" fmla="*/ 61 w 237"/>
                    <a:gd name="T45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7" h="594">
                      <a:moveTo>
                        <a:pt x="61" y="0"/>
                      </a:moveTo>
                      <a:lnTo>
                        <a:pt x="167" y="0"/>
                      </a:lnTo>
                      <a:lnTo>
                        <a:pt x="237" y="94"/>
                      </a:lnTo>
                      <a:lnTo>
                        <a:pt x="237" y="199"/>
                      </a:lnTo>
                      <a:lnTo>
                        <a:pt x="149" y="199"/>
                      </a:lnTo>
                      <a:lnTo>
                        <a:pt x="149" y="122"/>
                      </a:lnTo>
                      <a:lnTo>
                        <a:pt x="87" y="122"/>
                      </a:lnTo>
                      <a:lnTo>
                        <a:pt x="87" y="255"/>
                      </a:lnTo>
                      <a:lnTo>
                        <a:pt x="167" y="255"/>
                      </a:lnTo>
                      <a:lnTo>
                        <a:pt x="237" y="331"/>
                      </a:lnTo>
                      <a:lnTo>
                        <a:pt x="237" y="509"/>
                      </a:lnTo>
                      <a:lnTo>
                        <a:pt x="175" y="594"/>
                      </a:lnTo>
                      <a:lnTo>
                        <a:pt x="61" y="594"/>
                      </a:lnTo>
                      <a:lnTo>
                        <a:pt x="0" y="509"/>
                      </a:lnTo>
                      <a:lnTo>
                        <a:pt x="0" y="406"/>
                      </a:lnTo>
                      <a:lnTo>
                        <a:pt x="87" y="406"/>
                      </a:lnTo>
                      <a:lnTo>
                        <a:pt x="87" y="481"/>
                      </a:lnTo>
                      <a:lnTo>
                        <a:pt x="149" y="481"/>
                      </a:lnTo>
                      <a:lnTo>
                        <a:pt x="149" y="349"/>
                      </a:lnTo>
                      <a:lnTo>
                        <a:pt x="70" y="349"/>
                      </a:lnTo>
                      <a:lnTo>
                        <a:pt x="0" y="274"/>
                      </a:lnTo>
                      <a:lnTo>
                        <a:pt x="0" y="94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6" name="Freeform 44"/>
                <p:cNvSpPr>
                  <a:spLocks/>
                </p:cNvSpPr>
                <p:nvPr/>
              </p:nvSpPr>
              <p:spPr bwMode="auto">
                <a:xfrm>
                  <a:off x="5250" y="2454"/>
                  <a:ext cx="54" cy="149"/>
                </a:xfrm>
                <a:custGeom>
                  <a:avLst/>
                  <a:gdLst>
                    <a:gd name="T0" fmla="*/ 0 w 218"/>
                    <a:gd name="T1" fmla="*/ 0 h 594"/>
                    <a:gd name="T2" fmla="*/ 218 w 218"/>
                    <a:gd name="T3" fmla="*/ 0 h 594"/>
                    <a:gd name="T4" fmla="*/ 218 w 218"/>
                    <a:gd name="T5" fmla="*/ 122 h 594"/>
                    <a:gd name="T6" fmla="*/ 158 w 218"/>
                    <a:gd name="T7" fmla="*/ 122 h 594"/>
                    <a:gd name="T8" fmla="*/ 158 w 218"/>
                    <a:gd name="T9" fmla="*/ 594 h 594"/>
                    <a:gd name="T10" fmla="*/ 62 w 218"/>
                    <a:gd name="T11" fmla="*/ 594 h 594"/>
                    <a:gd name="T12" fmla="*/ 62 w 218"/>
                    <a:gd name="T13" fmla="*/ 122 h 594"/>
                    <a:gd name="T14" fmla="*/ 0 w 218"/>
                    <a:gd name="T15" fmla="*/ 122 h 594"/>
                    <a:gd name="T16" fmla="*/ 0 w 218"/>
                    <a:gd name="T17" fmla="*/ 0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" h="594">
                      <a:moveTo>
                        <a:pt x="0" y="0"/>
                      </a:moveTo>
                      <a:lnTo>
                        <a:pt x="218" y="0"/>
                      </a:lnTo>
                      <a:lnTo>
                        <a:pt x="218" y="122"/>
                      </a:lnTo>
                      <a:lnTo>
                        <a:pt x="158" y="122"/>
                      </a:lnTo>
                      <a:lnTo>
                        <a:pt x="158" y="594"/>
                      </a:lnTo>
                      <a:lnTo>
                        <a:pt x="62" y="594"/>
                      </a:lnTo>
                      <a:lnTo>
                        <a:pt x="62" y="122"/>
                      </a:lnTo>
                      <a:lnTo>
                        <a:pt x="0" y="1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5336" y="2486"/>
                  <a:ext cx="14" cy="85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  <p:sp>
              <p:nvSpPr>
                <p:cNvPr id="1426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5411" y="2486"/>
                  <a:ext cx="11" cy="3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EG"/>
                </a:p>
              </p:txBody>
            </p:sp>
          </p:grpSp>
        </p:grpSp>
        <p:sp>
          <p:nvSpPr>
            <p:cNvPr id="1426479" name="Line 47"/>
            <p:cNvSpPr>
              <a:spLocks noChangeShapeType="1"/>
            </p:cNvSpPr>
            <p:nvPr/>
          </p:nvSpPr>
          <p:spPr bwMode="auto">
            <a:xfrm flipH="1">
              <a:off x="4848" y="2160"/>
              <a:ext cx="336" cy="336"/>
            </a:xfrm>
            <a:prstGeom prst="line">
              <a:avLst/>
            </a:prstGeom>
            <a:noFill/>
            <a:ln w="38100">
              <a:solidFill>
                <a:srgbClr val="FF48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80" name="Line 48"/>
            <p:cNvSpPr>
              <a:spLocks noChangeShapeType="1"/>
            </p:cNvSpPr>
            <p:nvPr/>
          </p:nvSpPr>
          <p:spPr bwMode="auto">
            <a:xfrm flipH="1">
              <a:off x="4896" y="2544"/>
              <a:ext cx="336" cy="336"/>
            </a:xfrm>
            <a:prstGeom prst="line">
              <a:avLst/>
            </a:prstGeom>
            <a:noFill/>
            <a:ln w="38100">
              <a:solidFill>
                <a:srgbClr val="FF48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81" name="Line 49"/>
            <p:cNvSpPr>
              <a:spLocks noChangeShapeType="1"/>
            </p:cNvSpPr>
            <p:nvPr/>
          </p:nvSpPr>
          <p:spPr bwMode="auto">
            <a:xfrm flipH="1">
              <a:off x="3504" y="2400"/>
              <a:ext cx="336" cy="336"/>
            </a:xfrm>
            <a:prstGeom prst="line">
              <a:avLst/>
            </a:prstGeom>
            <a:noFill/>
            <a:ln w="38100">
              <a:solidFill>
                <a:srgbClr val="FF48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426482" name="Text Box 50"/>
            <p:cNvSpPr txBox="1">
              <a:spLocks noChangeArrowheads="1"/>
            </p:cNvSpPr>
            <p:nvPr/>
          </p:nvSpPr>
          <p:spPr bwMode="auto">
            <a:xfrm>
              <a:off x="2072" y="3012"/>
              <a:ext cx="746" cy="256"/>
            </a:xfrm>
            <a:prstGeom prst="rect">
              <a:avLst/>
            </a:prstGeom>
            <a:noFill/>
            <a:ln w="9525">
              <a:solidFill>
                <a:srgbClr val="FF482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solidFill>
                    <a:srgbClr val="EE0218"/>
                  </a:solidFill>
                </a:rPr>
                <a:t>CTLA4lg</a:t>
              </a:r>
              <a:endParaRPr lang="en-US" sz="2000" i="1">
                <a:solidFill>
                  <a:srgbClr val="000000"/>
                </a:solidFill>
              </a:endParaRPr>
            </a:p>
          </p:txBody>
        </p:sp>
        <p:sp>
          <p:nvSpPr>
            <p:cNvPr id="1426483" name="AutoShape 51"/>
            <p:cNvSpPr>
              <a:spLocks noChangeArrowheads="1"/>
            </p:cNvSpPr>
            <p:nvPr/>
          </p:nvSpPr>
          <p:spPr bwMode="auto">
            <a:xfrm>
              <a:off x="2400" y="2832"/>
              <a:ext cx="96" cy="144"/>
            </a:xfrm>
            <a:prstGeom prst="upArrow">
              <a:avLst>
                <a:gd name="adj1" fmla="val 43750"/>
                <a:gd name="adj2" fmla="val 63542"/>
              </a:avLst>
            </a:prstGeom>
            <a:solidFill>
              <a:srgbClr val="EE021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val="425241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en-US" b="1" dirty="0" smtClean="0"/>
              <a:t>Biological response modifiers, also known as BRMs or biologic DMARDs or </a:t>
            </a:r>
            <a:r>
              <a:rPr lang="en-US" dirty="0" smtClean="0"/>
              <a:t>Biologics</a:t>
            </a:r>
          </a:p>
          <a:p>
            <a:pPr lvl="1"/>
            <a:r>
              <a:rPr lang="en-US" dirty="0" smtClean="0"/>
              <a:t>Alter the human body’s natural process </a:t>
            </a:r>
          </a:p>
          <a:p>
            <a:pPr lvl="1"/>
            <a:r>
              <a:rPr lang="en-US" dirty="0" smtClean="0"/>
              <a:t>Commonly affect cell to cell messaging</a:t>
            </a:r>
          </a:p>
          <a:p>
            <a:pPr lvl="1"/>
            <a:r>
              <a:rPr lang="en-US" dirty="0" smtClean="0"/>
              <a:t>Networks used by almost all of the systems </a:t>
            </a:r>
          </a:p>
          <a:p>
            <a:pPr lvl="1"/>
            <a:r>
              <a:rPr lang="en-US" dirty="0" smtClean="0"/>
              <a:t>Lead to either blocking of or increase in the process it is affecting</a:t>
            </a:r>
          </a:p>
          <a:p>
            <a:pPr lvl="1"/>
            <a:r>
              <a:rPr lang="en-US" dirty="0" smtClean="0"/>
              <a:t>Variety of Uses - </a:t>
            </a:r>
            <a:r>
              <a:rPr lang="en-US" b="1" dirty="0" smtClean="0"/>
              <a:t>treat arthritis, cancer, and some other diseases.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 Response Modifiers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Monoclonal anti CD11a, preventing T cell </a:t>
            </a:r>
            <a:r>
              <a:rPr lang="en-US" dirty="0" smtClean="0"/>
              <a:t>activation</a:t>
            </a:r>
          </a:p>
          <a:p>
            <a:r>
              <a:rPr lang="en-US" dirty="0" smtClean="0"/>
              <a:t>Effective in </a:t>
            </a:r>
            <a:r>
              <a:rPr lang="en-US" dirty="0"/>
              <a:t>Cutaneous SLE </a:t>
            </a:r>
            <a:r>
              <a:rPr lang="en-US" dirty="0" smtClean="0"/>
              <a:t>manifestations.</a:t>
            </a:r>
          </a:p>
          <a:p>
            <a:pPr lvl="1"/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Efalizumab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135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Alefacept</a:t>
            </a:r>
            <a:endParaRPr lang="ar-EG" dirty="0"/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9454"/>
              </p:ext>
            </p:extLst>
          </p:nvPr>
        </p:nvGraphicFramePr>
        <p:xfrm>
          <a:off x="457200" y="1143000"/>
          <a:ext cx="8229600" cy="54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شريحة" r:id="rId3" imgW="5141955" imgH="3427618" progId="PowerPoint.Slide.12">
                  <p:embed/>
                </p:oleObj>
              </mc:Choice>
              <mc:Fallback>
                <p:oleObj name="شريحة" r:id="rId3" imgW="5141955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00"/>
                        <a:ext cx="8229600" cy="548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4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Alefacept</a:t>
            </a:r>
            <a:endParaRPr lang="ar-EG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91033"/>
              </p:ext>
            </p:extLst>
          </p:nvPr>
        </p:nvGraphicFramePr>
        <p:xfrm>
          <a:off x="457200" y="1219200"/>
          <a:ext cx="8229600" cy="54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شريحة" r:id="rId3" imgW="5141955" imgH="3427618" progId="PowerPoint.Slide.12">
                  <p:embed/>
                </p:oleObj>
              </mc:Choice>
              <mc:Fallback>
                <p:oleObj name="شريحة" r:id="rId3" imgW="5141955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8229600" cy="548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1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Alefacept</a:t>
            </a:r>
            <a:endParaRPr lang="ar-EG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08"/>
              </p:ext>
            </p:extLst>
          </p:nvPr>
        </p:nvGraphicFramePr>
        <p:xfrm>
          <a:off x="470647" y="1229010"/>
          <a:ext cx="8216153" cy="547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شريحة" r:id="rId3" imgW="5141955" imgH="3427618" progId="PowerPoint.Slide.12">
                  <p:embed/>
                </p:oleObj>
              </mc:Choice>
              <mc:Fallback>
                <p:oleObj name="شريحة" r:id="rId3" imgW="5141955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647" y="1229010"/>
                        <a:ext cx="8216153" cy="5476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6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Indication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 smtClean="0"/>
              <a:t>Alefacept</a:t>
            </a:r>
            <a:r>
              <a:rPr lang="en-US" sz="2000" dirty="0" smtClean="0"/>
              <a:t> </a:t>
            </a:r>
            <a:r>
              <a:rPr lang="en-US" sz="2000" dirty="0"/>
              <a:t>is indicated for the treatment of patients with chronic plaque psoriasis who are candidates for systemic or </a:t>
            </a:r>
            <a:r>
              <a:rPr lang="en-US" sz="2000" dirty="0" smtClean="0"/>
              <a:t>phototherapy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Trials are </a:t>
            </a:r>
            <a:r>
              <a:rPr lang="en-US" sz="2000" dirty="0" err="1" smtClean="0"/>
              <a:t>onging</a:t>
            </a:r>
            <a:r>
              <a:rPr lang="en-US" sz="2000" dirty="0" smtClean="0"/>
              <a:t> for its role in </a:t>
            </a:r>
            <a:r>
              <a:rPr lang="en-US" sz="2000" dirty="0" err="1" smtClean="0"/>
              <a:t>PsA</a:t>
            </a:r>
            <a:r>
              <a:rPr lang="en-US" sz="2000" dirty="0" smtClean="0"/>
              <a:t>, RA </a:t>
            </a:r>
            <a:r>
              <a:rPr lang="en-US" sz="2000" smtClean="0"/>
              <a:t>and Scleroderma</a:t>
            </a:r>
          </a:p>
          <a:p>
            <a:pPr marL="393192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85000"/>
              </a:lnSpc>
              <a:spcAft>
                <a:spcPct val="15000"/>
              </a:spcAft>
            </a:pPr>
            <a:r>
              <a:rPr lang="en-US" sz="2400" dirty="0" smtClean="0"/>
              <a:t>Dosing regimen</a:t>
            </a:r>
          </a:p>
          <a:p>
            <a:pPr lvl="1">
              <a:lnSpc>
                <a:spcPct val="85000"/>
              </a:lnSpc>
              <a:spcAft>
                <a:spcPct val="15000"/>
              </a:spcAft>
            </a:pPr>
            <a:r>
              <a:rPr lang="en-US" sz="2000" dirty="0" smtClean="0"/>
              <a:t>Once </a:t>
            </a:r>
            <a:r>
              <a:rPr lang="en-US" sz="2000" dirty="0"/>
              <a:t>per week for twelve weeks</a:t>
            </a:r>
          </a:p>
          <a:p>
            <a:pPr lvl="2">
              <a:lnSpc>
                <a:spcPct val="85000"/>
              </a:lnSpc>
              <a:spcAft>
                <a:spcPct val="15000"/>
              </a:spcAft>
            </a:pPr>
            <a:r>
              <a:rPr lang="en-US" sz="2200" dirty="0"/>
              <a:t>7.5 mg intravenous bolus injection</a:t>
            </a:r>
          </a:p>
          <a:p>
            <a:pPr lvl="2">
              <a:lnSpc>
                <a:spcPct val="85000"/>
              </a:lnSpc>
              <a:spcAft>
                <a:spcPct val="50000"/>
              </a:spcAft>
            </a:pPr>
            <a:r>
              <a:rPr lang="en-US" sz="2200" dirty="0"/>
              <a:t>15 mg intramuscular injection</a:t>
            </a:r>
          </a:p>
          <a:p>
            <a:pPr lvl="1">
              <a:lnSpc>
                <a:spcPct val="85000"/>
              </a:lnSpc>
            </a:pPr>
            <a:r>
              <a:rPr lang="en-US" sz="2000" dirty="0"/>
              <a:t>Repeat courses can be given after a twelve week rest period</a:t>
            </a:r>
          </a:p>
          <a:p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Alefacept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1110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B cell</a:t>
            </a:r>
            <a:endParaRPr lang="ar-EG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34444"/>
              </p:ext>
            </p:extLst>
          </p:nvPr>
        </p:nvGraphicFramePr>
        <p:xfrm>
          <a:off x="457200" y="1524000"/>
          <a:ext cx="8229600" cy="4008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559"/>
                <a:gridCol w="5275041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Rituximab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Chimeric anti CD 20 monoclonal antibody, preventing proliferation of immature and mature B cells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Veltuzumab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Anti CD 20, preventing proliferation of immature and mature B cells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Ofatumumab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Ocrelizumab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Epratuzumab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Fully humanized anti CD 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Abetimus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 cell tolerogen (4 dsDNA epitopes)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Edratide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 cell tolerogen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Belimumab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Humanized monoclonal Anti BLyS (B lymphocyte stilmulator) antibody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Atacicept </a:t>
                      </a:r>
                      <a:endParaRPr lang="en-US" sz="14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BLyS</a:t>
                      </a:r>
                      <a:r>
                        <a:rPr lang="en-US" sz="1800" dirty="0">
                          <a:effectLst/>
                        </a:rPr>
                        <a:t> blocker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useful in treatment of SLE.</a:t>
            </a:r>
          </a:p>
          <a:p>
            <a:r>
              <a:rPr lang="en-US" dirty="0" smtClean="0"/>
              <a:t>Rituximab: Used in non Hodgkin’s lymphoma, RA and HCV </a:t>
            </a:r>
            <a:r>
              <a:rPr lang="en-US" dirty="0" err="1" smtClean="0"/>
              <a:t>cryoglobulinemia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Veltuzumab</a:t>
            </a:r>
            <a:r>
              <a:rPr lang="en-US" dirty="0" smtClean="0"/>
              <a:t> is still under trial.</a:t>
            </a:r>
          </a:p>
          <a:p>
            <a:r>
              <a:rPr lang="en-US" dirty="0" err="1" smtClean="0"/>
              <a:t>Ofatumumab</a:t>
            </a:r>
            <a:r>
              <a:rPr lang="en-US" dirty="0" smtClean="0"/>
              <a:t> is used for CLL and may be used in RA.</a:t>
            </a:r>
          </a:p>
          <a:p>
            <a:r>
              <a:rPr lang="en-US" dirty="0" err="1" smtClean="0"/>
              <a:t>Ocrelizumab</a:t>
            </a:r>
            <a:r>
              <a:rPr lang="en-US" dirty="0" smtClean="0"/>
              <a:t> showed high risk of opportunistic infection, so trials on this drug stopped.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B cell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532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 sz="quarter"/>
          </p:nvPr>
        </p:nvSpPr>
        <p:spPr bwMode="black">
          <a:xfrm>
            <a:off x="298450" y="228600"/>
            <a:ext cx="8555038" cy="549275"/>
          </a:xfrm>
        </p:spPr>
        <p:txBody>
          <a:bodyPr>
            <a:normAutofit fontScale="90000"/>
          </a:bodyPr>
          <a:lstStyle/>
          <a:p>
            <a:r>
              <a:rPr lang="en-GB"/>
              <a:t>Rituximab: </a:t>
            </a:r>
            <a:r>
              <a:rPr lang="en-GB" i="1"/>
              <a:t>Mechanism of Action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sz="half" idx="4294967295"/>
          </p:nvPr>
        </p:nvSpPr>
        <p:spPr bwMode="black">
          <a:xfrm>
            <a:off x="230188" y="1435100"/>
            <a:ext cx="3810000" cy="3543300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Rituximab initiates complement-mediated </a:t>
            </a:r>
            <a:br>
              <a:rPr lang="en-GB" sz="2400" dirty="0"/>
            </a:br>
            <a:r>
              <a:rPr lang="en-GB" sz="2400" dirty="0"/>
              <a:t>B-cell </a:t>
            </a:r>
            <a:r>
              <a:rPr lang="en-GB" sz="2400" dirty="0" err="1"/>
              <a:t>lysis</a:t>
            </a:r>
            <a:endParaRPr lang="en-GB" sz="2400" dirty="0"/>
          </a:p>
          <a:p>
            <a:r>
              <a:rPr lang="en-GB" sz="2400" dirty="0"/>
              <a:t>Rituximab initiates cell-mediated cytotoxicity via macrophages and </a:t>
            </a:r>
            <a:br>
              <a:rPr lang="en-GB" sz="2400" dirty="0"/>
            </a:br>
            <a:r>
              <a:rPr lang="en-GB" sz="2400" dirty="0"/>
              <a:t>natural killer (NK) cells</a:t>
            </a:r>
          </a:p>
          <a:p>
            <a:r>
              <a:rPr lang="en-GB" sz="2400" dirty="0"/>
              <a:t>Rituximab induces </a:t>
            </a:r>
            <a:br>
              <a:rPr lang="en-GB" sz="2400" dirty="0"/>
            </a:br>
            <a:r>
              <a:rPr lang="en-GB" sz="2400" dirty="0"/>
              <a:t>apoptosis caspase-3,-9</a:t>
            </a:r>
          </a:p>
        </p:txBody>
      </p:sp>
      <p:sp>
        <p:nvSpPr>
          <p:cNvPr id="1430532" name="Freeform 4"/>
          <p:cNvSpPr>
            <a:spLocks/>
          </p:cNvSpPr>
          <p:nvPr/>
        </p:nvSpPr>
        <p:spPr bwMode="auto">
          <a:xfrm>
            <a:off x="1176338" y="5106988"/>
            <a:ext cx="254000" cy="322262"/>
          </a:xfrm>
          <a:custGeom>
            <a:avLst/>
            <a:gdLst>
              <a:gd name="T0" fmla="*/ 0 w 112"/>
              <a:gd name="T1" fmla="*/ 0 h 112"/>
              <a:gd name="T2" fmla="*/ 80 w 112"/>
              <a:gd name="T3" fmla="*/ 0 h 112"/>
              <a:gd name="T4" fmla="*/ 112 w 112"/>
              <a:gd name="T5" fmla="*/ 56 h 112"/>
              <a:gd name="T6" fmla="*/ 80 w 112"/>
              <a:gd name="T7" fmla="*/ 112 h 112"/>
              <a:gd name="T8" fmla="*/ 0 w 112"/>
              <a:gd name="T9" fmla="*/ 112 h 112"/>
              <a:gd name="T10" fmla="*/ 0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0" y="0"/>
                </a:moveTo>
                <a:lnTo>
                  <a:pt x="80" y="0"/>
                </a:lnTo>
                <a:lnTo>
                  <a:pt x="112" y="56"/>
                </a:lnTo>
                <a:lnTo>
                  <a:pt x="80" y="112"/>
                </a:lnTo>
                <a:lnTo>
                  <a:pt x="0" y="112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CC00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black">
          <a:xfrm>
            <a:off x="1538288" y="5114925"/>
            <a:ext cx="15938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CD20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Rituximab</a:t>
            </a:r>
          </a:p>
        </p:txBody>
      </p:sp>
      <p:sp>
        <p:nvSpPr>
          <p:cNvPr id="1430535" name="Oval 7"/>
          <p:cNvSpPr>
            <a:spLocks noChangeArrowheads="1"/>
          </p:cNvSpPr>
          <p:nvPr/>
        </p:nvSpPr>
        <p:spPr bwMode="auto">
          <a:xfrm>
            <a:off x="6418263" y="2419350"/>
            <a:ext cx="982662" cy="922338"/>
          </a:xfrm>
          <a:prstGeom prst="ellipse">
            <a:avLst/>
          </a:prstGeom>
          <a:solidFill>
            <a:srgbClr val="932D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36" name="Freeform 8"/>
          <p:cNvSpPr>
            <a:spLocks/>
          </p:cNvSpPr>
          <p:nvPr/>
        </p:nvSpPr>
        <p:spPr bwMode="auto">
          <a:xfrm rot="1397673">
            <a:off x="7261225" y="3089275"/>
            <a:ext cx="239713" cy="285750"/>
          </a:xfrm>
          <a:custGeom>
            <a:avLst/>
            <a:gdLst>
              <a:gd name="T0" fmla="*/ 0 w 112"/>
              <a:gd name="T1" fmla="*/ 0 h 112"/>
              <a:gd name="T2" fmla="*/ 80 w 112"/>
              <a:gd name="T3" fmla="*/ 0 h 112"/>
              <a:gd name="T4" fmla="*/ 112 w 112"/>
              <a:gd name="T5" fmla="*/ 56 h 112"/>
              <a:gd name="T6" fmla="*/ 80 w 112"/>
              <a:gd name="T7" fmla="*/ 112 h 112"/>
              <a:gd name="T8" fmla="*/ 0 w 112"/>
              <a:gd name="T9" fmla="*/ 112 h 112"/>
              <a:gd name="T10" fmla="*/ 0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0" y="0"/>
                </a:moveTo>
                <a:lnTo>
                  <a:pt x="80" y="0"/>
                </a:lnTo>
                <a:lnTo>
                  <a:pt x="112" y="56"/>
                </a:lnTo>
                <a:lnTo>
                  <a:pt x="80" y="112"/>
                </a:lnTo>
                <a:lnTo>
                  <a:pt x="0" y="112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CC00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37" name="Text Box 9"/>
          <p:cNvSpPr txBox="1">
            <a:spLocks noChangeArrowheads="1"/>
          </p:cNvSpPr>
          <p:nvPr/>
        </p:nvSpPr>
        <p:spPr bwMode="white">
          <a:xfrm>
            <a:off x="6145213" y="2692400"/>
            <a:ext cx="14462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</a:rPr>
              <a:t>B cell</a:t>
            </a:r>
          </a:p>
        </p:txBody>
      </p:sp>
      <p:sp>
        <p:nvSpPr>
          <p:cNvPr id="1430538" name="AutoShape 10"/>
          <p:cNvSpPr>
            <a:spLocks noChangeArrowheads="1"/>
          </p:cNvSpPr>
          <p:nvPr/>
        </p:nvSpPr>
        <p:spPr bwMode="auto">
          <a:xfrm rot="14570630">
            <a:off x="6531769" y="2996407"/>
            <a:ext cx="554037" cy="654050"/>
          </a:xfrm>
          <a:prstGeom prst="lightningBolt">
            <a:avLst/>
          </a:prstGeom>
          <a:solidFill>
            <a:srgbClr val="CA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39" name="Text Box 11"/>
          <p:cNvSpPr txBox="1">
            <a:spLocks noChangeArrowheads="1"/>
          </p:cNvSpPr>
          <p:nvPr/>
        </p:nvSpPr>
        <p:spPr bwMode="auto">
          <a:xfrm>
            <a:off x="6843713" y="4575175"/>
            <a:ext cx="1689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66"/>
                    </a:gs>
                    <a:gs pos="100000">
                      <a:srgbClr val="FFFF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B-cell lysis</a:t>
            </a: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>
            <a:off x="4694238" y="4902200"/>
            <a:ext cx="479425" cy="339725"/>
          </a:xfrm>
          <a:prstGeom prst="line">
            <a:avLst/>
          </a:prstGeom>
          <a:noFill/>
          <a:ln w="38100" cap="rnd">
            <a:solidFill>
              <a:srgbClr val="009999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5111750" y="5064125"/>
            <a:ext cx="1631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66"/>
                    </a:gs>
                    <a:gs pos="100000">
                      <a:srgbClr val="FFFF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Apoptosis</a:t>
            </a:r>
          </a:p>
        </p:txBody>
      </p:sp>
      <p:sp>
        <p:nvSpPr>
          <p:cNvPr id="1430542" name="AutoShape 14"/>
          <p:cNvSpPr>
            <a:spLocks noChangeArrowheads="1"/>
          </p:cNvSpPr>
          <p:nvPr/>
        </p:nvSpPr>
        <p:spPr bwMode="auto">
          <a:xfrm rot="19502549" flipV="1">
            <a:off x="7466013" y="1603375"/>
            <a:ext cx="1327150" cy="1771650"/>
          </a:xfrm>
          <a:prstGeom prst="curvedLeftArrow">
            <a:avLst>
              <a:gd name="adj1" fmla="val 6557"/>
              <a:gd name="adj2" fmla="val 41315"/>
              <a:gd name="adj3" fmla="val 1888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43" name="Text Box 15"/>
          <p:cNvSpPr txBox="1">
            <a:spLocks noChangeArrowheads="1"/>
          </p:cNvSpPr>
          <p:nvPr/>
        </p:nvSpPr>
        <p:spPr bwMode="auto">
          <a:xfrm>
            <a:off x="7256463" y="2543175"/>
            <a:ext cx="15970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Complement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GB" sz="1700" b="1"/>
              <a:t>cascade</a:t>
            </a:r>
          </a:p>
        </p:txBody>
      </p:sp>
      <p:sp>
        <p:nvSpPr>
          <p:cNvPr id="1430544" name="Oval 16"/>
          <p:cNvSpPr>
            <a:spLocks noChangeArrowheads="1"/>
          </p:cNvSpPr>
          <p:nvPr/>
        </p:nvSpPr>
        <p:spPr bwMode="auto">
          <a:xfrm>
            <a:off x="4121150" y="1700213"/>
            <a:ext cx="1738313" cy="736600"/>
          </a:xfrm>
          <a:prstGeom prst="ellipse">
            <a:avLst/>
          </a:prstGeom>
          <a:solidFill>
            <a:srgbClr val="26A6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45" name="Text Box 17"/>
          <p:cNvSpPr txBox="1">
            <a:spLocks noChangeArrowheads="1"/>
          </p:cNvSpPr>
          <p:nvPr/>
        </p:nvSpPr>
        <p:spPr bwMode="white">
          <a:xfrm>
            <a:off x="4452938" y="1938338"/>
            <a:ext cx="153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1"/>
              <a:t>Macrophage</a:t>
            </a:r>
          </a:p>
        </p:txBody>
      </p:sp>
      <p:sp>
        <p:nvSpPr>
          <p:cNvPr id="1430546" name="Oval 18"/>
          <p:cNvSpPr>
            <a:spLocks noChangeArrowheads="1"/>
          </p:cNvSpPr>
          <p:nvPr/>
        </p:nvSpPr>
        <p:spPr bwMode="auto">
          <a:xfrm>
            <a:off x="4360863" y="2852738"/>
            <a:ext cx="982662" cy="920750"/>
          </a:xfrm>
          <a:prstGeom prst="ellipse">
            <a:avLst/>
          </a:prstGeom>
          <a:solidFill>
            <a:srgbClr val="932D2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47" name="Text Box 19"/>
          <p:cNvSpPr txBox="1">
            <a:spLocks noChangeArrowheads="1"/>
          </p:cNvSpPr>
          <p:nvPr/>
        </p:nvSpPr>
        <p:spPr bwMode="white">
          <a:xfrm>
            <a:off x="4167188" y="3148013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FFFF"/>
                </a:solidFill>
              </a:rPr>
              <a:t>B cell</a:t>
            </a:r>
          </a:p>
        </p:txBody>
      </p:sp>
      <p:sp>
        <p:nvSpPr>
          <p:cNvPr id="1430548" name="Oval 20"/>
          <p:cNvSpPr>
            <a:spLocks noChangeArrowheads="1"/>
          </p:cNvSpPr>
          <p:nvPr/>
        </p:nvSpPr>
        <p:spPr bwMode="auto">
          <a:xfrm>
            <a:off x="6537325" y="3617913"/>
            <a:ext cx="87313" cy="96837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49" name="Oval 21"/>
          <p:cNvSpPr>
            <a:spLocks noChangeArrowheads="1"/>
          </p:cNvSpPr>
          <p:nvPr/>
        </p:nvSpPr>
        <p:spPr bwMode="auto">
          <a:xfrm>
            <a:off x="6726238" y="3627438"/>
            <a:ext cx="87312" cy="96837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0" name="Oval 22"/>
          <p:cNvSpPr>
            <a:spLocks noChangeArrowheads="1"/>
          </p:cNvSpPr>
          <p:nvPr/>
        </p:nvSpPr>
        <p:spPr bwMode="auto">
          <a:xfrm>
            <a:off x="6681788" y="3781425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1" name="Oval 23"/>
          <p:cNvSpPr>
            <a:spLocks noChangeArrowheads="1"/>
          </p:cNvSpPr>
          <p:nvPr/>
        </p:nvSpPr>
        <p:spPr bwMode="auto">
          <a:xfrm>
            <a:off x="6454775" y="3781425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2" name="Oval 24"/>
          <p:cNvSpPr>
            <a:spLocks noChangeArrowheads="1"/>
          </p:cNvSpPr>
          <p:nvPr/>
        </p:nvSpPr>
        <p:spPr bwMode="auto">
          <a:xfrm>
            <a:off x="6897688" y="3914775"/>
            <a:ext cx="87312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3" name="Oval 25"/>
          <p:cNvSpPr>
            <a:spLocks noChangeArrowheads="1"/>
          </p:cNvSpPr>
          <p:nvPr/>
        </p:nvSpPr>
        <p:spPr bwMode="auto">
          <a:xfrm>
            <a:off x="6797675" y="4130675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4" name="Oval 26"/>
          <p:cNvSpPr>
            <a:spLocks noChangeArrowheads="1"/>
          </p:cNvSpPr>
          <p:nvPr/>
        </p:nvSpPr>
        <p:spPr bwMode="auto">
          <a:xfrm>
            <a:off x="6527800" y="4103688"/>
            <a:ext cx="88900" cy="96837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5" name="Oval 27"/>
          <p:cNvSpPr>
            <a:spLocks noChangeArrowheads="1"/>
          </p:cNvSpPr>
          <p:nvPr/>
        </p:nvSpPr>
        <p:spPr bwMode="auto">
          <a:xfrm>
            <a:off x="6464300" y="4348163"/>
            <a:ext cx="88900" cy="96837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6" name="Oval 28"/>
          <p:cNvSpPr>
            <a:spLocks noChangeArrowheads="1"/>
          </p:cNvSpPr>
          <p:nvPr/>
        </p:nvSpPr>
        <p:spPr bwMode="auto">
          <a:xfrm>
            <a:off x="6699250" y="4330700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7" name="Oval 29"/>
          <p:cNvSpPr>
            <a:spLocks noChangeArrowheads="1"/>
          </p:cNvSpPr>
          <p:nvPr/>
        </p:nvSpPr>
        <p:spPr bwMode="auto">
          <a:xfrm>
            <a:off x="6902450" y="4373563"/>
            <a:ext cx="88900" cy="98425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8" name="Oval 30"/>
          <p:cNvSpPr>
            <a:spLocks noChangeArrowheads="1"/>
          </p:cNvSpPr>
          <p:nvPr/>
        </p:nvSpPr>
        <p:spPr bwMode="auto">
          <a:xfrm>
            <a:off x="6859588" y="4545013"/>
            <a:ext cx="88900" cy="98425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59" name="Oval 31"/>
          <p:cNvSpPr>
            <a:spLocks noChangeArrowheads="1"/>
          </p:cNvSpPr>
          <p:nvPr/>
        </p:nvSpPr>
        <p:spPr bwMode="auto">
          <a:xfrm>
            <a:off x="6635750" y="4537075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0" name="Oval 32"/>
          <p:cNvSpPr>
            <a:spLocks noChangeArrowheads="1"/>
          </p:cNvSpPr>
          <p:nvPr/>
        </p:nvSpPr>
        <p:spPr bwMode="auto">
          <a:xfrm>
            <a:off x="6680200" y="4725988"/>
            <a:ext cx="87313" cy="96837"/>
          </a:xfrm>
          <a:prstGeom prst="ellipse">
            <a:avLst/>
          </a:prstGeom>
          <a:solidFill>
            <a:srgbClr val="A02B2B"/>
          </a:solidFill>
          <a:ln>
            <a:noFill/>
          </a:ln>
          <a:effectLst>
            <a:outerShdw dist="28398" dir="3806097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1" name="AutoShape 33"/>
          <p:cNvSpPr>
            <a:spLocks noChangeArrowheads="1"/>
          </p:cNvSpPr>
          <p:nvPr/>
        </p:nvSpPr>
        <p:spPr bwMode="auto">
          <a:xfrm rot="-2468367">
            <a:off x="4203700" y="4054475"/>
            <a:ext cx="230188" cy="809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rot="6239945">
            <a:off x="4584700" y="4090988"/>
            <a:ext cx="307975" cy="276225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3" name="Line 35"/>
          <p:cNvSpPr>
            <a:spLocks noChangeShapeType="1"/>
          </p:cNvSpPr>
          <p:nvPr/>
        </p:nvSpPr>
        <p:spPr bwMode="auto">
          <a:xfrm>
            <a:off x="4262438" y="4067175"/>
            <a:ext cx="309562" cy="274638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4" name="Line 36"/>
          <p:cNvSpPr>
            <a:spLocks noChangeShapeType="1"/>
          </p:cNvSpPr>
          <p:nvPr/>
        </p:nvSpPr>
        <p:spPr bwMode="auto">
          <a:xfrm>
            <a:off x="4560888" y="4316413"/>
            <a:ext cx="60325" cy="306387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5" name="AutoShape 37"/>
          <p:cNvSpPr>
            <a:spLocks noChangeArrowheads="1"/>
          </p:cNvSpPr>
          <p:nvPr/>
        </p:nvSpPr>
        <p:spPr bwMode="auto">
          <a:xfrm rot="-2468367">
            <a:off x="4308475" y="4164013"/>
            <a:ext cx="236538" cy="80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6" name="AutoShape 38"/>
          <p:cNvSpPr>
            <a:spLocks noChangeArrowheads="1"/>
          </p:cNvSpPr>
          <p:nvPr/>
        </p:nvSpPr>
        <p:spPr bwMode="auto">
          <a:xfrm rot="3005814">
            <a:off x="4752975" y="4100513"/>
            <a:ext cx="234950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7" name="AutoShape 39"/>
          <p:cNvSpPr>
            <a:spLocks noChangeArrowheads="1"/>
          </p:cNvSpPr>
          <p:nvPr/>
        </p:nvSpPr>
        <p:spPr bwMode="auto">
          <a:xfrm rot="2979771">
            <a:off x="4629944" y="4175919"/>
            <a:ext cx="230188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8" name="AutoShape 40"/>
          <p:cNvSpPr>
            <a:spLocks noChangeArrowheads="1"/>
          </p:cNvSpPr>
          <p:nvPr/>
        </p:nvSpPr>
        <p:spPr bwMode="auto">
          <a:xfrm rot="-550125">
            <a:off x="4456113" y="4386263"/>
            <a:ext cx="249237" cy="80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69" name="AutoShape 41"/>
          <p:cNvSpPr>
            <a:spLocks noChangeArrowheads="1"/>
          </p:cNvSpPr>
          <p:nvPr/>
        </p:nvSpPr>
        <p:spPr bwMode="auto">
          <a:xfrm rot="-550125">
            <a:off x="4473575" y="4519613"/>
            <a:ext cx="252413" cy="80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0" name="AutoShape 42"/>
          <p:cNvSpPr>
            <a:spLocks noChangeArrowheads="1"/>
          </p:cNvSpPr>
          <p:nvPr/>
        </p:nvSpPr>
        <p:spPr bwMode="auto">
          <a:xfrm rot="-9757506">
            <a:off x="7507288" y="4160838"/>
            <a:ext cx="236537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1" name="Line 43"/>
          <p:cNvSpPr>
            <a:spLocks noChangeShapeType="1"/>
          </p:cNvSpPr>
          <p:nvPr/>
        </p:nvSpPr>
        <p:spPr bwMode="auto">
          <a:xfrm rot="-1049194">
            <a:off x="7356475" y="3619500"/>
            <a:ext cx="319088" cy="285750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2" name="Line 44"/>
          <p:cNvSpPr>
            <a:spLocks noChangeShapeType="1"/>
          </p:cNvSpPr>
          <p:nvPr/>
        </p:nvSpPr>
        <p:spPr bwMode="auto">
          <a:xfrm rot="-7289139">
            <a:off x="7508082" y="3915568"/>
            <a:ext cx="317500" cy="284163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3" name="Line 45"/>
          <p:cNvSpPr>
            <a:spLocks noChangeShapeType="1"/>
          </p:cNvSpPr>
          <p:nvPr/>
        </p:nvSpPr>
        <p:spPr bwMode="auto">
          <a:xfrm rot="-7289139">
            <a:off x="7777162" y="3603626"/>
            <a:ext cx="60325" cy="317500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4" name="AutoShape 46"/>
          <p:cNvSpPr>
            <a:spLocks noChangeArrowheads="1"/>
          </p:cNvSpPr>
          <p:nvPr/>
        </p:nvSpPr>
        <p:spPr bwMode="auto">
          <a:xfrm rot="-9757506">
            <a:off x="7540625" y="4006850"/>
            <a:ext cx="244475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5" name="AutoShape 47"/>
          <p:cNvSpPr>
            <a:spLocks noChangeArrowheads="1"/>
          </p:cNvSpPr>
          <p:nvPr/>
        </p:nvSpPr>
        <p:spPr bwMode="auto">
          <a:xfrm rot="-4283326">
            <a:off x="7246938" y="3651250"/>
            <a:ext cx="242888" cy="841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6" name="AutoShape 48"/>
          <p:cNvSpPr>
            <a:spLocks noChangeArrowheads="1"/>
          </p:cNvSpPr>
          <p:nvPr/>
        </p:nvSpPr>
        <p:spPr bwMode="auto">
          <a:xfrm rot="-4309369">
            <a:off x="7383462" y="3722688"/>
            <a:ext cx="238125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7" name="AutoShape 49"/>
          <p:cNvSpPr>
            <a:spLocks noChangeArrowheads="1"/>
          </p:cNvSpPr>
          <p:nvPr/>
        </p:nvSpPr>
        <p:spPr bwMode="auto">
          <a:xfrm rot="-7839264">
            <a:off x="7646195" y="3752056"/>
            <a:ext cx="258762" cy="85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8" name="AutoShape 50"/>
          <p:cNvSpPr>
            <a:spLocks noChangeArrowheads="1"/>
          </p:cNvSpPr>
          <p:nvPr/>
        </p:nvSpPr>
        <p:spPr bwMode="auto">
          <a:xfrm rot="-7839264">
            <a:off x="7751763" y="3663950"/>
            <a:ext cx="258762" cy="84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79" name="AutoShape 51"/>
          <p:cNvSpPr>
            <a:spLocks noChangeArrowheads="1"/>
          </p:cNvSpPr>
          <p:nvPr/>
        </p:nvSpPr>
        <p:spPr bwMode="auto">
          <a:xfrm rot="5417583">
            <a:off x="6311900" y="2257425"/>
            <a:ext cx="225425" cy="793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0" name="Line 52"/>
          <p:cNvSpPr>
            <a:spLocks noChangeShapeType="1"/>
          </p:cNvSpPr>
          <p:nvPr/>
        </p:nvSpPr>
        <p:spPr bwMode="auto">
          <a:xfrm rot="14125895">
            <a:off x="5902325" y="2384425"/>
            <a:ext cx="303213" cy="271463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1" name="Line 53"/>
          <p:cNvSpPr>
            <a:spLocks noChangeShapeType="1"/>
          </p:cNvSpPr>
          <p:nvPr/>
        </p:nvSpPr>
        <p:spPr bwMode="auto">
          <a:xfrm rot="7885950">
            <a:off x="6127751" y="2162175"/>
            <a:ext cx="303212" cy="274637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2" name="Line 54"/>
          <p:cNvSpPr>
            <a:spLocks noChangeShapeType="1"/>
          </p:cNvSpPr>
          <p:nvPr/>
        </p:nvSpPr>
        <p:spPr bwMode="auto">
          <a:xfrm rot="7885950">
            <a:off x="5942807" y="2102643"/>
            <a:ext cx="57150" cy="303213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3" name="AutoShape 55"/>
          <p:cNvSpPr>
            <a:spLocks noChangeArrowheads="1"/>
          </p:cNvSpPr>
          <p:nvPr/>
        </p:nvSpPr>
        <p:spPr bwMode="auto">
          <a:xfrm rot="5417583">
            <a:off x="6158707" y="2264569"/>
            <a:ext cx="233362" cy="82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4" name="AutoShape 56"/>
          <p:cNvSpPr>
            <a:spLocks noChangeArrowheads="1"/>
          </p:cNvSpPr>
          <p:nvPr/>
        </p:nvSpPr>
        <p:spPr bwMode="auto">
          <a:xfrm rot="10891763">
            <a:off x="5916613" y="2633663"/>
            <a:ext cx="231775" cy="793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5" name="AutoShape 57"/>
          <p:cNvSpPr>
            <a:spLocks noChangeArrowheads="1"/>
          </p:cNvSpPr>
          <p:nvPr/>
        </p:nvSpPr>
        <p:spPr bwMode="auto">
          <a:xfrm rot="10865720">
            <a:off x="5945188" y="2492375"/>
            <a:ext cx="227012" cy="793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6" name="AutoShape 58"/>
          <p:cNvSpPr>
            <a:spLocks noChangeArrowheads="1"/>
          </p:cNvSpPr>
          <p:nvPr/>
        </p:nvSpPr>
        <p:spPr bwMode="auto">
          <a:xfrm rot="7335825">
            <a:off x="5885656" y="2232820"/>
            <a:ext cx="244475" cy="80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7" name="AutoShape 59"/>
          <p:cNvSpPr>
            <a:spLocks noChangeArrowheads="1"/>
          </p:cNvSpPr>
          <p:nvPr/>
        </p:nvSpPr>
        <p:spPr bwMode="auto">
          <a:xfrm rot="7335825">
            <a:off x="5774532" y="2159793"/>
            <a:ext cx="247650" cy="809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8" name="Oval 60"/>
          <p:cNvSpPr>
            <a:spLocks noChangeArrowheads="1"/>
          </p:cNvSpPr>
          <p:nvPr/>
        </p:nvSpPr>
        <p:spPr bwMode="auto">
          <a:xfrm>
            <a:off x="7108825" y="4452938"/>
            <a:ext cx="88900" cy="98425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89" name="Freeform 61"/>
          <p:cNvSpPr>
            <a:spLocks/>
          </p:cNvSpPr>
          <p:nvPr/>
        </p:nvSpPr>
        <p:spPr bwMode="auto">
          <a:xfrm rot="5260944">
            <a:off x="4699794" y="3694906"/>
            <a:ext cx="260350" cy="344488"/>
          </a:xfrm>
          <a:custGeom>
            <a:avLst/>
            <a:gdLst>
              <a:gd name="T0" fmla="*/ 0 w 112"/>
              <a:gd name="T1" fmla="*/ 0 h 112"/>
              <a:gd name="T2" fmla="*/ 80 w 112"/>
              <a:gd name="T3" fmla="*/ 0 h 112"/>
              <a:gd name="T4" fmla="*/ 112 w 112"/>
              <a:gd name="T5" fmla="*/ 56 h 112"/>
              <a:gd name="T6" fmla="*/ 80 w 112"/>
              <a:gd name="T7" fmla="*/ 112 h 112"/>
              <a:gd name="T8" fmla="*/ 0 w 112"/>
              <a:gd name="T9" fmla="*/ 112 h 112"/>
              <a:gd name="T10" fmla="*/ 0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0" y="0"/>
                </a:moveTo>
                <a:lnTo>
                  <a:pt x="80" y="0"/>
                </a:lnTo>
                <a:lnTo>
                  <a:pt x="112" y="56"/>
                </a:lnTo>
                <a:lnTo>
                  <a:pt x="80" y="112"/>
                </a:lnTo>
                <a:lnTo>
                  <a:pt x="0" y="112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CC0000"/>
            </a:solidFill>
            <a:round/>
            <a:headEnd/>
            <a:tailEnd/>
          </a:ln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0" name="Freeform 62"/>
          <p:cNvSpPr>
            <a:spLocks/>
          </p:cNvSpPr>
          <p:nvPr/>
        </p:nvSpPr>
        <p:spPr bwMode="auto">
          <a:xfrm rot="13373741">
            <a:off x="6313488" y="2382838"/>
            <a:ext cx="271462" cy="339725"/>
          </a:xfrm>
          <a:custGeom>
            <a:avLst/>
            <a:gdLst>
              <a:gd name="T0" fmla="*/ 0 w 112"/>
              <a:gd name="T1" fmla="*/ 0 h 112"/>
              <a:gd name="T2" fmla="*/ 80 w 112"/>
              <a:gd name="T3" fmla="*/ 0 h 112"/>
              <a:gd name="T4" fmla="*/ 112 w 112"/>
              <a:gd name="T5" fmla="*/ 56 h 112"/>
              <a:gd name="T6" fmla="*/ 80 w 112"/>
              <a:gd name="T7" fmla="*/ 112 h 112"/>
              <a:gd name="T8" fmla="*/ 0 w 112"/>
              <a:gd name="T9" fmla="*/ 112 h 112"/>
              <a:gd name="T10" fmla="*/ 0 w 112"/>
              <a:gd name="T1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12">
                <a:moveTo>
                  <a:pt x="0" y="0"/>
                </a:moveTo>
                <a:lnTo>
                  <a:pt x="80" y="0"/>
                </a:lnTo>
                <a:lnTo>
                  <a:pt x="112" y="56"/>
                </a:lnTo>
                <a:lnTo>
                  <a:pt x="80" y="112"/>
                </a:lnTo>
                <a:lnTo>
                  <a:pt x="0" y="112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rgbClr val="CC00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1" name="AutoShape 63"/>
          <p:cNvSpPr>
            <a:spLocks noChangeArrowheads="1"/>
          </p:cNvSpPr>
          <p:nvPr/>
        </p:nvSpPr>
        <p:spPr bwMode="auto">
          <a:xfrm>
            <a:off x="8694738" y="2668588"/>
            <a:ext cx="141287" cy="141287"/>
          </a:xfrm>
          <a:prstGeom prst="octagon">
            <a:avLst>
              <a:gd name="adj" fmla="val 29287"/>
            </a:avLst>
          </a:prstGeom>
          <a:solidFill>
            <a:srgbClr val="008D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2" name="Oval 64"/>
          <p:cNvSpPr>
            <a:spLocks noChangeArrowheads="1"/>
          </p:cNvSpPr>
          <p:nvPr/>
        </p:nvSpPr>
        <p:spPr bwMode="auto">
          <a:xfrm>
            <a:off x="7072313" y="4543425"/>
            <a:ext cx="88900" cy="96838"/>
          </a:xfrm>
          <a:prstGeom prst="ellipse">
            <a:avLst/>
          </a:prstGeom>
          <a:solidFill>
            <a:srgbClr val="A0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3" name="AutoShape 65"/>
          <p:cNvSpPr>
            <a:spLocks noChangeArrowheads="1"/>
          </p:cNvSpPr>
          <p:nvPr/>
        </p:nvSpPr>
        <p:spPr bwMode="auto">
          <a:xfrm>
            <a:off x="8675688" y="2198688"/>
            <a:ext cx="168275" cy="158750"/>
          </a:xfrm>
          <a:prstGeom prst="octagon">
            <a:avLst>
              <a:gd name="adj" fmla="val 29287"/>
            </a:avLst>
          </a:prstGeom>
          <a:solidFill>
            <a:srgbClr val="008D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4" name="AutoShape 66"/>
          <p:cNvSpPr>
            <a:spLocks noChangeArrowheads="1"/>
          </p:cNvSpPr>
          <p:nvPr/>
        </p:nvSpPr>
        <p:spPr bwMode="auto">
          <a:xfrm>
            <a:off x="8162925" y="1882775"/>
            <a:ext cx="220663" cy="196850"/>
          </a:xfrm>
          <a:prstGeom prst="octagon">
            <a:avLst>
              <a:gd name="adj" fmla="val 29287"/>
            </a:avLst>
          </a:prstGeom>
          <a:solidFill>
            <a:srgbClr val="008D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5" name="AutoShape 67"/>
          <p:cNvSpPr>
            <a:spLocks noChangeArrowheads="1"/>
          </p:cNvSpPr>
          <p:nvPr/>
        </p:nvSpPr>
        <p:spPr bwMode="auto">
          <a:xfrm rot="-9757506">
            <a:off x="1193800" y="5932488"/>
            <a:ext cx="180975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6" name="Line 68"/>
          <p:cNvSpPr>
            <a:spLocks noChangeShapeType="1"/>
          </p:cNvSpPr>
          <p:nvPr/>
        </p:nvSpPr>
        <p:spPr bwMode="auto">
          <a:xfrm rot="-1049194">
            <a:off x="1081088" y="5518150"/>
            <a:ext cx="242887" cy="217488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7" name="Line 69"/>
          <p:cNvSpPr>
            <a:spLocks noChangeShapeType="1"/>
          </p:cNvSpPr>
          <p:nvPr/>
        </p:nvSpPr>
        <p:spPr bwMode="auto">
          <a:xfrm rot="-7289139">
            <a:off x="1195388" y="5741988"/>
            <a:ext cx="242887" cy="217487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8" name="Line 70"/>
          <p:cNvSpPr>
            <a:spLocks noChangeShapeType="1"/>
          </p:cNvSpPr>
          <p:nvPr/>
        </p:nvSpPr>
        <p:spPr bwMode="auto">
          <a:xfrm rot="-7289139">
            <a:off x="1400969" y="5506244"/>
            <a:ext cx="47625" cy="242887"/>
          </a:xfrm>
          <a:prstGeom prst="line">
            <a:avLst/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599" name="AutoShape 71"/>
          <p:cNvSpPr>
            <a:spLocks noChangeArrowheads="1"/>
          </p:cNvSpPr>
          <p:nvPr/>
        </p:nvSpPr>
        <p:spPr bwMode="auto">
          <a:xfrm rot="-9757506">
            <a:off x="1220788" y="5813425"/>
            <a:ext cx="185737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600" name="AutoShape 72"/>
          <p:cNvSpPr>
            <a:spLocks noChangeArrowheads="1"/>
          </p:cNvSpPr>
          <p:nvPr/>
        </p:nvSpPr>
        <p:spPr bwMode="auto">
          <a:xfrm rot="-4283326">
            <a:off x="996950" y="5545138"/>
            <a:ext cx="184150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1DC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DC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601" name="AutoShape 73"/>
          <p:cNvSpPr>
            <a:spLocks noChangeArrowheads="1"/>
          </p:cNvSpPr>
          <p:nvPr/>
        </p:nvSpPr>
        <p:spPr bwMode="auto">
          <a:xfrm rot="-4309369">
            <a:off x="1100931" y="5596732"/>
            <a:ext cx="182563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602" name="AutoShape 74"/>
          <p:cNvSpPr>
            <a:spLocks noChangeArrowheads="1"/>
          </p:cNvSpPr>
          <p:nvPr/>
        </p:nvSpPr>
        <p:spPr bwMode="auto">
          <a:xfrm rot="-7839264">
            <a:off x="1302543" y="5618957"/>
            <a:ext cx="195263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430603" name="AutoShape 75"/>
          <p:cNvSpPr>
            <a:spLocks noChangeArrowheads="1"/>
          </p:cNvSpPr>
          <p:nvPr/>
        </p:nvSpPr>
        <p:spPr bwMode="auto">
          <a:xfrm rot="-7839264">
            <a:off x="1381919" y="5550694"/>
            <a:ext cx="198438" cy="63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B0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B0EA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Eculizumab</a:t>
            </a:r>
            <a:endParaRPr lang="en-US" dirty="0" smtClean="0"/>
          </a:p>
          <a:p>
            <a:pPr lvl="1"/>
            <a:r>
              <a:rPr lang="en-US" dirty="0"/>
              <a:t>Monoclonal anti C5 </a:t>
            </a:r>
            <a:r>
              <a:rPr lang="en-US" dirty="0" smtClean="0"/>
              <a:t>antibody</a:t>
            </a:r>
          </a:p>
          <a:p>
            <a:pPr lvl="1"/>
            <a:r>
              <a:rPr lang="en-US" dirty="0" smtClean="0"/>
              <a:t>Used in:</a:t>
            </a:r>
          </a:p>
          <a:p>
            <a:pPr lvl="2"/>
            <a:r>
              <a:rPr lang="en-US" dirty="0"/>
              <a:t>Paroxysmal nocturnal </a:t>
            </a:r>
            <a:r>
              <a:rPr lang="en-US" dirty="0" smtClean="0"/>
              <a:t>hematuria</a:t>
            </a:r>
          </a:p>
          <a:p>
            <a:pPr lvl="2"/>
            <a:r>
              <a:rPr lang="en-US" dirty="0" smtClean="0"/>
              <a:t>May be useful in SLE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Anti-complement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0118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Anti JAK (Janus Kinase)	: </a:t>
            </a:r>
            <a:r>
              <a:rPr lang="en-US" dirty="0" err="1" smtClean="0"/>
              <a:t>Tofacitinib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Used in RA</a:t>
            </a:r>
          </a:p>
          <a:p>
            <a:pPr lvl="1"/>
            <a:r>
              <a:rPr lang="en-US" dirty="0" smtClean="0"/>
              <a:t>Anti SYK 			: </a:t>
            </a:r>
            <a:r>
              <a:rPr lang="en-US" dirty="0" err="1" smtClean="0"/>
              <a:t>Fostamatinib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May be useful in Ra, but less effective than anti TNF</a:t>
            </a:r>
          </a:p>
          <a:p>
            <a:pPr lvl="1"/>
            <a:r>
              <a:rPr lang="en-US" dirty="0"/>
              <a:t>Anti MAPK </a:t>
            </a:r>
            <a:r>
              <a:rPr lang="en-US" dirty="0" smtClean="0"/>
              <a:t>(</a:t>
            </a:r>
            <a:r>
              <a:rPr lang="en-US" dirty="0"/>
              <a:t>Mitogen-activated protein </a:t>
            </a:r>
            <a:r>
              <a:rPr lang="en-US" dirty="0" smtClean="0"/>
              <a:t>kinase)</a:t>
            </a:r>
          </a:p>
          <a:p>
            <a:pPr lvl="2"/>
            <a:r>
              <a:rPr lang="en-US" dirty="0"/>
              <a:t>Under trials, did not show promising results in RA treatment</a:t>
            </a:r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Kinase Inhibitors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130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Cytokines – Replacements or alterations</a:t>
            </a:r>
          </a:p>
          <a:p>
            <a:pPr>
              <a:buNone/>
            </a:pPr>
            <a:r>
              <a:rPr lang="en-US" dirty="0" smtClean="0"/>
              <a:t>  - </a:t>
            </a:r>
            <a:r>
              <a:rPr lang="en-US" dirty="0" err="1" smtClean="0"/>
              <a:t>Interferons</a:t>
            </a:r>
            <a:r>
              <a:rPr lang="en-US" dirty="0" smtClean="0"/>
              <a:t>, interleukins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Receptor modulators- Blockers or stimulators</a:t>
            </a:r>
          </a:p>
          <a:p>
            <a:pPr>
              <a:buNone/>
            </a:pPr>
            <a:r>
              <a:rPr lang="en-US" dirty="0" smtClean="0"/>
              <a:t>  - </a:t>
            </a:r>
            <a:r>
              <a:rPr lang="en-US" dirty="0" err="1" smtClean="0"/>
              <a:t>Etanrecept</a:t>
            </a:r>
            <a:r>
              <a:rPr lang="en-US" dirty="0" smtClean="0"/>
              <a:t>, </a:t>
            </a:r>
            <a:r>
              <a:rPr lang="en-US" dirty="0" err="1" smtClean="0"/>
              <a:t>alefacept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Monoclonal Antibodies - Blockers or stimulators</a:t>
            </a:r>
          </a:p>
          <a:p>
            <a:pPr>
              <a:buNone/>
            </a:pPr>
            <a:r>
              <a:rPr lang="en-US" dirty="0" smtClean="0"/>
              <a:t>  - </a:t>
            </a:r>
            <a:r>
              <a:rPr lang="en-US" dirty="0" err="1" smtClean="0"/>
              <a:t>Adalimumab</a:t>
            </a:r>
            <a:r>
              <a:rPr lang="en-US" dirty="0" smtClean="0"/>
              <a:t>, </a:t>
            </a:r>
            <a:r>
              <a:rPr lang="en-US" dirty="0" err="1" smtClean="0"/>
              <a:t>infliximab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Biologics - Types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Janus Kinase (JAK) Family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Currently, there are four known Janus kinases—JAK1, JAK2, JAK3, and TYK2. </a:t>
            </a:r>
          </a:p>
          <a:p>
            <a:r>
              <a:rPr lang="en-US" dirty="0"/>
              <a:t>JAK3 is restricted to the immune system and is involved in signal transduction of cytokines via signal transducers and activators of transcription. </a:t>
            </a:r>
            <a:endParaRPr lang="en-US" dirty="0" smtClean="0"/>
          </a:p>
          <a:p>
            <a:r>
              <a:rPr lang="en-US" dirty="0" err="1" smtClean="0"/>
              <a:t>Tofacitinib</a:t>
            </a:r>
            <a:r>
              <a:rPr lang="en-US" dirty="0" smtClean="0"/>
              <a:t>, a JAK3 inhibitor originally known as CP-690,550, initially was believed to be highly selective to JAK3.</a:t>
            </a:r>
          </a:p>
          <a:p>
            <a:r>
              <a:rPr lang="en-US" dirty="0" smtClean="0"/>
              <a:t>Several phase II trials are evaluating </a:t>
            </a:r>
            <a:r>
              <a:rPr lang="en-US" dirty="0" err="1" smtClean="0"/>
              <a:t>tofacitinib</a:t>
            </a:r>
            <a:r>
              <a:rPr lang="en-US" dirty="0" smtClean="0"/>
              <a:t> therapy in the immunosuppressive management of renal transplantation, rheumatoid arthritis, psoriasis, inflammatory bowel disease, and dry eye syndrome.</a:t>
            </a:r>
          </a:p>
        </p:txBody>
      </p:sp>
    </p:spTree>
    <p:extLst>
      <p:ext uri="{BB962C8B-B14F-4D97-AF65-F5344CB8AC3E}">
        <p14:creationId xmlns:p14="http://schemas.microsoft.com/office/powerpoint/2010/main" val="202653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Tofacitinib</a:t>
            </a: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944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Tofacitinib</a:t>
            </a:r>
            <a:endParaRPr lang="ar-EG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509832"/>
            <a:ext cx="9136215" cy="63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Fostamatinib</a:t>
            </a:r>
            <a:r>
              <a:rPr lang="en-US" dirty="0" smtClean="0"/>
              <a:t>, </a:t>
            </a:r>
            <a:r>
              <a:rPr lang="en-US" dirty="0" err="1" smtClean="0"/>
              <a:t>Syk</a:t>
            </a:r>
            <a:r>
              <a:rPr lang="en-US" dirty="0" smtClean="0"/>
              <a:t> inhibitor, shrinks CLL</a:t>
            </a:r>
            <a:endParaRPr lang="en-US" dirty="0"/>
          </a:p>
        </p:txBody>
      </p:sp>
      <p:pic>
        <p:nvPicPr>
          <p:cNvPr id="25603" name="Picture 2" descr="High-quality image (258K) - Opens new wind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0743"/>
            <a:ext cx="8229600" cy="54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Rheumatic Diseases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383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being used in a number of diseases:</a:t>
            </a:r>
          </a:p>
          <a:p>
            <a:pPr marL="880110" lvl="1" indent="-514350">
              <a:buFont typeface="Arial"/>
              <a:buChar char="•"/>
            </a:pPr>
            <a:r>
              <a:rPr lang="en-US" dirty="0" smtClean="0"/>
              <a:t>Rheumatoid Arthritis</a:t>
            </a:r>
          </a:p>
          <a:p>
            <a:pPr marL="880110" lvl="1" indent="-514350">
              <a:buFont typeface="Arial"/>
              <a:buChar char="•"/>
            </a:pPr>
            <a:r>
              <a:rPr lang="en-US" dirty="0" err="1" smtClean="0"/>
              <a:t>Spondyloarthropathies</a:t>
            </a:r>
            <a:endParaRPr lang="en-US" dirty="0" smtClean="0"/>
          </a:p>
          <a:p>
            <a:pPr marL="880110" lvl="1" indent="-514350">
              <a:buFont typeface="Arial"/>
              <a:buChar char="•"/>
            </a:pPr>
            <a:r>
              <a:rPr lang="en-US" dirty="0" smtClean="0"/>
              <a:t>Psoriasis</a:t>
            </a:r>
          </a:p>
          <a:p>
            <a:pPr marL="880110" lvl="1" indent="-514350">
              <a:buFont typeface="Arial"/>
              <a:buChar char="•"/>
            </a:pPr>
            <a:r>
              <a:rPr lang="en-US" dirty="0" err="1" smtClean="0"/>
              <a:t>Vasculitis</a:t>
            </a:r>
            <a:endParaRPr lang="en-US" dirty="0" smtClean="0"/>
          </a:p>
          <a:p>
            <a:pPr marL="880110" lvl="1" indent="-514350">
              <a:buFont typeface="Arial"/>
              <a:buChar char="•"/>
            </a:pPr>
            <a:r>
              <a:rPr lang="en-US" dirty="0" smtClean="0"/>
              <a:t>Systemic Lupus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pPr marL="880110" lvl="1" indent="-514350">
              <a:buFont typeface="Arial"/>
              <a:buChar char="•"/>
            </a:pPr>
            <a:r>
              <a:rPr lang="en-US" dirty="0" smtClean="0"/>
              <a:t>Gout</a:t>
            </a:r>
          </a:p>
          <a:p>
            <a:pPr marL="880110" lvl="1" indent="-514350">
              <a:buFont typeface="Arial"/>
              <a:buChar char="•"/>
            </a:pPr>
            <a:r>
              <a:rPr lang="en-US" dirty="0" err="1" smtClean="0"/>
              <a:t>Sarcoidosis</a:t>
            </a:r>
            <a:endParaRPr lang="en-US" dirty="0" smtClean="0"/>
          </a:p>
          <a:p>
            <a:pPr marL="880110" lvl="1" indent="-514350">
              <a:buFont typeface="Arial"/>
              <a:buChar char="•"/>
            </a:pPr>
            <a:r>
              <a:rPr lang="en-US" dirty="0" smtClean="0"/>
              <a:t>Multi-system inflammatory diseases</a:t>
            </a:r>
          </a:p>
          <a:p>
            <a:pPr marL="880110" lvl="1" indent="-5143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in Rheumatic Diseases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5975350"/>
            <a:ext cx="8339137" cy="882650"/>
          </a:xfrm>
        </p:spPr>
        <p:txBody>
          <a:bodyPr lIns="76200" tIns="38100" rIns="76200" bIns="38100" anchor="b"/>
          <a:lstStyle/>
          <a:p>
            <a:pPr defTabSz="758825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200">
                <a:ea typeface="ＭＳ Ｐゴシック" charset="-128"/>
                <a:cs typeface="ＭＳ Ｐゴシック" charset="-128"/>
              </a:rPr>
              <a:t>History of  DMARD Use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685800" y="5791200"/>
            <a:ext cx="8077200" cy="1905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5943600"/>
            <a:ext cx="9906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1930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95400" y="5943600"/>
            <a:ext cx="93821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1940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362200" y="5919788"/>
            <a:ext cx="1066800" cy="44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1950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505200" y="5943600"/>
            <a:ext cx="10668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1960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95800" y="5943600"/>
            <a:ext cx="94138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1970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562600" y="5943600"/>
            <a:ext cx="99377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1980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629400" y="5943600"/>
            <a:ext cx="93503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>
                <a:latin typeface="Tahoma" pitchFamily="-105" charset="0"/>
              </a:rPr>
              <a:t>1990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620000" y="5943600"/>
            <a:ext cx="863071" cy="353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 dirty="0" smtClean="0">
                <a:latin typeface="Tahoma" pitchFamily="-105" charset="0"/>
              </a:rPr>
              <a:t>2000</a:t>
            </a:r>
            <a:endParaRPr lang="en-US" b="1" dirty="0">
              <a:latin typeface="Tahoma" pitchFamily="-105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63550" y="5237163"/>
            <a:ext cx="601663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Gold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066800" y="4800600"/>
            <a:ext cx="11112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Cortisone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4038600"/>
            <a:ext cx="264953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Immunosuppressants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62400" y="2895600"/>
            <a:ext cx="152241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Methotrexate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019800" y="2590800"/>
            <a:ext cx="15748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Leflunomide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09600" y="4419600"/>
            <a:ext cx="166687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Antimalarials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133600" y="3200400"/>
            <a:ext cx="23622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Penicillamine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286000" y="3657600"/>
            <a:ext cx="228600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Sulfasalazine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2905125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951288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8251825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4500563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3373438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797050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712788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327275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4987925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6094413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5529263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6611938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7118350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7696200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1277938" y="5726113"/>
            <a:ext cx="0" cy="173037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6618288" y="2298700"/>
            <a:ext cx="14033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algn="r" defTabSz="758825"/>
            <a:r>
              <a:rPr lang="en-US" b="1">
                <a:latin typeface="Tahoma" pitchFamily="-105" charset="0"/>
              </a:rPr>
              <a:t>Etanercept</a:t>
            </a:r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8094663" y="2452688"/>
            <a:ext cx="26987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8027988" y="2813050"/>
            <a:ext cx="26987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229350" y="3109913"/>
            <a:ext cx="26988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4629150" y="3457575"/>
            <a:ext cx="25400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645025" y="3848100"/>
            <a:ext cx="26988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3573463" y="4229100"/>
            <a:ext cx="26987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916238" y="4611688"/>
            <a:ext cx="26987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 flipH="1" flipV="1">
            <a:off x="2819400" y="4940300"/>
            <a:ext cx="114300" cy="46038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1187450" y="5386388"/>
            <a:ext cx="26988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6400800" y="1905000"/>
            <a:ext cx="133826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Infliximab</a:t>
            </a:r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4686300" y="3860800"/>
            <a:ext cx="409257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6238875" y="3122613"/>
            <a:ext cx="25400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4649788" y="3470275"/>
            <a:ext cx="4129087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3602038" y="4241800"/>
            <a:ext cx="5176837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2933700" y="4624388"/>
            <a:ext cx="584517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2895600" y="4953000"/>
            <a:ext cx="5883275" cy="4603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1217613" y="5378450"/>
            <a:ext cx="5900737" cy="2063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8126413" y="2830513"/>
            <a:ext cx="679450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8148638" y="2478088"/>
            <a:ext cx="657225" cy="15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8143875" y="2130425"/>
            <a:ext cx="661988" cy="1588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8094663" y="2122488"/>
            <a:ext cx="26987" cy="25400"/>
          </a:xfrm>
          <a:prstGeom prst="ellipse">
            <a:avLst/>
          </a:prstGeom>
          <a:solidFill>
            <a:srgbClr val="FF9900"/>
          </a:solidFill>
          <a:ln w="50800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6858000" y="1600200"/>
            <a:ext cx="117951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Anakinra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28038" y="1814513"/>
            <a:ext cx="355600" cy="25400"/>
            <a:chOff x="5717" y="1280"/>
            <a:chExt cx="252" cy="16"/>
          </a:xfrm>
        </p:grpSpPr>
        <p:sp>
          <p:nvSpPr>
            <p:cNvPr id="26700" name="Line 59"/>
            <p:cNvSpPr>
              <a:spLocks noChangeShapeType="1"/>
            </p:cNvSpPr>
            <p:nvPr/>
          </p:nvSpPr>
          <p:spPr bwMode="auto">
            <a:xfrm>
              <a:off x="5756" y="1285"/>
              <a:ext cx="213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Oval 60"/>
            <p:cNvSpPr>
              <a:spLocks noChangeArrowheads="1"/>
            </p:cNvSpPr>
            <p:nvPr/>
          </p:nvSpPr>
          <p:spPr bwMode="auto">
            <a:xfrm>
              <a:off x="5717" y="1280"/>
              <a:ext cx="19" cy="16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8434388" y="1522413"/>
            <a:ext cx="355600" cy="25400"/>
            <a:chOff x="5717" y="1280"/>
            <a:chExt cx="252" cy="16"/>
          </a:xfrm>
        </p:grpSpPr>
        <p:sp>
          <p:nvSpPr>
            <p:cNvPr id="26698" name="Line 62"/>
            <p:cNvSpPr>
              <a:spLocks noChangeShapeType="1"/>
            </p:cNvSpPr>
            <p:nvPr/>
          </p:nvSpPr>
          <p:spPr bwMode="auto">
            <a:xfrm>
              <a:off x="5756" y="1285"/>
              <a:ext cx="213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9" name="Oval 63"/>
            <p:cNvSpPr>
              <a:spLocks noChangeArrowheads="1"/>
            </p:cNvSpPr>
            <p:nvPr/>
          </p:nvSpPr>
          <p:spPr bwMode="auto">
            <a:xfrm>
              <a:off x="5717" y="1280"/>
              <a:ext cx="19" cy="16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84" name="Rectangle 64"/>
          <p:cNvSpPr>
            <a:spLocks noChangeArrowheads="1"/>
          </p:cNvSpPr>
          <p:nvPr/>
        </p:nvSpPr>
        <p:spPr bwMode="auto">
          <a:xfrm>
            <a:off x="6602412" y="1295400"/>
            <a:ext cx="1589088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 dirty="0" err="1">
                <a:latin typeface="Tahoma" pitchFamily="-105" charset="0"/>
              </a:rPr>
              <a:t>Adalimumab</a:t>
            </a:r>
            <a:endParaRPr lang="en-US" b="1" dirty="0">
              <a:latin typeface="Tahoma" pitchFamily="-105" charset="0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8601075" y="1165225"/>
            <a:ext cx="192088" cy="42863"/>
            <a:chOff x="5717" y="1280"/>
            <a:chExt cx="252" cy="16"/>
          </a:xfrm>
        </p:grpSpPr>
        <p:sp>
          <p:nvSpPr>
            <p:cNvPr id="26696" name="Line 66"/>
            <p:cNvSpPr>
              <a:spLocks noChangeShapeType="1"/>
            </p:cNvSpPr>
            <p:nvPr/>
          </p:nvSpPr>
          <p:spPr bwMode="auto">
            <a:xfrm>
              <a:off x="5756" y="1285"/>
              <a:ext cx="213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Oval 67"/>
            <p:cNvSpPr>
              <a:spLocks noChangeArrowheads="1"/>
            </p:cNvSpPr>
            <p:nvPr/>
          </p:nvSpPr>
          <p:spPr bwMode="auto">
            <a:xfrm>
              <a:off x="5717" y="1280"/>
              <a:ext cx="19" cy="16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86" name="Rectangle 68"/>
          <p:cNvSpPr>
            <a:spLocks noChangeArrowheads="1"/>
          </p:cNvSpPr>
          <p:nvPr/>
        </p:nvSpPr>
        <p:spPr bwMode="auto">
          <a:xfrm>
            <a:off x="6934200" y="990600"/>
            <a:ext cx="1319213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Abatacept</a:t>
            </a: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8607425" y="808038"/>
            <a:ext cx="192088" cy="42862"/>
            <a:chOff x="5717" y="1280"/>
            <a:chExt cx="252" cy="16"/>
          </a:xfrm>
        </p:grpSpPr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>
              <a:off x="5756" y="1285"/>
              <a:ext cx="213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5717" y="1280"/>
              <a:ext cx="19" cy="16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88" name="Rectangle 72"/>
          <p:cNvSpPr>
            <a:spLocks noChangeArrowheads="1"/>
          </p:cNvSpPr>
          <p:nvPr/>
        </p:nvSpPr>
        <p:spPr bwMode="auto">
          <a:xfrm>
            <a:off x="6858000" y="609600"/>
            <a:ext cx="13335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Rituximab</a:t>
            </a:r>
          </a:p>
        </p:txBody>
      </p:sp>
      <p:sp>
        <p:nvSpPr>
          <p:cNvPr id="26689" name="Text Box 75"/>
          <p:cNvSpPr txBox="1">
            <a:spLocks noChangeArrowheads="1"/>
          </p:cNvSpPr>
          <p:nvPr/>
        </p:nvSpPr>
        <p:spPr bwMode="auto">
          <a:xfrm>
            <a:off x="4500563" y="304800"/>
            <a:ext cx="2208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Tahoma" pitchFamily="-105" charset="0"/>
              </a:rPr>
              <a:t>Certolizumab</a:t>
            </a:r>
            <a:r>
              <a:rPr lang="en-US" b="1" dirty="0">
                <a:latin typeface="Tahoma" pitchFamily="-105" charset="0"/>
              </a:rPr>
              <a:t> and</a:t>
            </a:r>
          </a:p>
        </p:txBody>
      </p:sp>
      <p:sp>
        <p:nvSpPr>
          <p:cNvPr id="26690" name="Text Box 76"/>
          <p:cNvSpPr txBox="1">
            <a:spLocks noChangeArrowheads="1"/>
          </p:cNvSpPr>
          <p:nvPr/>
        </p:nvSpPr>
        <p:spPr bwMode="auto">
          <a:xfrm>
            <a:off x="6629400" y="304800"/>
            <a:ext cx="195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Tahoma" pitchFamily="-105" charset="0"/>
              </a:rPr>
              <a:t>Golimumab</a:t>
            </a:r>
            <a:endParaRPr lang="en-US" b="1" dirty="0">
              <a:latin typeface="Tahoma" pitchFamily="-105" charset="0"/>
            </a:endParaRPr>
          </a:p>
        </p:txBody>
      </p:sp>
      <p:sp>
        <p:nvSpPr>
          <p:cNvPr id="26691" name="Line 78"/>
          <p:cNvSpPr>
            <a:spLocks noChangeShapeType="1"/>
          </p:cNvSpPr>
          <p:nvPr/>
        </p:nvSpPr>
        <p:spPr bwMode="auto">
          <a:xfrm>
            <a:off x="8686800" y="533400"/>
            <a:ext cx="76200" cy="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Line 80"/>
          <p:cNvSpPr>
            <a:spLocks noChangeShapeType="1"/>
          </p:cNvSpPr>
          <p:nvPr/>
        </p:nvSpPr>
        <p:spPr bwMode="auto">
          <a:xfrm>
            <a:off x="8686800" y="228600"/>
            <a:ext cx="76200" cy="0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3" name="Rectangle 72"/>
          <p:cNvSpPr>
            <a:spLocks noChangeArrowheads="1"/>
          </p:cNvSpPr>
          <p:nvPr/>
        </p:nvSpPr>
        <p:spPr bwMode="auto">
          <a:xfrm>
            <a:off x="6553200" y="0"/>
            <a:ext cx="1541463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6200" tIns="38100" rIns="76200" bIns="38100">
            <a:prstTxWarp prst="textNoShape">
              <a:avLst/>
            </a:prstTxWarp>
            <a:spAutoFit/>
          </a:bodyPr>
          <a:lstStyle/>
          <a:p>
            <a:pPr defTabSz="758825"/>
            <a:r>
              <a:rPr lang="en-US" b="1">
                <a:latin typeface="Tahoma" pitchFamily="-105" charset="0"/>
              </a:rPr>
              <a:t>Tocilizumab</a:t>
            </a: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8433329" y="5943600"/>
            <a:ext cx="863071" cy="353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200" tIns="38100" rIns="76200" bIns="38100">
            <a:prstTxWarp prst="textNoShape">
              <a:avLst/>
            </a:prstTxWarp>
            <a:spAutoFit/>
          </a:bodyPr>
          <a:lstStyle/>
          <a:p>
            <a:pPr algn="ctr" defTabSz="758825"/>
            <a:r>
              <a:rPr lang="en-US" b="1" dirty="0" smtClean="0">
                <a:latin typeface="Tahoma" pitchFamily="-105" charset="0"/>
              </a:rPr>
              <a:t>2013</a:t>
            </a:r>
            <a:endParaRPr lang="en-US" b="1" dirty="0">
              <a:latin typeface="Tahoma" pitchFamily="-10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Rheumatoid Arthritis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225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17525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FF9900"/>
                </a:solidFill>
              </a:rPr>
              <a:t>    </a:t>
            </a:r>
            <a:r>
              <a:rPr lang="en-US" sz="3600"/>
              <a:t>Pathogenesis of Rheumatoid Arthritis</a:t>
            </a:r>
          </a:p>
        </p:txBody>
      </p:sp>
      <p:grpSp>
        <p:nvGrpSpPr>
          <p:cNvPr id="1393667" name="Group 1027"/>
          <p:cNvGrpSpPr>
            <a:grpSpLocks/>
          </p:cNvGrpSpPr>
          <p:nvPr/>
        </p:nvGrpSpPr>
        <p:grpSpPr bwMode="auto">
          <a:xfrm>
            <a:off x="2438400" y="1533525"/>
            <a:ext cx="1028700" cy="730250"/>
            <a:chOff x="1805" y="966"/>
            <a:chExt cx="552" cy="460"/>
          </a:xfrm>
        </p:grpSpPr>
        <p:sp>
          <p:nvSpPr>
            <p:cNvPr id="1393668" name="Freeform 1028"/>
            <p:cNvSpPr>
              <a:spLocks/>
            </p:cNvSpPr>
            <p:nvPr/>
          </p:nvSpPr>
          <p:spPr bwMode="auto">
            <a:xfrm>
              <a:off x="1805" y="966"/>
              <a:ext cx="552" cy="460"/>
            </a:xfrm>
            <a:custGeom>
              <a:avLst/>
              <a:gdLst>
                <a:gd name="T0" fmla="*/ 2486 w 2486"/>
                <a:gd name="T1" fmla="*/ 919 h 1840"/>
                <a:gd name="T2" fmla="*/ 2454 w 2486"/>
                <a:gd name="T3" fmla="*/ 1131 h 1840"/>
                <a:gd name="T4" fmla="*/ 2360 w 2486"/>
                <a:gd name="T5" fmla="*/ 1324 h 1840"/>
                <a:gd name="T6" fmla="*/ 2213 w 2486"/>
                <a:gd name="T7" fmla="*/ 1495 h 1840"/>
                <a:gd name="T8" fmla="*/ 2021 w 2486"/>
                <a:gd name="T9" fmla="*/ 1637 h 1840"/>
                <a:gd name="T10" fmla="*/ 1790 w 2486"/>
                <a:gd name="T11" fmla="*/ 1746 h 1840"/>
                <a:gd name="T12" fmla="*/ 1528 w 2486"/>
                <a:gd name="T13" fmla="*/ 1815 h 1840"/>
                <a:gd name="T14" fmla="*/ 1243 w 2486"/>
                <a:gd name="T15" fmla="*/ 1840 h 1840"/>
                <a:gd name="T16" fmla="*/ 1243 w 2486"/>
                <a:gd name="T17" fmla="*/ 1840 h 1840"/>
                <a:gd name="T18" fmla="*/ 958 w 2486"/>
                <a:gd name="T19" fmla="*/ 1815 h 1840"/>
                <a:gd name="T20" fmla="*/ 697 w 2486"/>
                <a:gd name="T21" fmla="*/ 1746 h 1840"/>
                <a:gd name="T22" fmla="*/ 466 w 2486"/>
                <a:gd name="T23" fmla="*/ 1637 h 1840"/>
                <a:gd name="T24" fmla="*/ 273 w 2486"/>
                <a:gd name="T25" fmla="*/ 1495 h 1840"/>
                <a:gd name="T26" fmla="*/ 127 w 2486"/>
                <a:gd name="T27" fmla="*/ 1324 h 1840"/>
                <a:gd name="T28" fmla="*/ 34 w 2486"/>
                <a:gd name="T29" fmla="*/ 1131 h 1840"/>
                <a:gd name="T30" fmla="*/ 0 w 2486"/>
                <a:gd name="T31" fmla="*/ 919 h 1840"/>
                <a:gd name="T32" fmla="*/ 0 w 2486"/>
                <a:gd name="T33" fmla="*/ 919 h 1840"/>
                <a:gd name="T34" fmla="*/ 34 w 2486"/>
                <a:gd name="T35" fmla="*/ 709 h 1840"/>
                <a:gd name="T36" fmla="*/ 127 w 2486"/>
                <a:gd name="T37" fmla="*/ 514 h 1840"/>
                <a:gd name="T38" fmla="*/ 273 w 2486"/>
                <a:gd name="T39" fmla="*/ 344 h 1840"/>
                <a:gd name="T40" fmla="*/ 466 w 2486"/>
                <a:gd name="T41" fmla="*/ 202 h 1840"/>
                <a:gd name="T42" fmla="*/ 697 w 2486"/>
                <a:gd name="T43" fmla="*/ 93 h 1840"/>
                <a:gd name="T44" fmla="*/ 958 w 2486"/>
                <a:gd name="T45" fmla="*/ 23 h 1840"/>
                <a:gd name="T46" fmla="*/ 1243 w 2486"/>
                <a:gd name="T47" fmla="*/ 0 h 1840"/>
                <a:gd name="T48" fmla="*/ 1243 w 2486"/>
                <a:gd name="T49" fmla="*/ 0 h 1840"/>
                <a:gd name="T50" fmla="*/ 1528 w 2486"/>
                <a:gd name="T51" fmla="*/ 23 h 1840"/>
                <a:gd name="T52" fmla="*/ 1790 w 2486"/>
                <a:gd name="T53" fmla="*/ 93 h 1840"/>
                <a:gd name="T54" fmla="*/ 2021 w 2486"/>
                <a:gd name="T55" fmla="*/ 202 h 1840"/>
                <a:gd name="T56" fmla="*/ 2213 w 2486"/>
                <a:gd name="T57" fmla="*/ 344 h 1840"/>
                <a:gd name="T58" fmla="*/ 2360 w 2486"/>
                <a:gd name="T59" fmla="*/ 514 h 1840"/>
                <a:gd name="T60" fmla="*/ 2454 w 2486"/>
                <a:gd name="T61" fmla="*/ 709 h 1840"/>
                <a:gd name="T62" fmla="*/ 2486 w 2486"/>
                <a:gd name="T63" fmla="*/ 919 h 1840"/>
                <a:gd name="T64" fmla="*/ 2486 w 2486"/>
                <a:gd name="T65" fmla="*/ 919 h 1840"/>
                <a:gd name="T66" fmla="*/ 2486 w 2486"/>
                <a:gd name="T67" fmla="*/ 919 h 1840"/>
                <a:gd name="T68" fmla="*/ 2486 w 2486"/>
                <a:gd name="T69" fmla="*/ 919 h 1840"/>
                <a:gd name="T70" fmla="*/ 2486 w 2486"/>
                <a:gd name="T71" fmla="*/ 919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6" h="1840">
                  <a:moveTo>
                    <a:pt x="2486" y="919"/>
                  </a:moveTo>
                  <a:lnTo>
                    <a:pt x="2454" y="1131"/>
                  </a:lnTo>
                  <a:lnTo>
                    <a:pt x="2360" y="1324"/>
                  </a:lnTo>
                  <a:lnTo>
                    <a:pt x="2213" y="1495"/>
                  </a:lnTo>
                  <a:lnTo>
                    <a:pt x="2021" y="1637"/>
                  </a:lnTo>
                  <a:lnTo>
                    <a:pt x="1790" y="1746"/>
                  </a:lnTo>
                  <a:lnTo>
                    <a:pt x="1528" y="1815"/>
                  </a:lnTo>
                  <a:lnTo>
                    <a:pt x="1243" y="1840"/>
                  </a:lnTo>
                  <a:lnTo>
                    <a:pt x="1243" y="1840"/>
                  </a:lnTo>
                  <a:lnTo>
                    <a:pt x="958" y="1815"/>
                  </a:lnTo>
                  <a:lnTo>
                    <a:pt x="697" y="1746"/>
                  </a:lnTo>
                  <a:lnTo>
                    <a:pt x="466" y="1637"/>
                  </a:lnTo>
                  <a:lnTo>
                    <a:pt x="273" y="1495"/>
                  </a:lnTo>
                  <a:lnTo>
                    <a:pt x="127" y="1324"/>
                  </a:lnTo>
                  <a:lnTo>
                    <a:pt x="34" y="1131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34" y="709"/>
                  </a:lnTo>
                  <a:lnTo>
                    <a:pt x="127" y="514"/>
                  </a:lnTo>
                  <a:lnTo>
                    <a:pt x="273" y="344"/>
                  </a:lnTo>
                  <a:lnTo>
                    <a:pt x="466" y="202"/>
                  </a:lnTo>
                  <a:lnTo>
                    <a:pt x="697" y="93"/>
                  </a:lnTo>
                  <a:lnTo>
                    <a:pt x="958" y="23"/>
                  </a:lnTo>
                  <a:lnTo>
                    <a:pt x="1243" y="0"/>
                  </a:lnTo>
                  <a:lnTo>
                    <a:pt x="1243" y="0"/>
                  </a:lnTo>
                  <a:lnTo>
                    <a:pt x="1528" y="23"/>
                  </a:lnTo>
                  <a:lnTo>
                    <a:pt x="1790" y="93"/>
                  </a:lnTo>
                  <a:lnTo>
                    <a:pt x="2021" y="202"/>
                  </a:lnTo>
                  <a:lnTo>
                    <a:pt x="2213" y="344"/>
                  </a:lnTo>
                  <a:lnTo>
                    <a:pt x="2360" y="514"/>
                  </a:lnTo>
                  <a:lnTo>
                    <a:pt x="2454" y="709"/>
                  </a:lnTo>
                  <a:lnTo>
                    <a:pt x="2486" y="919"/>
                  </a:lnTo>
                  <a:lnTo>
                    <a:pt x="2486" y="919"/>
                  </a:lnTo>
                  <a:lnTo>
                    <a:pt x="2486" y="919"/>
                  </a:lnTo>
                  <a:lnTo>
                    <a:pt x="2486" y="919"/>
                  </a:lnTo>
                  <a:lnTo>
                    <a:pt x="2486" y="919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69" name="Text Box 1029"/>
            <p:cNvSpPr txBox="1">
              <a:spLocks noChangeArrowheads="1"/>
            </p:cNvSpPr>
            <p:nvPr/>
          </p:nvSpPr>
          <p:spPr bwMode="auto">
            <a:xfrm>
              <a:off x="1892" y="1094"/>
              <a:ext cx="4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B cell</a:t>
              </a:r>
            </a:p>
          </p:txBody>
        </p:sp>
      </p:grpSp>
      <p:grpSp>
        <p:nvGrpSpPr>
          <p:cNvPr id="1393670" name="Group 1030"/>
          <p:cNvGrpSpPr>
            <a:grpSpLocks/>
          </p:cNvGrpSpPr>
          <p:nvPr/>
        </p:nvGrpSpPr>
        <p:grpSpPr bwMode="auto">
          <a:xfrm>
            <a:off x="152400" y="2057400"/>
            <a:ext cx="8458200" cy="4038600"/>
            <a:chOff x="192" y="1296"/>
            <a:chExt cx="5328" cy="2688"/>
          </a:xfrm>
        </p:grpSpPr>
        <p:sp>
          <p:nvSpPr>
            <p:cNvPr id="1393671" name="Freeform 1031"/>
            <p:cNvSpPr>
              <a:spLocks/>
            </p:cNvSpPr>
            <p:nvPr/>
          </p:nvSpPr>
          <p:spPr bwMode="auto">
            <a:xfrm>
              <a:off x="313" y="3043"/>
              <a:ext cx="5207" cy="941"/>
            </a:xfrm>
            <a:custGeom>
              <a:avLst/>
              <a:gdLst>
                <a:gd name="T0" fmla="*/ 18121 w 18121"/>
                <a:gd name="T1" fmla="*/ 3628 h 3628"/>
                <a:gd name="T2" fmla="*/ 0 w 18121"/>
                <a:gd name="T3" fmla="*/ 873 h 3628"/>
                <a:gd name="T4" fmla="*/ 0 w 18121"/>
                <a:gd name="T5" fmla="*/ 873 h 3628"/>
                <a:gd name="T6" fmla="*/ 28 w 18121"/>
                <a:gd name="T7" fmla="*/ 866 h 3628"/>
                <a:gd name="T8" fmla="*/ 114 w 18121"/>
                <a:gd name="T9" fmla="*/ 847 h 3628"/>
                <a:gd name="T10" fmla="*/ 254 w 18121"/>
                <a:gd name="T11" fmla="*/ 818 h 3628"/>
                <a:gd name="T12" fmla="*/ 446 w 18121"/>
                <a:gd name="T13" fmla="*/ 781 h 3628"/>
                <a:gd name="T14" fmla="*/ 688 w 18121"/>
                <a:gd name="T15" fmla="*/ 734 h 3628"/>
                <a:gd name="T16" fmla="*/ 975 w 18121"/>
                <a:gd name="T17" fmla="*/ 681 h 3628"/>
                <a:gd name="T18" fmla="*/ 1306 w 18121"/>
                <a:gd name="T19" fmla="*/ 622 h 3628"/>
                <a:gd name="T20" fmla="*/ 1679 w 18121"/>
                <a:gd name="T21" fmla="*/ 560 h 3628"/>
                <a:gd name="T22" fmla="*/ 2090 w 18121"/>
                <a:gd name="T23" fmla="*/ 496 h 3628"/>
                <a:gd name="T24" fmla="*/ 2539 w 18121"/>
                <a:gd name="T25" fmla="*/ 430 h 3628"/>
                <a:gd name="T26" fmla="*/ 3021 w 18121"/>
                <a:gd name="T27" fmla="*/ 364 h 3628"/>
                <a:gd name="T28" fmla="*/ 3535 w 18121"/>
                <a:gd name="T29" fmla="*/ 299 h 3628"/>
                <a:gd name="T30" fmla="*/ 4077 w 18121"/>
                <a:gd name="T31" fmla="*/ 238 h 3628"/>
                <a:gd name="T32" fmla="*/ 4646 w 18121"/>
                <a:gd name="T33" fmla="*/ 181 h 3628"/>
                <a:gd name="T34" fmla="*/ 5237 w 18121"/>
                <a:gd name="T35" fmla="*/ 129 h 3628"/>
                <a:gd name="T36" fmla="*/ 5851 w 18121"/>
                <a:gd name="T37" fmla="*/ 84 h 3628"/>
                <a:gd name="T38" fmla="*/ 6483 w 18121"/>
                <a:gd name="T39" fmla="*/ 48 h 3628"/>
                <a:gd name="T40" fmla="*/ 7132 w 18121"/>
                <a:gd name="T41" fmla="*/ 20 h 3628"/>
                <a:gd name="T42" fmla="*/ 7794 w 18121"/>
                <a:gd name="T43" fmla="*/ 3 h 3628"/>
                <a:gd name="T44" fmla="*/ 8467 w 18121"/>
                <a:gd name="T45" fmla="*/ 0 h 3628"/>
                <a:gd name="T46" fmla="*/ 9148 w 18121"/>
                <a:gd name="T47" fmla="*/ 9 h 3628"/>
                <a:gd name="T48" fmla="*/ 9835 w 18121"/>
                <a:gd name="T49" fmla="*/ 33 h 3628"/>
                <a:gd name="T50" fmla="*/ 10238 w 18121"/>
                <a:gd name="T51" fmla="*/ 54 h 3628"/>
                <a:gd name="T52" fmla="*/ 11015 w 18121"/>
                <a:gd name="T53" fmla="*/ 111 h 3628"/>
                <a:gd name="T54" fmla="*/ 11759 w 18121"/>
                <a:gd name="T55" fmla="*/ 182 h 3628"/>
                <a:gd name="T56" fmla="*/ 12465 w 18121"/>
                <a:gd name="T57" fmla="*/ 267 h 3628"/>
                <a:gd name="T58" fmla="*/ 13137 w 18121"/>
                <a:gd name="T59" fmla="*/ 364 h 3628"/>
                <a:gd name="T60" fmla="*/ 13770 w 18121"/>
                <a:gd name="T61" fmla="*/ 470 h 3628"/>
                <a:gd name="T62" fmla="*/ 14364 w 18121"/>
                <a:gd name="T63" fmla="*/ 583 h 3628"/>
                <a:gd name="T64" fmla="*/ 14919 w 18121"/>
                <a:gd name="T65" fmla="*/ 701 h 3628"/>
                <a:gd name="T66" fmla="*/ 15433 w 18121"/>
                <a:gd name="T67" fmla="*/ 820 h 3628"/>
                <a:gd name="T68" fmla="*/ 15906 w 18121"/>
                <a:gd name="T69" fmla="*/ 941 h 3628"/>
                <a:gd name="T70" fmla="*/ 16335 w 18121"/>
                <a:gd name="T71" fmla="*/ 1060 h 3628"/>
                <a:gd name="T72" fmla="*/ 16722 w 18121"/>
                <a:gd name="T73" fmla="*/ 1174 h 3628"/>
                <a:gd name="T74" fmla="*/ 17062 w 18121"/>
                <a:gd name="T75" fmla="*/ 1282 h 3628"/>
                <a:gd name="T76" fmla="*/ 17359 w 18121"/>
                <a:gd name="T77" fmla="*/ 1379 h 3628"/>
                <a:gd name="T78" fmla="*/ 17608 w 18121"/>
                <a:gd name="T79" fmla="*/ 1468 h 3628"/>
                <a:gd name="T80" fmla="*/ 17808 w 18121"/>
                <a:gd name="T81" fmla="*/ 1543 h 3628"/>
                <a:gd name="T82" fmla="*/ 17961 w 18121"/>
                <a:gd name="T83" fmla="*/ 1602 h 3628"/>
                <a:gd name="T84" fmla="*/ 18063 w 18121"/>
                <a:gd name="T85" fmla="*/ 1644 h 3628"/>
                <a:gd name="T86" fmla="*/ 18115 w 18121"/>
                <a:gd name="T87" fmla="*/ 1666 h 3628"/>
                <a:gd name="T88" fmla="*/ 18121 w 18121"/>
                <a:gd name="T89" fmla="*/ 1669 h 3628"/>
                <a:gd name="T90" fmla="*/ 18121 w 18121"/>
                <a:gd name="T91" fmla="*/ 1669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21" h="3628">
                  <a:moveTo>
                    <a:pt x="18121" y="1669"/>
                  </a:moveTo>
                  <a:lnTo>
                    <a:pt x="18121" y="3628"/>
                  </a:lnTo>
                  <a:lnTo>
                    <a:pt x="0" y="3628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0" y="873"/>
                  </a:lnTo>
                  <a:lnTo>
                    <a:pt x="7" y="870"/>
                  </a:lnTo>
                  <a:lnTo>
                    <a:pt x="28" y="866"/>
                  </a:lnTo>
                  <a:lnTo>
                    <a:pt x="65" y="858"/>
                  </a:lnTo>
                  <a:lnTo>
                    <a:pt x="114" y="847"/>
                  </a:lnTo>
                  <a:lnTo>
                    <a:pt x="178" y="834"/>
                  </a:lnTo>
                  <a:lnTo>
                    <a:pt x="254" y="818"/>
                  </a:lnTo>
                  <a:lnTo>
                    <a:pt x="344" y="800"/>
                  </a:lnTo>
                  <a:lnTo>
                    <a:pt x="446" y="781"/>
                  </a:lnTo>
                  <a:lnTo>
                    <a:pt x="560" y="758"/>
                  </a:lnTo>
                  <a:lnTo>
                    <a:pt x="688" y="734"/>
                  </a:lnTo>
                  <a:lnTo>
                    <a:pt x="825" y="708"/>
                  </a:lnTo>
                  <a:lnTo>
                    <a:pt x="975" y="681"/>
                  </a:lnTo>
                  <a:lnTo>
                    <a:pt x="1136" y="652"/>
                  </a:lnTo>
                  <a:lnTo>
                    <a:pt x="1306" y="622"/>
                  </a:lnTo>
                  <a:lnTo>
                    <a:pt x="1487" y="592"/>
                  </a:lnTo>
                  <a:lnTo>
                    <a:pt x="1679" y="560"/>
                  </a:lnTo>
                  <a:lnTo>
                    <a:pt x="1881" y="528"/>
                  </a:lnTo>
                  <a:lnTo>
                    <a:pt x="2090" y="496"/>
                  </a:lnTo>
                  <a:lnTo>
                    <a:pt x="2311" y="462"/>
                  </a:lnTo>
                  <a:lnTo>
                    <a:pt x="2539" y="430"/>
                  </a:lnTo>
                  <a:lnTo>
                    <a:pt x="2777" y="397"/>
                  </a:lnTo>
                  <a:lnTo>
                    <a:pt x="3021" y="364"/>
                  </a:lnTo>
                  <a:lnTo>
                    <a:pt x="3273" y="331"/>
                  </a:lnTo>
                  <a:lnTo>
                    <a:pt x="3535" y="299"/>
                  </a:lnTo>
                  <a:lnTo>
                    <a:pt x="3802" y="268"/>
                  </a:lnTo>
                  <a:lnTo>
                    <a:pt x="4077" y="238"/>
                  </a:lnTo>
                  <a:lnTo>
                    <a:pt x="4359" y="208"/>
                  </a:lnTo>
                  <a:lnTo>
                    <a:pt x="4646" y="181"/>
                  </a:lnTo>
                  <a:lnTo>
                    <a:pt x="4939" y="154"/>
                  </a:lnTo>
                  <a:lnTo>
                    <a:pt x="5237" y="129"/>
                  </a:lnTo>
                  <a:lnTo>
                    <a:pt x="5543" y="105"/>
                  </a:lnTo>
                  <a:lnTo>
                    <a:pt x="5851" y="84"/>
                  </a:lnTo>
                  <a:lnTo>
                    <a:pt x="6165" y="64"/>
                  </a:lnTo>
                  <a:lnTo>
                    <a:pt x="6483" y="48"/>
                  </a:lnTo>
                  <a:lnTo>
                    <a:pt x="6806" y="32"/>
                  </a:lnTo>
                  <a:lnTo>
                    <a:pt x="7132" y="20"/>
                  </a:lnTo>
                  <a:lnTo>
                    <a:pt x="7461" y="10"/>
                  </a:lnTo>
                  <a:lnTo>
                    <a:pt x="7794" y="3"/>
                  </a:lnTo>
                  <a:lnTo>
                    <a:pt x="8129" y="0"/>
                  </a:lnTo>
                  <a:lnTo>
                    <a:pt x="8467" y="0"/>
                  </a:lnTo>
                  <a:lnTo>
                    <a:pt x="8806" y="2"/>
                  </a:lnTo>
                  <a:lnTo>
                    <a:pt x="9148" y="9"/>
                  </a:lnTo>
                  <a:lnTo>
                    <a:pt x="9491" y="19"/>
                  </a:lnTo>
                  <a:lnTo>
                    <a:pt x="9835" y="33"/>
                  </a:lnTo>
                  <a:lnTo>
                    <a:pt x="9835" y="33"/>
                  </a:lnTo>
                  <a:lnTo>
                    <a:pt x="10238" y="54"/>
                  </a:lnTo>
                  <a:lnTo>
                    <a:pt x="10630" y="80"/>
                  </a:lnTo>
                  <a:lnTo>
                    <a:pt x="11015" y="111"/>
                  </a:lnTo>
                  <a:lnTo>
                    <a:pt x="11391" y="144"/>
                  </a:lnTo>
                  <a:lnTo>
                    <a:pt x="11759" y="182"/>
                  </a:lnTo>
                  <a:lnTo>
                    <a:pt x="12117" y="223"/>
                  </a:lnTo>
                  <a:lnTo>
                    <a:pt x="12465" y="267"/>
                  </a:lnTo>
                  <a:lnTo>
                    <a:pt x="12806" y="315"/>
                  </a:lnTo>
                  <a:lnTo>
                    <a:pt x="13137" y="364"/>
                  </a:lnTo>
                  <a:lnTo>
                    <a:pt x="13457" y="417"/>
                  </a:lnTo>
                  <a:lnTo>
                    <a:pt x="13770" y="470"/>
                  </a:lnTo>
                  <a:lnTo>
                    <a:pt x="14072" y="527"/>
                  </a:lnTo>
                  <a:lnTo>
                    <a:pt x="14364" y="583"/>
                  </a:lnTo>
                  <a:lnTo>
                    <a:pt x="14646" y="642"/>
                  </a:lnTo>
                  <a:lnTo>
                    <a:pt x="14919" y="701"/>
                  </a:lnTo>
                  <a:lnTo>
                    <a:pt x="15182" y="761"/>
                  </a:lnTo>
                  <a:lnTo>
                    <a:pt x="15433" y="820"/>
                  </a:lnTo>
                  <a:lnTo>
                    <a:pt x="15674" y="881"/>
                  </a:lnTo>
                  <a:lnTo>
                    <a:pt x="15906" y="941"/>
                  </a:lnTo>
                  <a:lnTo>
                    <a:pt x="16126" y="1001"/>
                  </a:lnTo>
                  <a:lnTo>
                    <a:pt x="16335" y="1060"/>
                  </a:lnTo>
                  <a:lnTo>
                    <a:pt x="16534" y="1118"/>
                  </a:lnTo>
                  <a:lnTo>
                    <a:pt x="16722" y="1174"/>
                  </a:lnTo>
                  <a:lnTo>
                    <a:pt x="16898" y="1229"/>
                  </a:lnTo>
                  <a:lnTo>
                    <a:pt x="17062" y="1282"/>
                  </a:lnTo>
                  <a:lnTo>
                    <a:pt x="17217" y="1332"/>
                  </a:lnTo>
                  <a:lnTo>
                    <a:pt x="17359" y="1379"/>
                  </a:lnTo>
                  <a:lnTo>
                    <a:pt x="17489" y="1426"/>
                  </a:lnTo>
                  <a:lnTo>
                    <a:pt x="17608" y="1468"/>
                  </a:lnTo>
                  <a:lnTo>
                    <a:pt x="17714" y="1508"/>
                  </a:lnTo>
                  <a:lnTo>
                    <a:pt x="17808" y="1543"/>
                  </a:lnTo>
                  <a:lnTo>
                    <a:pt x="17891" y="1574"/>
                  </a:lnTo>
                  <a:lnTo>
                    <a:pt x="17961" y="1602"/>
                  </a:lnTo>
                  <a:lnTo>
                    <a:pt x="18019" y="1625"/>
                  </a:lnTo>
                  <a:lnTo>
                    <a:pt x="18063" y="1644"/>
                  </a:lnTo>
                  <a:lnTo>
                    <a:pt x="18095" y="1658"/>
                  </a:lnTo>
                  <a:lnTo>
                    <a:pt x="18115" y="1666"/>
                  </a:lnTo>
                  <a:lnTo>
                    <a:pt x="18121" y="1669"/>
                  </a:lnTo>
                  <a:lnTo>
                    <a:pt x="18121" y="1669"/>
                  </a:lnTo>
                  <a:lnTo>
                    <a:pt x="18121" y="1669"/>
                  </a:lnTo>
                  <a:lnTo>
                    <a:pt x="18121" y="1669"/>
                  </a:lnTo>
                  <a:lnTo>
                    <a:pt x="18121" y="1669"/>
                  </a:lnTo>
                  <a:close/>
                </a:path>
              </a:pathLst>
            </a:cu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2" name="Freeform 1032"/>
            <p:cNvSpPr>
              <a:spLocks/>
            </p:cNvSpPr>
            <p:nvPr/>
          </p:nvSpPr>
          <p:spPr bwMode="auto">
            <a:xfrm>
              <a:off x="2867" y="3136"/>
              <a:ext cx="585" cy="387"/>
            </a:xfrm>
            <a:custGeom>
              <a:avLst/>
              <a:gdLst>
                <a:gd name="T0" fmla="*/ 861 w 2030"/>
                <a:gd name="T1" fmla="*/ 0 h 1493"/>
                <a:gd name="T2" fmla="*/ 1097 w 2030"/>
                <a:gd name="T3" fmla="*/ 71 h 1493"/>
                <a:gd name="T4" fmla="*/ 1204 w 2030"/>
                <a:gd name="T5" fmla="*/ 134 h 1493"/>
                <a:gd name="T6" fmla="*/ 1227 w 2030"/>
                <a:gd name="T7" fmla="*/ 217 h 1493"/>
                <a:gd name="T8" fmla="*/ 1332 w 2030"/>
                <a:gd name="T9" fmla="*/ 248 h 1493"/>
                <a:gd name="T10" fmla="*/ 1485 w 2030"/>
                <a:gd name="T11" fmla="*/ 297 h 1493"/>
                <a:gd name="T12" fmla="*/ 1514 w 2030"/>
                <a:gd name="T13" fmla="*/ 362 h 1493"/>
                <a:gd name="T14" fmla="*/ 1542 w 2030"/>
                <a:gd name="T15" fmla="*/ 548 h 1493"/>
                <a:gd name="T16" fmla="*/ 1537 w 2030"/>
                <a:gd name="T17" fmla="*/ 656 h 1493"/>
                <a:gd name="T18" fmla="*/ 1622 w 2030"/>
                <a:gd name="T19" fmla="*/ 814 h 1493"/>
                <a:gd name="T20" fmla="*/ 1779 w 2030"/>
                <a:gd name="T21" fmla="*/ 829 h 1493"/>
                <a:gd name="T22" fmla="*/ 2026 w 2030"/>
                <a:gd name="T23" fmla="*/ 910 h 1493"/>
                <a:gd name="T24" fmla="*/ 2030 w 2030"/>
                <a:gd name="T25" fmla="*/ 1001 h 1493"/>
                <a:gd name="T26" fmla="*/ 1873 w 2030"/>
                <a:gd name="T27" fmla="*/ 1168 h 1493"/>
                <a:gd name="T28" fmla="*/ 1753 w 2030"/>
                <a:gd name="T29" fmla="*/ 1198 h 1493"/>
                <a:gd name="T30" fmla="*/ 1477 w 2030"/>
                <a:gd name="T31" fmla="*/ 1202 h 1493"/>
                <a:gd name="T32" fmla="*/ 1357 w 2030"/>
                <a:gd name="T33" fmla="*/ 1181 h 1493"/>
                <a:gd name="T34" fmla="*/ 1114 w 2030"/>
                <a:gd name="T35" fmla="*/ 1153 h 1493"/>
                <a:gd name="T36" fmla="*/ 999 w 2030"/>
                <a:gd name="T37" fmla="*/ 1140 h 1493"/>
                <a:gd name="T38" fmla="*/ 774 w 2030"/>
                <a:gd name="T39" fmla="*/ 1144 h 1493"/>
                <a:gd name="T40" fmla="*/ 689 w 2030"/>
                <a:gd name="T41" fmla="*/ 1233 h 1493"/>
                <a:gd name="T42" fmla="*/ 468 w 2030"/>
                <a:gd name="T43" fmla="*/ 1451 h 1493"/>
                <a:gd name="T44" fmla="*/ 347 w 2030"/>
                <a:gd name="T45" fmla="*/ 1493 h 1493"/>
                <a:gd name="T46" fmla="*/ 210 w 2030"/>
                <a:gd name="T47" fmla="*/ 1379 h 1493"/>
                <a:gd name="T48" fmla="*/ 234 w 2030"/>
                <a:gd name="T49" fmla="*/ 1235 h 1493"/>
                <a:gd name="T50" fmla="*/ 299 w 2030"/>
                <a:gd name="T51" fmla="*/ 1032 h 1493"/>
                <a:gd name="T52" fmla="*/ 331 w 2030"/>
                <a:gd name="T53" fmla="*/ 942 h 1493"/>
                <a:gd name="T54" fmla="*/ 290 w 2030"/>
                <a:gd name="T55" fmla="*/ 798 h 1493"/>
                <a:gd name="T56" fmla="*/ 161 w 2030"/>
                <a:gd name="T57" fmla="*/ 747 h 1493"/>
                <a:gd name="T58" fmla="*/ 0 w 2030"/>
                <a:gd name="T59" fmla="*/ 548 h 1493"/>
                <a:gd name="T60" fmla="*/ 37 w 2030"/>
                <a:gd name="T61" fmla="*/ 447 h 1493"/>
                <a:gd name="T62" fmla="*/ 178 w 2030"/>
                <a:gd name="T63" fmla="*/ 386 h 1493"/>
                <a:gd name="T64" fmla="*/ 303 w 2030"/>
                <a:gd name="T65" fmla="*/ 399 h 1493"/>
                <a:gd name="T66" fmla="*/ 516 w 2030"/>
                <a:gd name="T67" fmla="*/ 369 h 1493"/>
                <a:gd name="T68" fmla="*/ 543 w 2030"/>
                <a:gd name="T69" fmla="*/ 304 h 1493"/>
                <a:gd name="T70" fmla="*/ 605 w 2030"/>
                <a:gd name="T71" fmla="*/ 176 h 1493"/>
                <a:gd name="T72" fmla="*/ 653 w 2030"/>
                <a:gd name="T73" fmla="*/ 120 h 1493"/>
                <a:gd name="T74" fmla="*/ 774 w 2030"/>
                <a:gd name="T75" fmla="*/ 22 h 1493"/>
                <a:gd name="T76" fmla="*/ 774 w 2030"/>
                <a:gd name="T77" fmla="*/ 22 h 1493"/>
                <a:gd name="T78" fmla="*/ 774 w 2030"/>
                <a:gd name="T79" fmla="*/ 2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0" h="1493">
                  <a:moveTo>
                    <a:pt x="774" y="22"/>
                  </a:moveTo>
                  <a:lnTo>
                    <a:pt x="861" y="0"/>
                  </a:lnTo>
                  <a:lnTo>
                    <a:pt x="942" y="13"/>
                  </a:lnTo>
                  <a:lnTo>
                    <a:pt x="1097" y="71"/>
                  </a:lnTo>
                  <a:lnTo>
                    <a:pt x="1097" y="71"/>
                  </a:lnTo>
                  <a:lnTo>
                    <a:pt x="1204" y="134"/>
                  </a:lnTo>
                  <a:lnTo>
                    <a:pt x="1194" y="175"/>
                  </a:lnTo>
                  <a:lnTo>
                    <a:pt x="1227" y="217"/>
                  </a:lnTo>
                  <a:lnTo>
                    <a:pt x="1227" y="217"/>
                  </a:lnTo>
                  <a:lnTo>
                    <a:pt x="1332" y="248"/>
                  </a:lnTo>
                  <a:lnTo>
                    <a:pt x="1424" y="266"/>
                  </a:lnTo>
                  <a:lnTo>
                    <a:pt x="1485" y="297"/>
                  </a:lnTo>
                  <a:lnTo>
                    <a:pt x="1485" y="297"/>
                  </a:lnTo>
                  <a:lnTo>
                    <a:pt x="1514" y="362"/>
                  </a:lnTo>
                  <a:lnTo>
                    <a:pt x="1528" y="450"/>
                  </a:lnTo>
                  <a:lnTo>
                    <a:pt x="1542" y="548"/>
                  </a:lnTo>
                  <a:lnTo>
                    <a:pt x="1542" y="548"/>
                  </a:lnTo>
                  <a:lnTo>
                    <a:pt x="1537" y="656"/>
                  </a:lnTo>
                  <a:lnTo>
                    <a:pt x="1540" y="758"/>
                  </a:lnTo>
                  <a:lnTo>
                    <a:pt x="1622" y="814"/>
                  </a:lnTo>
                  <a:lnTo>
                    <a:pt x="1622" y="814"/>
                  </a:lnTo>
                  <a:lnTo>
                    <a:pt x="1779" y="829"/>
                  </a:lnTo>
                  <a:lnTo>
                    <a:pt x="1928" y="856"/>
                  </a:lnTo>
                  <a:lnTo>
                    <a:pt x="2026" y="910"/>
                  </a:lnTo>
                  <a:lnTo>
                    <a:pt x="2026" y="910"/>
                  </a:lnTo>
                  <a:lnTo>
                    <a:pt x="2030" y="1001"/>
                  </a:lnTo>
                  <a:lnTo>
                    <a:pt x="1964" y="1100"/>
                  </a:lnTo>
                  <a:lnTo>
                    <a:pt x="1873" y="1168"/>
                  </a:lnTo>
                  <a:lnTo>
                    <a:pt x="1873" y="1168"/>
                  </a:lnTo>
                  <a:lnTo>
                    <a:pt x="1753" y="1198"/>
                  </a:lnTo>
                  <a:lnTo>
                    <a:pt x="1607" y="1208"/>
                  </a:lnTo>
                  <a:lnTo>
                    <a:pt x="1477" y="1202"/>
                  </a:lnTo>
                  <a:lnTo>
                    <a:pt x="1477" y="1202"/>
                  </a:lnTo>
                  <a:lnTo>
                    <a:pt x="1357" y="1181"/>
                  </a:lnTo>
                  <a:lnTo>
                    <a:pt x="1228" y="1162"/>
                  </a:lnTo>
                  <a:lnTo>
                    <a:pt x="1114" y="1153"/>
                  </a:lnTo>
                  <a:lnTo>
                    <a:pt x="1114" y="1153"/>
                  </a:lnTo>
                  <a:lnTo>
                    <a:pt x="999" y="1140"/>
                  </a:lnTo>
                  <a:lnTo>
                    <a:pt x="874" y="1125"/>
                  </a:lnTo>
                  <a:lnTo>
                    <a:pt x="774" y="1144"/>
                  </a:lnTo>
                  <a:lnTo>
                    <a:pt x="774" y="1144"/>
                  </a:lnTo>
                  <a:lnTo>
                    <a:pt x="689" y="1233"/>
                  </a:lnTo>
                  <a:lnTo>
                    <a:pt x="582" y="1357"/>
                  </a:lnTo>
                  <a:lnTo>
                    <a:pt x="468" y="1451"/>
                  </a:lnTo>
                  <a:lnTo>
                    <a:pt x="468" y="1451"/>
                  </a:lnTo>
                  <a:lnTo>
                    <a:pt x="347" y="1493"/>
                  </a:lnTo>
                  <a:lnTo>
                    <a:pt x="244" y="1481"/>
                  </a:lnTo>
                  <a:lnTo>
                    <a:pt x="210" y="1379"/>
                  </a:lnTo>
                  <a:lnTo>
                    <a:pt x="210" y="1379"/>
                  </a:lnTo>
                  <a:lnTo>
                    <a:pt x="234" y="1235"/>
                  </a:lnTo>
                  <a:lnTo>
                    <a:pt x="268" y="1122"/>
                  </a:lnTo>
                  <a:lnTo>
                    <a:pt x="299" y="1032"/>
                  </a:lnTo>
                  <a:lnTo>
                    <a:pt x="299" y="1032"/>
                  </a:lnTo>
                  <a:lnTo>
                    <a:pt x="331" y="942"/>
                  </a:lnTo>
                  <a:lnTo>
                    <a:pt x="344" y="855"/>
                  </a:lnTo>
                  <a:lnTo>
                    <a:pt x="290" y="798"/>
                  </a:lnTo>
                  <a:lnTo>
                    <a:pt x="290" y="798"/>
                  </a:lnTo>
                  <a:lnTo>
                    <a:pt x="161" y="747"/>
                  </a:lnTo>
                  <a:lnTo>
                    <a:pt x="37" y="662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37" y="447"/>
                  </a:lnTo>
                  <a:lnTo>
                    <a:pt x="92" y="39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303" y="399"/>
                  </a:lnTo>
                  <a:lnTo>
                    <a:pt x="434" y="403"/>
                  </a:lnTo>
                  <a:lnTo>
                    <a:pt x="516" y="369"/>
                  </a:lnTo>
                  <a:lnTo>
                    <a:pt x="516" y="369"/>
                  </a:lnTo>
                  <a:lnTo>
                    <a:pt x="543" y="304"/>
                  </a:lnTo>
                  <a:lnTo>
                    <a:pt x="562" y="237"/>
                  </a:lnTo>
                  <a:lnTo>
                    <a:pt x="605" y="176"/>
                  </a:lnTo>
                  <a:lnTo>
                    <a:pt x="605" y="176"/>
                  </a:lnTo>
                  <a:lnTo>
                    <a:pt x="653" y="120"/>
                  </a:lnTo>
                  <a:lnTo>
                    <a:pt x="694" y="67"/>
                  </a:lnTo>
                  <a:lnTo>
                    <a:pt x="774" y="22"/>
                  </a:lnTo>
                  <a:lnTo>
                    <a:pt x="774" y="22"/>
                  </a:lnTo>
                  <a:lnTo>
                    <a:pt x="774" y="22"/>
                  </a:lnTo>
                  <a:lnTo>
                    <a:pt x="774" y="22"/>
                  </a:lnTo>
                  <a:lnTo>
                    <a:pt x="774" y="22"/>
                  </a:lnTo>
                  <a:close/>
                </a:path>
              </a:pathLst>
            </a:custGeom>
            <a:solidFill>
              <a:srgbClr val="F5F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3" name="Freeform 1033"/>
            <p:cNvSpPr>
              <a:spLocks/>
            </p:cNvSpPr>
            <p:nvPr/>
          </p:nvSpPr>
          <p:spPr bwMode="auto">
            <a:xfrm>
              <a:off x="3743" y="3258"/>
              <a:ext cx="678" cy="333"/>
            </a:xfrm>
            <a:custGeom>
              <a:avLst/>
              <a:gdLst>
                <a:gd name="T0" fmla="*/ 1029 w 2366"/>
                <a:gd name="T1" fmla="*/ 18 h 1283"/>
                <a:gd name="T2" fmla="*/ 1259 w 2366"/>
                <a:gd name="T3" fmla="*/ 129 h 1283"/>
                <a:gd name="T4" fmla="*/ 1246 w 2366"/>
                <a:gd name="T5" fmla="*/ 220 h 1283"/>
                <a:gd name="T6" fmla="*/ 1275 w 2366"/>
                <a:gd name="T7" fmla="*/ 396 h 1283"/>
                <a:gd name="T8" fmla="*/ 1357 w 2366"/>
                <a:gd name="T9" fmla="*/ 477 h 1283"/>
                <a:gd name="T10" fmla="*/ 1630 w 2366"/>
                <a:gd name="T11" fmla="*/ 558 h 1283"/>
                <a:gd name="T12" fmla="*/ 1827 w 2366"/>
                <a:gd name="T13" fmla="*/ 538 h 1283"/>
                <a:gd name="T14" fmla="*/ 2203 w 2366"/>
                <a:gd name="T15" fmla="*/ 533 h 1283"/>
                <a:gd name="T16" fmla="*/ 2328 w 2366"/>
                <a:gd name="T17" fmla="*/ 578 h 1283"/>
                <a:gd name="T18" fmla="*/ 2275 w 2366"/>
                <a:gd name="T19" fmla="*/ 728 h 1283"/>
                <a:gd name="T20" fmla="*/ 2129 w 2366"/>
                <a:gd name="T21" fmla="*/ 789 h 1283"/>
                <a:gd name="T22" fmla="*/ 1945 w 2366"/>
                <a:gd name="T23" fmla="*/ 896 h 1283"/>
                <a:gd name="T24" fmla="*/ 1881 w 2366"/>
                <a:gd name="T25" fmla="*/ 944 h 1283"/>
                <a:gd name="T26" fmla="*/ 1686 w 2366"/>
                <a:gd name="T27" fmla="*/ 969 h 1283"/>
                <a:gd name="T28" fmla="*/ 1521 w 2366"/>
                <a:gd name="T29" fmla="*/ 973 h 1283"/>
                <a:gd name="T30" fmla="*/ 1218 w 2366"/>
                <a:gd name="T31" fmla="*/ 936 h 1283"/>
                <a:gd name="T32" fmla="*/ 1134 w 2366"/>
                <a:gd name="T33" fmla="*/ 874 h 1283"/>
                <a:gd name="T34" fmla="*/ 976 w 2366"/>
                <a:gd name="T35" fmla="*/ 808 h 1283"/>
                <a:gd name="T36" fmla="*/ 871 w 2366"/>
                <a:gd name="T37" fmla="*/ 879 h 1283"/>
                <a:gd name="T38" fmla="*/ 661 w 2366"/>
                <a:gd name="T39" fmla="*/ 1106 h 1283"/>
                <a:gd name="T40" fmla="*/ 562 w 2366"/>
                <a:gd name="T41" fmla="*/ 1189 h 1283"/>
                <a:gd name="T42" fmla="*/ 298 w 2366"/>
                <a:gd name="T43" fmla="*/ 1283 h 1283"/>
                <a:gd name="T44" fmla="*/ 151 w 2366"/>
                <a:gd name="T45" fmla="*/ 1227 h 1283"/>
                <a:gd name="T46" fmla="*/ 0 w 2366"/>
                <a:gd name="T47" fmla="*/ 945 h 1283"/>
                <a:gd name="T48" fmla="*/ 4 w 2366"/>
                <a:gd name="T49" fmla="*/ 794 h 1283"/>
                <a:gd name="T50" fmla="*/ 121 w 2366"/>
                <a:gd name="T51" fmla="*/ 694 h 1283"/>
                <a:gd name="T52" fmla="*/ 265 w 2366"/>
                <a:gd name="T53" fmla="*/ 697 h 1283"/>
                <a:gd name="T54" fmla="*/ 468 w 2366"/>
                <a:gd name="T55" fmla="*/ 679 h 1283"/>
                <a:gd name="T56" fmla="*/ 470 w 2366"/>
                <a:gd name="T57" fmla="*/ 636 h 1283"/>
                <a:gd name="T58" fmla="*/ 395 w 2366"/>
                <a:gd name="T59" fmla="*/ 509 h 1283"/>
                <a:gd name="T60" fmla="*/ 368 w 2366"/>
                <a:gd name="T61" fmla="*/ 391 h 1283"/>
                <a:gd name="T62" fmla="*/ 419 w 2366"/>
                <a:gd name="T63" fmla="*/ 194 h 1283"/>
                <a:gd name="T64" fmla="*/ 497 w 2366"/>
                <a:gd name="T65" fmla="*/ 120 h 1283"/>
                <a:gd name="T66" fmla="*/ 630 w 2366"/>
                <a:gd name="T67" fmla="*/ 32 h 1283"/>
                <a:gd name="T68" fmla="*/ 712 w 2366"/>
                <a:gd name="T69" fmla="*/ 18 h 1283"/>
                <a:gd name="T70" fmla="*/ 823 w 2366"/>
                <a:gd name="T71" fmla="*/ 0 h 1283"/>
                <a:gd name="T72" fmla="*/ 823 w 2366"/>
                <a:gd name="T73" fmla="*/ 0 h 1283"/>
                <a:gd name="T74" fmla="*/ 823 w 2366"/>
                <a:gd name="T75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6" h="1283">
                  <a:moveTo>
                    <a:pt x="823" y="0"/>
                  </a:moveTo>
                  <a:lnTo>
                    <a:pt x="1029" y="18"/>
                  </a:lnTo>
                  <a:lnTo>
                    <a:pt x="1193" y="58"/>
                  </a:lnTo>
                  <a:lnTo>
                    <a:pt x="1259" y="129"/>
                  </a:lnTo>
                  <a:lnTo>
                    <a:pt x="1259" y="129"/>
                  </a:lnTo>
                  <a:lnTo>
                    <a:pt x="1246" y="220"/>
                  </a:lnTo>
                  <a:lnTo>
                    <a:pt x="1238" y="311"/>
                  </a:lnTo>
                  <a:lnTo>
                    <a:pt x="1275" y="396"/>
                  </a:lnTo>
                  <a:lnTo>
                    <a:pt x="1275" y="396"/>
                  </a:lnTo>
                  <a:lnTo>
                    <a:pt x="1357" y="477"/>
                  </a:lnTo>
                  <a:lnTo>
                    <a:pt x="1471" y="541"/>
                  </a:lnTo>
                  <a:lnTo>
                    <a:pt x="1630" y="558"/>
                  </a:lnTo>
                  <a:lnTo>
                    <a:pt x="1630" y="558"/>
                  </a:lnTo>
                  <a:lnTo>
                    <a:pt x="1827" y="538"/>
                  </a:lnTo>
                  <a:lnTo>
                    <a:pt x="2027" y="525"/>
                  </a:lnTo>
                  <a:lnTo>
                    <a:pt x="2203" y="533"/>
                  </a:lnTo>
                  <a:lnTo>
                    <a:pt x="2203" y="533"/>
                  </a:lnTo>
                  <a:lnTo>
                    <a:pt x="2328" y="578"/>
                  </a:lnTo>
                  <a:lnTo>
                    <a:pt x="2366" y="650"/>
                  </a:lnTo>
                  <a:lnTo>
                    <a:pt x="2275" y="728"/>
                  </a:lnTo>
                  <a:lnTo>
                    <a:pt x="2275" y="728"/>
                  </a:lnTo>
                  <a:lnTo>
                    <a:pt x="2129" y="789"/>
                  </a:lnTo>
                  <a:lnTo>
                    <a:pt x="2022" y="840"/>
                  </a:lnTo>
                  <a:lnTo>
                    <a:pt x="1945" y="896"/>
                  </a:lnTo>
                  <a:lnTo>
                    <a:pt x="1945" y="896"/>
                  </a:lnTo>
                  <a:lnTo>
                    <a:pt x="1881" y="944"/>
                  </a:lnTo>
                  <a:lnTo>
                    <a:pt x="1804" y="965"/>
                  </a:lnTo>
                  <a:lnTo>
                    <a:pt x="1686" y="969"/>
                  </a:lnTo>
                  <a:lnTo>
                    <a:pt x="1686" y="969"/>
                  </a:lnTo>
                  <a:lnTo>
                    <a:pt x="1521" y="973"/>
                  </a:lnTo>
                  <a:lnTo>
                    <a:pt x="1350" y="971"/>
                  </a:lnTo>
                  <a:lnTo>
                    <a:pt x="1218" y="936"/>
                  </a:lnTo>
                  <a:lnTo>
                    <a:pt x="1218" y="936"/>
                  </a:lnTo>
                  <a:lnTo>
                    <a:pt x="1134" y="874"/>
                  </a:lnTo>
                  <a:lnTo>
                    <a:pt x="1060" y="821"/>
                  </a:lnTo>
                  <a:lnTo>
                    <a:pt x="976" y="808"/>
                  </a:lnTo>
                  <a:lnTo>
                    <a:pt x="976" y="808"/>
                  </a:lnTo>
                  <a:lnTo>
                    <a:pt x="871" y="879"/>
                  </a:lnTo>
                  <a:lnTo>
                    <a:pt x="760" y="1004"/>
                  </a:lnTo>
                  <a:lnTo>
                    <a:pt x="661" y="1106"/>
                  </a:lnTo>
                  <a:lnTo>
                    <a:pt x="661" y="1106"/>
                  </a:lnTo>
                  <a:lnTo>
                    <a:pt x="562" y="1189"/>
                  </a:lnTo>
                  <a:lnTo>
                    <a:pt x="441" y="1267"/>
                  </a:lnTo>
                  <a:lnTo>
                    <a:pt x="298" y="1283"/>
                  </a:lnTo>
                  <a:lnTo>
                    <a:pt x="298" y="1283"/>
                  </a:lnTo>
                  <a:lnTo>
                    <a:pt x="151" y="1227"/>
                  </a:lnTo>
                  <a:lnTo>
                    <a:pt x="40" y="1115"/>
                  </a:lnTo>
                  <a:lnTo>
                    <a:pt x="0" y="945"/>
                  </a:lnTo>
                  <a:lnTo>
                    <a:pt x="0" y="945"/>
                  </a:lnTo>
                  <a:lnTo>
                    <a:pt x="4" y="794"/>
                  </a:lnTo>
                  <a:lnTo>
                    <a:pt x="31" y="722"/>
                  </a:lnTo>
                  <a:lnTo>
                    <a:pt x="121" y="694"/>
                  </a:lnTo>
                  <a:lnTo>
                    <a:pt x="121" y="694"/>
                  </a:lnTo>
                  <a:lnTo>
                    <a:pt x="265" y="697"/>
                  </a:lnTo>
                  <a:lnTo>
                    <a:pt x="395" y="704"/>
                  </a:lnTo>
                  <a:lnTo>
                    <a:pt x="468" y="679"/>
                  </a:lnTo>
                  <a:lnTo>
                    <a:pt x="468" y="679"/>
                  </a:lnTo>
                  <a:lnTo>
                    <a:pt x="470" y="636"/>
                  </a:lnTo>
                  <a:lnTo>
                    <a:pt x="434" y="595"/>
                  </a:lnTo>
                  <a:lnTo>
                    <a:pt x="395" y="509"/>
                  </a:lnTo>
                  <a:lnTo>
                    <a:pt x="395" y="509"/>
                  </a:lnTo>
                  <a:lnTo>
                    <a:pt x="368" y="391"/>
                  </a:lnTo>
                  <a:lnTo>
                    <a:pt x="367" y="284"/>
                  </a:lnTo>
                  <a:lnTo>
                    <a:pt x="419" y="194"/>
                  </a:lnTo>
                  <a:lnTo>
                    <a:pt x="419" y="194"/>
                  </a:lnTo>
                  <a:lnTo>
                    <a:pt x="497" y="120"/>
                  </a:lnTo>
                  <a:lnTo>
                    <a:pt x="562" y="64"/>
                  </a:lnTo>
                  <a:lnTo>
                    <a:pt x="630" y="32"/>
                  </a:lnTo>
                  <a:lnTo>
                    <a:pt x="630" y="32"/>
                  </a:lnTo>
                  <a:lnTo>
                    <a:pt x="712" y="18"/>
                  </a:lnTo>
                  <a:lnTo>
                    <a:pt x="789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5F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4" name="Freeform 1034"/>
            <p:cNvSpPr>
              <a:spLocks/>
            </p:cNvSpPr>
            <p:nvPr/>
          </p:nvSpPr>
          <p:spPr bwMode="auto">
            <a:xfrm>
              <a:off x="1077" y="1296"/>
              <a:ext cx="714" cy="477"/>
            </a:xfrm>
            <a:custGeom>
              <a:avLst/>
              <a:gdLst>
                <a:gd name="T0" fmla="*/ 2486 w 2486"/>
                <a:gd name="T1" fmla="*/ 920 h 1840"/>
                <a:gd name="T2" fmla="*/ 2454 w 2486"/>
                <a:gd name="T3" fmla="*/ 1131 h 1840"/>
                <a:gd name="T4" fmla="*/ 2361 w 2486"/>
                <a:gd name="T5" fmla="*/ 1324 h 1840"/>
                <a:gd name="T6" fmla="*/ 2213 w 2486"/>
                <a:gd name="T7" fmla="*/ 1496 h 1840"/>
                <a:gd name="T8" fmla="*/ 2020 w 2486"/>
                <a:gd name="T9" fmla="*/ 1638 h 1840"/>
                <a:gd name="T10" fmla="*/ 1790 w 2486"/>
                <a:gd name="T11" fmla="*/ 1747 h 1840"/>
                <a:gd name="T12" fmla="*/ 1528 w 2486"/>
                <a:gd name="T13" fmla="*/ 1816 h 1840"/>
                <a:gd name="T14" fmla="*/ 1244 w 2486"/>
                <a:gd name="T15" fmla="*/ 1840 h 1840"/>
                <a:gd name="T16" fmla="*/ 1244 w 2486"/>
                <a:gd name="T17" fmla="*/ 1840 h 1840"/>
                <a:gd name="T18" fmla="*/ 958 w 2486"/>
                <a:gd name="T19" fmla="*/ 1816 h 1840"/>
                <a:gd name="T20" fmla="*/ 696 w 2486"/>
                <a:gd name="T21" fmla="*/ 1747 h 1840"/>
                <a:gd name="T22" fmla="*/ 466 w 2486"/>
                <a:gd name="T23" fmla="*/ 1638 h 1840"/>
                <a:gd name="T24" fmla="*/ 274 w 2486"/>
                <a:gd name="T25" fmla="*/ 1496 h 1840"/>
                <a:gd name="T26" fmla="*/ 127 w 2486"/>
                <a:gd name="T27" fmla="*/ 1324 h 1840"/>
                <a:gd name="T28" fmla="*/ 33 w 2486"/>
                <a:gd name="T29" fmla="*/ 1131 h 1840"/>
                <a:gd name="T30" fmla="*/ 0 w 2486"/>
                <a:gd name="T31" fmla="*/ 920 h 1840"/>
                <a:gd name="T32" fmla="*/ 0 w 2486"/>
                <a:gd name="T33" fmla="*/ 920 h 1840"/>
                <a:gd name="T34" fmla="*/ 33 w 2486"/>
                <a:gd name="T35" fmla="*/ 709 h 1840"/>
                <a:gd name="T36" fmla="*/ 127 w 2486"/>
                <a:gd name="T37" fmla="*/ 516 h 1840"/>
                <a:gd name="T38" fmla="*/ 274 w 2486"/>
                <a:gd name="T39" fmla="*/ 344 h 1840"/>
                <a:gd name="T40" fmla="*/ 466 w 2486"/>
                <a:gd name="T41" fmla="*/ 202 h 1840"/>
                <a:gd name="T42" fmla="*/ 696 w 2486"/>
                <a:gd name="T43" fmla="*/ 94 h 1840"/>
                <a:gd name="T44" fmla="*/ 958 w 2486"/>
                <a:gd name="T45" fmla="*/ 24 h 1840"/>
                <a:gd name="T46" fmla="*/ 1244 w 2486"/>
                <a:gd name="T47" fmla="*/ 0 h 1840"/>
                <a:gd name="T48" fmla="*/ 1244 w 2486"/>
                <a:gd name="T49" fmla="*/ 0 h 1840"/>
                <a:gd name="T50" fmla="*/ 1528 w 2486"/>
                <a:gd name="T51" fmla="*/ 24 h 1840"/>
                <a:gd name="T52" fmla="*/ 1790 w 2486"/>
                <a:gd name="T53" fmla="*/ 94 h 1840"/>
                <a:gd name="T54" fmla="*/ 2020 w 2486"/>
                <a:gd name="T55" fmla="*/ 202 h 1840"/>
                <a:gd name="T56" fmla="*/ 2213 w 2486"/>
                <a:gd name="T57" fmla="*/ 344 h 1840"/>
                <a:gd name="T58" fmla="*/ 2361 w 2486"/>
                <a:gd name="T59" fmla="*/ 516 h 1840"/>
                <a:gd name="T60" fmla="*/ 2454 w 2486"/>
                <a:gd name="T61" fmla="*/ 709 h 1840"/>
                <a:gd name="T62" fmla="*/ 2486 w 2486"/>
                <a:gd name="T63" fmla="*/ 920 h 1840"/>
                <a:gd name="T64" fmla="*/ 2486 w 2486"/>
                <a:gd name="T65" fmla="*/ 920 h 1840"/>
                <a:gd name="T66" fmla="*/ 2486 w 2486"/>
                <a:gd name="T67" fmla="*/ 920 h 1840"/>
                <a:gd name="T68" fmla="*/ 2486 w 2486"/>
                <a:gd name="T69" fmla="*/ 920 h 1840"/>
                <a:gd name="T70" fmla="*/ 2486 w 2486"/>
                <a:gd name="T71" fmla="*/ 92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6" h="1840">
                  <a:moveTo>
                    <a:pt x="2486" y="920"/>
                  </a:moveTo>
                  <a:lnTo>
                    <a:pt x="2454" y="1131"/>
                  </a:lnTo>
                  <a:lnTo>
                    <a:pt x="2361" y="1324"/>
                  </a:lnTo>
                  <a:lnTo>
                    <a:pt x="2213" y="1496"/>
                  </a:lnTo>
                  <a:lnTo>
                    <a:pt x="2020" y="1638"/>
                  </a:lnTo>
                  <a:lnTo>
                    <a:pt x="1790" y="1747"/>
                  </a:lnTo>
                  <a:lnTo>
                    <a:pt x="1528" y="1816"/>
                  </a:lnTo>
                  <a:lnTo>
                    <a:pt x="1244" y="1840"/>
                  </a:lnTo>
                  <a:lnTo>
                    <a:pt x="1244" y="1840"/>
                  </a:lnTo>
                  <a:lnTo>
                    <a:pt x="958" y="1816"/>
                  </a:lnTo>
                  <a:lnTo>
                    <a:pt x="696" y="1747"/>
                  </a:lnTo>
                  <a:lnTo>
                    <a:pt x="466" y="1638"/>
                  </a:lnTo>
                  <a:lnTo>
                    <a:pt x="274" y="1496"/>
                  </a:lnTo>
                  <a:lnTo>
                    <a:pt x="127" y="1324"/>
                  </a:lnTo>
                  <a:lnTo>
                    <a:pt x="33" y="1131"/>
                  </a:lnTo>
                  <a:lnTo>
                    <a:pt x="0" y="920"/>
                  </a:lnTo>
                  <a:lnTo>
                    <a:pt x="0" y="920"/>
                  </a:lnTo>
                  <a:lnTo>
                    <a:pt x="33" y="709"/>
                  </a:lnTo>
                  <a:lnTo>
                    <a:pt x="127" y="516"/>
                  </a:lnTo>
                  <a:lnTo>
                    <a:pt x="274" y="344"/>
                  </a:lnTo>
                  <a:lnTo>
                    <a:pt x="466" y="202"/>
                  </a:lnTo>
                  <a:lnTo>
                    <a:pt x="696" y="94"/>
                  </a:lnTo>
                  <a:lnTo>
                    <a:pt x="958" y="24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528" y="24"/>
                  </a:lnTo>
                  <a:lnTo>
                    <a:pt x="1790" y="94"/>
                  </a:lnTo>
                  <a:lnTo>
                    <a:pt x="2020" y="202"/>
                  </a:lnTo>
                  <a:lnTo>
                    <a:pt x="2213" y="344"/>
                  </a:lnTo>
                  <a:lnTo>
                    <a:pt x="2361" y="516"/>
                  </a:lnTo>
                  <a:lnTo>
                    <a:pt x="2454" y="709"/>
                  </a:lnTo>
                  <a:lnTo>
                    <a:pt x="2486" y="920"/>
                  </a:lnTo>
                  <a:lnTo>
                    <a:pt x="2486" y="920"/>
                  </a:lnTo>
                  <a:lnTo>
                    <a:pt x="2486" y="920"/>
                  </a:lnTo>
                  <a:lnTo>
                    <a:pt x="2486" y="920"/>
                  </a:lnTo>
                  <a:lnTo>
                    <a:pt x="2486" y="920"/>
                  </a:lnTo>
                  <a:close/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5" name="Freeform 1035"/>
            <p:cNvSpPr>
              <a:spLocks/>
            </p:cNvSpPr>
            <p:nvPr/>
          </p:nvSpPr>
          <p:spPr bwMode="auto">
            <a:xfrm>
              <a:off x="308" y="2879"/>
              <a:ext cx="1921" cy="813"/>
            </a:xfrm>
            <a:custGeom>
              <a:avLst/>
              <a:gdLst>
                <a:gd name="T0" fmla="*/ 500 w 6685"/>
                <a:gd name="T1" fmla="*/ 757 h 3138"/>
                <a:gd name="T2" fmla="*/ 1017 w 6685"/>
                <a:gd name="T3" fmla="*/ 772 h 3138"/>
                <a:gd name="T4" fmla="*/ 1324 w 6685"/>
                <a:gd name="T5" fmla="*/ 579 h 3138"/>
                <a:gd name="T6" fmla="*/ 1582 w 6685"/>
                <a:gd name="T7" fmla="*/ 644 h 3138"/>
                <a:gd name="T8" fmla="*/ 1905 w 6685"/>
                <a:gd name="T9" fmla="*/ 434 h 3138"/>
                <a:gd name="T10" fmla="*/ 2550 w 6685"/>
                <a:gd name="T11" fmla="*/ 465 h 3138"/>
                <a:gd name="T12" fmla="*/ 3035 w 6685"/>
                <a:gd name="T13" fmla="*/ 127 h 3138"/>
                <a:gd name="T14" fmla="*/ 3777 w 6685"/>
                <a:gd name="T15" fmla="*/ 208 h 3138"/>
                <a:gd name="T16" fmla="*/ 4165 w 6685"/>
                <a:gd name="T17" fmla="*/ 159 h 3138"/>
                <a:gd name="T18" fmla="*/ 4600 w 6685"/>
                <a:gd name="T19" fmla="*/ 61 h 3138"/>
                <a:gd name="T20" fmla="*/ 5101 w 6685"/>
                <a:gd name="T21" fmla="*/ 46 h 3138"/>
                <a:gd name="T22" fmla="*/ 5359 w 6685"/>
                <a:gd name="T23" fmla="*/ 304 h 3138"/>
                <a:gd name="T24" fmla="*/ 5649 w 6685"/>
                <a:gd name="T25" fmla="*/ 304 h 3138"/>
                <a:gd name="T26" fmla="*/ 5923 w 6685"/>
                <a:gd name="T27" fmla="*/ 483 h 3138"/>
                <a:gd name="T28" fmla="*/ 6230 w 6685"/>
                <a:gd name="T29" fmla="*/ 563 h 3138"/>
                <a:gd name="T30" fmla="*/ 6263 w 6685"/>
                <a:gd name="T31" fmla="*/ 740 h 3138"/>
                <a:gd name="T32" fmla="*/ 5972 w 6685"/>
                <a:gd name="T33" fmla="*/ 805 h 3138"/>
                <a:gd name="T34" fmla="*/ 5957 w 6685"/>
                <a:gd name="T35" fmla="*/ 1031 h 3138"/>
                <a:gd name="T36" fmla="*/ 6263 w 6685"/>
                <a:gd name="T37" fmla="*/ 1450 h 3138"/>
                <a:gd name="T38" fmla="*/ 6392 w 6685"/>
                <a:gd name="T39" fmla="*/ 1853 h 3138"/>
                <a:gd name="T40" fmla="*/ 6468 w 6685"/>
                <a:gd name="T41" fmla="*/ 2209 h 3138"/>
                <a:gd name="T42" fmla="*/ 6683 w 6685"/>
                <a:gd name="T43" fmla="*/ 2274 h 3138"/>
                <a:gd name="T44" fmla="*/ 6441 w 6685"/>
                <a:gd name="T45" fmla="*/ 2483 h 3138"/>
                <a:gd name="T46" fmla="*/ 6085 w 6685"/>
                <a:gd name="T47" fmla="*/ 2402 h 3138"/>
                <a:gd name="T48" fmla="*/ 5972 w 6685"/>
                <a:gd name="T49" fmla="*/ 2225 h 3138"/>
                <a:gd name="T50" fmla="*/ 5827 w 6685"/>
                <a:gd name="T51" fmla="*/ 2145 h 3138"/>
                <a:gd name="T52" fmla="*/ 5811 w 6685"/>
                <a:gd name="T53" fmla="*/ 1934 h 3138"/>
                <a:gd name="T54" fmla="*/ 5697 w 6685"/>
                <a:gd name="T55" fmla="*/ 1628 h 3138"/>
                <a:gd name="T56" fmla="*/ 5585 w 6685"/>
                <a:gd name="T57" fmla="*/ 1434 h 3138"/>
                <a:gd name="T58" fmla="*/ 5327 w 6685"/>
                <a:gd name="T59" fmla="*/ 1386 h 3138"/>
                <a:gd name="T60" fmla="*/ 5311 w 6685"/>
                <a:gd name="T61" fmla="*/ 1160 h 3138"/>
                <a:gd name="T62" fmla="*/ 5134 w 6685"/>
                <a:gd name="T63" fmla="*/ 1063 h 3138"/>
                <a:gd name="T64" fmla="*/ 5149 w 6685"/>
                <a:gd name="T65" fmla="*/ 1353 h 3138"/>
                <a:gd name="T66" fmla="*/ 5295 w 6685"/>
                <a:gd name="T67" fmla="*/ 1736 h 3138"/>
                <a:gd name="T68" fmla="*/ 5089 w 6685"/>
                <a:gd name="T69" fmla="*/ 1983 h 3138"/>
                <a:gd name="T70" fmla="*/ 4961 w 6685"/>
                <a:gd name="T71" fmla="*/ 2101 h 3138"/>
                <a:gd name="T72" fmla="*/ 4681 w 6685"/>
                <a:gd name="T73" fmla="*/ 1983 h 3138"/>
                <a:gd name="T74" fmla="*/ 4390 w 6685"/>
                <a:gd name="T75" fmla="*/ 1806 h 3138"/>
                <a:gd name="T76" fmla="*/ 4148 w 6685"/>
                <a:gd name="T77" fmla="*/ 1644 h 3138"/>
                <a:gd name="T78" fmla="*/ 4212 w 6685"/>
                <a:gd name="T79" fmla="*/ 1983 h 3138"/>
                <a:gd name="T80" fmla="*/ 4116 w 6685"/>
                <a:gd name="T81" fmla="*/ 2322 h 3138"/>
                <a:gd name="T82" fmla="*/ 3923 w 6685"/>
                <a:gd name="T83" fmla="*/ 2500 h 3138"/>
                <a:gd name="T84" fmla="*/ 3954 w 6685"/>
                <a:gd name="T85" fmla="*/ 2790 h 3138"/>
                <a:gd name="T86" fmla="*/ 3503 w 6685"/>
                <a:gd name="T87" fmla="*/ 2741 h 3138"/>
                <a:gd name="T88" fmla="*/ 3180 w 6685"/>
                <a:gd name="T89" fmla="*/ 2613 h 3138"/>
                <a:gd name="T90" fmla="*/ 2712 w 6685"/>
                <a:gd name="T91" fmla="*/ 2613 h 3138"/>
                <a:gd name="T92" fmla="*/ 2567 w 6685"/>
                <a:gd name="T93" fmla="*/ 2758 h 3138"/>
                <a:gd name="T94" fmla="*/ 2276 w 6685"/>
                <a:gd name="T95" fmla="*/ 2822 h 3138"/>
                <a:gd name="T96" fmla="*/ 1905 w 6685"/>
                <a:gd name="T97" fmla="*/ 2806 h 3138"/>
                <a:gd name="T98" fmla="*/ 1613 w 6685"/>
                <a:gd name="T99" fmla="*/ 2919 h 3138"/>
                <a:gd name="T100" fmla="*/ 1275 w 6685"/>
                <a:gd name="T101" fmla="*/ 2871 h 3138"/>
                <a:gd name="T102" fmla="*/ 985 w 6685"/>
                <a:gd name="T103" fmla="*/ 3049 h 3138"/>
                <a:gd name="T104" fmla="*/ 613 w 6685"/>
                <a:gd name="T105" fmla="*/ 3081 h 3138"/>
                <a:gd name="T106" fmla="*/ 210 w 6685"/>
                <a:gd name="T107" fmla="*/ 3113 h 3138"/>
                <a:gd name="T108" fmla="*/ 5 w 6685"/>
                <a:gd name="T109" fmla="*/ 3130 h 3138"/>
                <a:gd name="T110" fmla="*/ 0 w 6685"/>
                <a:gd name="T111" fmla="*/ 757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85" h="3138">
                  <a:moveTo>
                    <a:pt x="0" y="757"/>
                  </a:moveTo>
                  <a:lnTo>
                    <a:pt x="66" y="749"/>
                  </a:lnTo>
                  <a:lnTo>
                    <a:pt x="242" y="742"/>
                  </a:lnTo>
                  <a:lnTo>
                    <a:pt x="500" y="757"/>
                  </a:lnTo>
                  <a:lnTo>
                    <a:pt x="500" y="757"/>
                  </a:lnTo>
                  <a:lnTo>
                    <a:pt x="739" y="786"/>
                  </a:lnTo>
                  <a:lnTo>
                    <a:pt x="897" y="797"/>
                  </a:lnTo>
                  <a:lnTo>
                    <a:pt x="1017" y="772"/>
                  </a:lnTo>
                  <a:lnTo>
                    <a:pt x="1017" y="772"/>
                  </a:lnTo>
                  <a:lnTo>
                    <a:pt x="1118" y="703"/>
                  </a:lnTo>
                  <a:lnTo>
                    <a:pt x="1212" y="625"/>
                  </a:lnTo>
                  <a:lnTo>
                    <a:pt x="1324" y="579"/>
                  </a:lnTo>
                  <a:lnTo>
                    <a:pt x="1324" y="579"/>
                  </a:lnTo>
                  <a:lnTo>
                    <a:pt x="1416" y="593"/>
                  </a:lnTo>
                  <a:lnTo>
                    <a:pt x="1479" y="630"/>
                  </a:lnTo>
                  <a:lnTo>
                    <a:pt x="1582" y="644"/>
                  </a:lnTo>
                  <a:lnTo>
                    <a:pt x="1582" y="644"/>
                  </a:lnTo>
                  <a:lnTo>
                    <a:pt x="1702" y="585"/>
                  </a:lnTo>
                  <a:lnTo>
                    <a:pt x="1795" y="492"/>
                  </a:lnTo>
                  <a:lnTo>
                    <a:pt x="1905" y="434"/>
                  </a:lnTo>
                  <a:lnTo>
                    <a:pt x="1905" y="434"/>
                  </a:lnTo>
                  <a:lnTo>
                    <a:pt x="2084" y="450"/>
                  </a:lnTo>
                  <a:lnTo>
                    <a:pt x="2319" y="483"/>
                  </a:lnTo>
                  <a:lnTo>
                    <a:pt x="2550" y="465"/>
                  </a:lnTo>
                  <a:lnTo>
                    <a:pt x="2550" y="465"/>
                  </a:lnTo>
                  <a:lnTo>
                    <a:pt x="2709" y="356"/>
                  </a:lnTo>
                  <a:lnTo>
                    <a:pt x="2833" y="214"/>
                  </a:lnTo>
                  <a:lnTo>
                    <a:pt x="3035" y="127"/>
                  </a:lnTo>
                  <a:lnTo>
                    <a:pt x="3035" y="127"/>
                  </a:lnTo>
                  <a:lnTo>
                    <a:pt x="3321" y="141"/>
                  </a:lnTo>
                  <a:lnTo>
                    <a:pt x="3588" y="195"/>
                  </a:lnTo>
                  <a:lnTo>
                    <a:pt x="3777" y="208"/>
                  </a:lnTo>
                  <a:lnTo>
                    <a:pt x="3777" y="208"/>
                  </a:lnTo>
                  <a:lnTo>
                    <a:pt x="3910" y="177"/>
                  </a:lnTo>
                  <a:lnTo>
                    <a:pt x="4043" y="158"/>
                  </a:lnTo>
                  <a:lnTo>
                    <a:pt x="4165" y="159"/>
                  </a:lnTo>
                  <a:lnTo>
                    <a:pt x="4165" y="159"/>
                  </a:lnTo>
                  <a:lnTo>
                    <a:pt x="4288" y="167"/>
                  </a:lnTo>
                  <a:lnTo>
                    <a:pt x="4433" y="141"/>
                  </a:lnTo>
                  <a:lnTo>
                    <a:pt x="4600" y="61"/>
                  </a:lnTo>
                  <a:lnTo>
                    <a:pt x="4600" y="61"/>
                  </a:lnTo>
                  <a:lnTo>
                    <a:pt x="4780" y="0"/>
                  </a:lnTo>
                  <a:lnTo>
                    <a:pt x="4953" y="12"/>
                  </a:lnTo>
                  <a:lnTo>
                    <a:pt x="5101" y="46"/>
                  </a:lnTo>
                  <a:lnTo>
                    <a:pt x="5101" y="46"/>
                  </a:lnTo>
                  <a:lnTo>
                    <a:pt x="5200" y="124"/>
                  </a:lnTo>
                  <a:lnTo>
                    <a:pt x="5271" y="238"/>
                  </a:lnTo>
                  <a:lnTo>
                    <a:pt x="5359" y="304"/>
                  </a:lnTo>
                  <a:lnTo>
                    <a:pt x="5359" y="304"/>
                  </a:lnTo>
                  <a:lnTo>
                    <a:pt x="5460" y="304"/>
                  </a:lnTo>
                  <a:lnTo>
                    <a:pt x="5550" y="293"/>
                  </a:lnTo>
                  <a:lnTo>
                    <a:pt x="5649" y="304"/>
                  </a:lnTo>
                  <a:lnTo>
                    <a:pt x="5649" y="304"/>
                  </a:lnTo>
                  <a:lnTo>
                    <a:pt x="5741" y="361"/>
                  </a:lnTo>
                  <a:lnTo>
                    <a:pt x="5821" y="436"/>
                  </a:lnTo>
                  <a:lnTo>
                    <a:pt x="5923" y="483"/>
                  </a:lnTo>
                  <a:lnTo>
                    <a:pt x="5923" y="483"/>
                  </a:lnTo>
                  <a:lnTo>
                    <a:pt x="6043" y="492"/>
                  </a:lnTo>
                  <a:lnTo>
                    <a:pt x="6144" y="509"/>
                  </a:lnTo>
                  <a:lnTo>
                    <a:pt x="6230" y="563"/>
                  </a:lnTo>
                  <a:lnTo>
                    <a:pt x="6230" y="563"/>
                  </a:lnTo>
                  <a:lnTo>
                    <a:pt x="6300" y="641"/>
                  </a:lnTo>
                  <a:lnTo>
                    <a:pt x="6322" y="705"/>
                  </a:lnTo>
                  <a:lnTo>
                    <a:pt x="6263" y="740"/>
                  </a:lnTo>
                  <a:lnTo>
                    <a:pt x="6263" y="740"/>
                  </a:lnTo>
                  <a:lnTo>
                    <a:pt x="6155" y="742"/>
                  </a:lnTo>
                  <a:lnTo>
                    <a:pt x="6059" y="748"/>
                  </a:lnTo>
                  <a:lnTo>
                    <a:pt x="5972" y="805"/>
                  </a:lnTo>
                  <a:lnTo>
                    <a:pt x="5972" y="805"/>
                  </a:lnTo>
                  <a:lnTo>
                    <a:pt x="5910" y="892"/>
                  </a:lnTo>
                  <a:lnTo>
                    <a:pt x="5900" y="965"/>
                  </a:lnTo>
                  <a:lnTo>
                    <a:pt x="5957" y="1031"/>
                  </a:lnTo>
                  <a:lnTo>
                    <a:pt x="5957" y="1031"/>
                  </a:lnTo>
                  <a:lnTo>
                    <a:pt x="6065" y="1121"/>
                  </a:lnTo>
                  <a:lnTo>
                    <a:pt x="6176" y="1262"/>
                  </a:lnTo>
                  <a:lnTo>
                    <a:pt x="6263" y="1450"/>
                  </a:lnTo>
                  <a:lnTo>
                    <a:pt x="6263" y="1450"/>
                  </a:lnTo>
                  <a:lnTo>
                    <a:pt x="6318" y="1616"/>
                  </a:lnTo>
                  <a:lnTo>
                    <a:pt x="6358" y="1731"/>
                  </a:lnTo>
                  <a:lnTo>
                    <a:pt x="6392" y="1853"/>
                  </a:lnTo>
                  <a:lnTo>
                    <a:pt x="6392" y="1853"/>
                  </a:lnTo>
                  <a:lnTo>
                    <a:pt x="6393" y="1996"/>
                  </a:lnTo>
                  <a:lnTo>
                    <a:pt x="6390" y="2121"/>
                  </a:lnTo>
                  <a:lnTo>
                    <a:pt x="6468" y="2209"/>
                  </a:lnTo>
                  <a:lnTo>
                    <a:pt x="6468" y="2209"/>
                  </a:lnTo>
                  <a:lnTo>
                    <a:pt x="6576" y="2226"/>
                  </a:lnTo>
                  <a:lnTo>
                    <a:pt x="6637" y="2214"/>
                  </a:lnTo>
                  <a:lnTo>
                    <a:pt x="6683" y="2274"/>
                  </a:lnTo>
                  <a:lnTo>
                    <a:pt x="6683" y="2274"/>
                  </a:lnTo>
                  <a:lnTo>
                    <a:pt x="6685" y="2379"/>
                  </a:lnTo>
                  <a:lnTo>
                    <a:pt x="6601" y="2443"/>
                  </a:lnTo>
                  <a:lnTo>
                    <a:pt x="6441" y="2483"/>
                  </a:lnTo>
                  <a:lnTo>
                    <a:pt x="6441" y="2483"/>
                  </a:lnTo>
                  <a:lnTo>
                    <a:pt x="6274" y="2499"/>
                  </a:lnTo>
                  <a:lnTo>
                    <a:pt x="6156" y="2473"/>
                  </a:lnTo>
                  <a:lnTo>
                    <a:pt x="6085" y="2402"/>
                  </a:lnTo>
                  <a:lnTo>
                    <a:pt x="6085" y="2402"/>
                  </a:lnTo>
                  <a:lnTo>
                    <a:pt x="6052" y="2318"/>
                  </a:lnTo>
                  <a:lnTo>
                    <a:pt x="6026" y="2257"/>
                  </a:lnTo>
                  <a:lnTo>
                    <a:pt x="5972" y="2225"/>
                  </a:lnTo>
                  <a:lnTo>
                    <a:pt x="5972" y="2225"/>
                  </a:lnTo>
                  <a:lnTo>
                    <a:pt x="5906" y="2226"/>
                  </a:lnTo>
                  <a:lnTo>
                    <a:pt x="5861" y="2219"/>
                  </a:lnTo>
                  <a:lnTo>
                    <a:pt x="5827" y="2145"/>
                  </a:lnTo>
                  <a:lnTo>
                    <a:pt x="5827" y="2145"/>
                  </a:lnTo>
                  <a:lnTo>
                    <a:pt x="5816" y="2057"/>
                  </a:lnTo>
                  <a:lnTo>
                    <a:pt x="5822" y="2011"/>
                  </a:lnTo>
                  <a:lnTo>
                    <a:pt x="5811" y="1934"/>
                  </a:lnTo>
                  <a:lnTo>
                    <a:pt x="5811" y="1934"/>
                  </a:lnTo>
                  <a:lnTo>
                    <a:pt x="5781" y="1822"/>
                  </a:lnTo>
                  <a:lnTo>
                    <a:pt x="5749" y="1718"/>
                  </a:lnTo>
                  <a:lnTo>
                    <a:pt x="5697" y="1628"/>
                  </a:lnTo>
                  <a:lnTo>
                    <a:pt x="5697" y="1628"/>
                  </a:lnTo>
                  <a:lnTo>
                    <a:pt x="5662" y="1542"/>
                  </a:lnTo>
                  <a:lnTo>
                    <a:pt x="5643" y="1466"/>
                  </a:lnTo>
                  <a:lnTo>
                    <a:pt x="5585" y="1434"/>
                  </a:lnTo>
                  <a:lnTo>
                    <a:pt x="5585" y="1434"/>
                  </a:lnTo>
                  <a:lnTo>
                    <a:pt x="5475" y="1435"/>
                  </a:lnTo>
                  <a:lnTo>
                    <a:pt x="5372" y="1426"/>
                  </a:lnTo>
                  <a:lnTo>
                    <a:pt x="5327" y="1386"/>
                  </a:lnTo>
                  <a:lnTo>
                    <a:pt x="5327" y="1386"/>
                  </a:lnTo>
                  <a:lnTo>
                    <a:pt x="5340" y="1302"/>
                  </a:lnTo>
                  <a:lnTo>
                    <a:pt x="5351" y="1211"/>
                  </a:lnTo>
                  <a:lnTo>
                    <a:pt x="5311" y="1160"/>
                  </a:lnTo>
                  <a:lnTo>
                    <a:pt x="5311" y="1160"/>
                  </a:lnTo>
                  <a:lnTo>
                    <a:pt x="5236" y="1109"/>
                  </a:lnTo>
                  <a:lnTo>
                    <a:pt x="5175" y="1049"/>
                  </a:lnTo>
                  <a:lnTo>
                    <a:pt x="5134" y="1063"/>
                  </a:lnTo>
                  <a:lnTo>
                    <a:pt x="5134" y="1063"/>
                  </a:lnTo>
                  <a:lnTo>
                    <a:pt x="5116" y="1159"/>
                  </a:lnTo>
                  <a:lnTo>
                    <a:pt x="5125" y="1266"/>
                  </a:lnTo>
                  <a:lnTo>
                    <a:pt x="5149" y="1353"/>
                  </a:lnTo>
                  <a:lnTo>
                    <a:pt x="5149" y="1353"/>
                  </a:lnTo>
                  <a:lnTo>
                    <a:pt x="5204" y="1479"/>
                  </a:lnTo>
                  <a:lnTo>
                    <a:pt x="5254" y="1595"/>
                  </a:lnTo>
                  <a:lnTo>
                    <a:pt x="5295" y="1736"/>
                  </a:lnTo>
                  <a:lnTo>
                    <a:pt x="5295" y="1736"/>
                  </a:lnTo>
                  <a:lnTo>
                    <a:pt x="5277" y="1864"/>
                  </a:lnTo>
                  <a:lnTo>
                    <a:pt x="5193" y="1941"/>
                  </a:lnTo>
                  <a:lnTo>
                    <a:pt x="5089" y="1983"/>
                  </a:lnTo>
                  <a:lnTo>
                    <a:pt x="5089" y="1983"/>
                  </a:lnTo>
                  <a:lnTo>
                    <a:pt x="5032" y="2011"/>
                  </a:lnTo>
                  <a:lnTo>
                    <a:pt x="5009" y="2043"/>
                  </a:lnTo>
                  <a:lnTo>
                    <a:pt x="4961" y="2101"/>
                  </a:lnTo>
                  <a:lnTo>
                    <a:pt x="4961" y="2101"/>
                  </a:lnTo>
                  <a:lnTo>
                    <a:pt x="4895" y="2136"/>
                  </a:lnTo>
                  <a:lnTo>
                    <a:pt x="4822" y="2089"/>
                  </a:lnTo>
                  <a:lnTo>
                    <a:pt x="4681" y="1983"/>
                  </a:lnTo>
                  <a:lnTo>
                    <a:pt x="4681" y="1983"/>
                  </a:lnTo>
                  <a:lnTo>
                    <a:pt x="4537" y="1894"/>
                  </a:lnTo>
                  <a:lnTo>
                    <a:pt x="4459" y="1852"/>
                  </a:lnTo>
                  <a:lnTo>
                    <a:pt x="4390" y="1806"/>
                  </a:lnTo>
                  <a:lnTo>
                    <a:pt x="4390" y="1806"/>
                  </a:lnTo>
                  <a:lnTo>
                    <a:pt x="4309" y="1720"/>
                  </a:lnTo>
                  <a:lnTo>
                    <a:pt x="4229" y="1644"/>
                  </a:lnTo>
                  <a:lnTo>
                    <a:pt x="4148" y="1644"/>
                  </a:lnTo>
                  <a:lnTo>
                    <a:pt x="4148" y="1644"/>
                  </a:lnTo>
                  <a:lnTo>
                    <a:pt x="4112" y="1736"/>
                  </a:lnTo>
                  <a:lnTo>
                    <a:pt x="4143" y="1860"/>
                  </a:lnTo>
                  <a:lnTo>
                    <a:pt x="4212" y="1983"/>
                  </a:lnTo>
                  <a:lnTo>
                    <a:pt x="4212" y="1983"/>
                  </a:lnTo>
                  <a:lnTo>
                    <a:pt x="4246" y="2092"/>
                  </a:lnTo>
                  <a:lnTo>
                    <a:pt x="4202" y="2203"/>
                  </a:lnTo>
                  <a:lnTo>
                    <a:pt x="4116" y="2322"/>
                  </a:lnTo>
                  <a:lnTo>
                    <a:pt x="4116" y="2322"/>
                  </a:lnTo>
                  <a:lnTo>
                    <a:pt x="4023" y="2393"/>
                  </a:lnTo>
                  <a:lnTo>
                    <a:pt x="3951" y="2418"/>
                  </a:lnTo>
                  <a:lnTo>
                    <a:pt x="3923" y="2500"/>
                  </a:lnTo>
                  <a:lnTo>
                    <a:pt x="3923" y="2500"/>
                  </a:lnTo>
                  <a:lnTo>
                    <a:pt x="3949" y="2628"/>
                  </a:lnTo>
                  <a:lnTo>
                    <a:pt x="3982" y="2726"/>
                  </a:lnTo>
                  <a:lnTo>
                    <a:pt x="3954" y="2790"/>
                  </a:lnTo>
                  <a:lnTo>
                    <a:pt x="3954" y="2790"/>
                  </a:lnTo>
                  <a:lnTo>
                    <a:pt x="3838" y="2817"/>
                  </a:lnTo>
                  <a:lnTo>
                    <a:pt x="3674" y="2801"/>
                  </a:lnTo>
                  <a:lnTo>
                    <a:pt x="3503" y="2741"/>
                  </a:lnTo>
                  <a:lnTo>
                    <a:pt x="3503" y="2741"/>
                  </a:lnTo>
                  <a:lnTo>
                    <a:pt x="3380" y="2668"/>
                  </a:lnTo>
                  <a:lnTo>
                    <a:pt x="3292" y="2621"/>
                  </a:lnTo>
                  <a:lnTo>
                    <a:pt x="3180" y="2613"/>
                  </a:lnTo>
                  <a:lnTo>
                    <a:pt x="3180" y="2613"/>
                  </a:lnTo>
                  <a:lnTo>
                    <a:pt x="3015" y="2616"/>
                  </a:lnTo>
                  <a:lnTo>
                    <a:pt x="2844" y="2610"/>
                  </a:lnTo>
                  <a:lnTo>
                    <a:pt x="2712" y="2613"/>
                  </a:lnTo>
                  <a:lnTo>
                    <a:pt x="2712" y="2613"/>
                  </a:lnTo>
                  <a:lnTo>
                    <a:pt x="2652" y="2636"/>
                  </a:lnTo>
                  <a:lnTo>
                    <a:pt x="2626" y="2682"/>
                  </a:lnTo>
                  <a:lnTo>
                    <a:pt x="2567" y="2758"/>
                  </a:lnTo>
                  <a:lnTo>
                    <a:pt x="2567" y="2758"/>
                  </a:lnTo>
                  <a:lnTo>
                    <a:pt x="2484" y="2832"/>
                  </a:lnTo>
                  <a:lnTo>
                    <a:pt x="2402" y="2856"/>
                  </a:lnTo>
                  <a:lnTo>
                    <a:pt x="2276" y="2822"/>
                  </a:lnTo>
                  <a:lnTo>
                    <a:pt x="2276" y="2822"/>
                  </a:lnTo>
                  <a:lnTo>
                    <a:pt x="2122" y="2768"/>
                  </a:lnTo>
                  <a:lnTo>
                    <a:pt x="1994" y="2753"/>
                  </a:lnTo>
                  <a:lnTo>
                    <a:pt x="1905" y="2806"/>
                  </a:lnTo>
                  <a:lnTo>
                    <a:pt x="1905" y="2806"/>
                  </a:lnTo>
                  <a:lnTo>
                    <a:pt x="1830" y="2893"/>
                  </a:lnTo>
                  <a:lnTo>
                    <a:pt x="1733" y="2940"/>
                  </a:lnTo>
                  <a:lnTo>
                    <a:pt x="1613" y="2919"/>
                  </a:lnTo>
                  <a:lnTo>
                    <a:pt x="1613" y="2919"/>
                  </a:lnTo>
                  <a:lnTo>
                    <a:pt x="1494" y="2860"/>
                  </a:lnTo>
                  <a:lnTo>
                    <a:pt x="1385" y="2832"/>
                  </a:lnTo>
                  <a:lnTo>
                    <a:pt x="1275" y="2871"/>
                  </a:lnTo>
                  <a:lnTo>
                    <a:pt x="1275" y="2871"/>
                  </a:lnTo>
                  <a:lnTo>
                    <a:pt x="1182" y="2934"/>
                  </a:lnTo>
                  <a:lnTo>
                    <a:pt x="1099" y="2984"/>
                  </a:lnTo>
                  <a:lnTo>
                    <a:pt x="985" y="3049"/>
                  </a:lnTo>
                  <a:lnTo>
                    <a:pt x="985" y="3049"/>
                  </a:lnTo>
                  <a:lnTo>
                    <a:pt x="867" y="3100"/>
                  </a:lnTo>
                  <a:lnTo>
                    <a:pt x="763" y="3104"/>
                  </a:lnTo>
                  <a:lnTo>
                    <a:pt x="613" y="3081"/>
                  </a:lnTo>
                  <a:lnTo>
                    <a:pt x="613" y="3081"/>
                  </a:lnTo>
                  <a:lnTo>
                    <a:pt x="447" y="3064"/>
                  </a:lnTo>
                  <a:lnTo>
                    <a:pt x="322" y="3076"/>
                  </a:lnTo>
                  <a:lnTo>
                    <a:pt x="210" y="3113"/>
                  </a:lnTo>
                  <a:lnTo>
                    <a:pt x="210" y="3113"/>
                  </a:lnTo>
                  <a:lnTo>
                    <a:pt x="107" y="3138"/>
                  </a:lnTo>
                  <a:lnTo>
                    <a:pt x="33" y="3135"/>
                  </a:lnTo>
                  <a:lnTo>
                    <a:pt x="5" y="3130"/>
                  </a:lnTo>
                  <a:lnTo>
                    <a:pt x="5" y="3130"/>
                  </a:lnTo>
                  <a:lnTo>
                    <a:pt x="5" y="313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6" name="Freeform 1036"/>
            <p:cNvSpPr>
              <a:spLocks/>
            </p:cNvSpPr>
            <p:nvPr/>
          </p:nvSpPr>
          <p:spPr bwMode="auto">
            <a:xfrm>
              <a:off x="1482" y="3180"/>
              <a:ext cx="282" cy="204"/>
            </a:xfrm>
            <a:custGeom>
              <a:avLst/>
              <a:gdLst>
                <a:gd name="T0" fmla="*/ 118 w 979"/>
                <a:gd name="T1" fmla="*/ 0 h 786"/>
                <a:gd name="T2" fmla="*/ 251 w 979"/>
                <a:gd name="T3" fmla="*/ 1 h 786"/>
                <a:gd name="T4" fmla="*/ 524 w 979"/>
                <a:gd name="T5" fmla="*/ 6 h 786"/>
                <a:gd name="T6" fmla="*/ 743 w 979"/>
                <a:gd name="T7" fmla="*/ 22 h 786"/>
                <a:gd name="T8" fmla="*/ 743 w 979"/>
                <a:gd name="T9" fmla="*/ 22 h 786"/>
                <a:gd name="T10" fmla="*/ 869 w 979"/>
                <a:gd name="T11" fmla="*/ 76 h 786"/>
                <a:gd name="T12" fmla="*/ 961 w 979"/>
                <a:gd name="T13" fmla="*/ 200 h 786"/>
                <a:gd name="T14" fmla="*/ 979 w 979"/>
                <a:gd name="T15" fmla="*/ 399 h 786"/>
                <a:gd name="T16" fmla="*/ 979 w 979"/>
                <a:gd name="T17" fmla="*/ 399 h 786"/>
                <a:gd name="T18" fmla="*/ 953 w 979"/>
                <a:gd name="T19" fmla="*/ 598 h 786"/>
                <a:gd name="T20" fmla="*/ 916 w 979"/>
                <a:gd name="T21" fmla="*/ 728 h 786"/>
                <a:gd name="T22" fmla="*/ 840 w 979"/>
                <a:gd name="T23" fmla="*/ 786 h 786"/>
                <a:gd name="T24" fmla="*/ 840 w 979"/>
                <a:gd name="T25" fmla="*/ 786 h 786"/>
                <a:gd name="T26" fmla="*/ 718 w 979"/>
                <a:gd name="T27" fmla="*/ 758 h 786"/>
                <a:gd name="T28" fmla="*/ 596 w 979"/>
                <a:gd name="T29" fmla="*/ 681 h 786"/>
                <a:gd name="T30" fmla="*/ 517 w 979"/>
                <a:gd name="T31" fmla="*/ 625 h 786"/>
                <a:gd name="T32" fmla="*/ 517 w 979"/>
                <a:gd name="T33" fmla="*/ 625 h 786"/>
                <a:gd name="T34" fmla="*/ 442 w 979"/>
                <a:gd name="T35" fmla="*/ 612 h 786"/>
                <a:gd name="T36" fmla="*/ 344 w 979"/>
                <a:gd name="T37" fmla="*/ 594 h 786"/>
                <a:gd name="T38" fmla="*/ 291 w 979"/>
                <a:gd name="T39" fmla="*/ 539 h 786"/>
                <a:gd name="T40" fmla="*/ 291 w 979"/>
                <a:gd name="T41" fmla="*/ 539 h 786"/>
                <a:gd name="T42" fmla="*/ 302 w 979"/>
                <a:gd name="T43" fmla="*/ 462 h 786"/>
                <a:gd name="T44" fmla="*/ 319 w 979"/>
                <a:gd name="T45" fmla="*/ 406 h 786"/>
                <a:gd name="T46" fmla="*/ 280 w 979"/>
                <a:gd name="T47" fmla="*/ 366 h 786"/>
                <a:gd name="T48" fmla="*/ 280 w 979"/>
                <a:gd name="T49" fmla="*/ 366 h 786"/>
                <a:gd name="T50" fmla="*/ 171 w 979"/>
                <a:gd name="T51" fmla="*/ 333 h 786"/>
                <a:gd name="T52" fmla="*/ 58 w 979"/>
                <a:gd name="T53" fmla="*/ 290 h 786"/>
                <a:gd name="T54" fmla="*/ 0 w 979"/>
                <a:gd name="T55" fmla="*/ 216 h 786"/>
                <a:gd name="T56" fmla="*/ 0 w 979"/>
                <a:gd name="T57" fmla="*/ 216 h 786"/>
                <a:gd name="T58" fmla="*/ 21 w 979"/>
                <a:gd name="T59" fmla="*/ 58 h 786"/>
                <a:gd name="T60" fmla="*/ 82 w 979"/>
                <a:gd name="T61" fmla="*/ 5 h 786"/>
                <a:gd name="T62" fmla="*/ 118 w 979"/>
                <a:gd name="T63" fmla="*/ 0 h 786"/>
                <a:gd name="T64" fmla="*/ 118 w 979"/>
                <a:gd name="T65" fmla="*/ 0 h 786"/>
                <a:gd name="T66" fmla="*/ 118 w 979"/>
                <a:gd name="T67" fmla="*/ 0 h 786"/>
                <a:gd name="T68" fmla="*/ 118 w 979"/>
                <a:gd name="T69" fmla="*/ 0 h 786"/>
                <a:gd name="T70" fmla="*/ 118 w 979"/>
                <a:gd name="T7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9" h="786">
                  <a:moveTo>
                    <a:pt x="118" y="0"/>
                  </a:moveTo>
                  <a:lnTo>
                    <a:pt x="251" y="1"/>
                  </a:lnTo>
                  <a:lnTo>
                    <a:pt x="524" y="6"/>
                  </a:lnTo>
                  <a:lnTo>
                    <a:pt x="743" y="22"/>
                  </a:lnTo>
                  <a:lnTo>
                    <a:pt x="743" y="22"/>
                  </a:lnTo>
                  <a:lnTo>
                    <a:pt x="869" y="76"/>
                  </a:lnTo>
                  <a:lnTo>
                    <a:pt x="961" y="200"/>
                  </a:lnTo>
                  <a:lnTo>
                    <a:pt x="979" y="399"/>
                  </a:lnTo>
                  <a:lnTo>
                    <a:pt x="979" y="399"/>
                  </a:lnTo>
                  <a:lnTo>
                    <a:pt x="953" y="598"/>
                  </a:lnTo>
                  <a:lnTo>
                    <a:pt x="916" y="728"/>
                  </a:lnTo>
                  <a:lnTo>
                    <a:pt x="840" y="786"/>
                  </a:lnTo>
                  <a:lnTo>
                    <a:pt x="840" y="786"/>
                  </a:lnTo>
                  <a:lnTo>
                    <a:pt x="718" y="758"/>
                  </a:lnTo>
                  <a:lnTo>
                    <a:pt x="596" y="681"/>
                  </a:lnTo>
                  <a:lnTo>
                    <a:pt x="517" y="625"/>
                  </a:lnTo>
                  <a:lnTo>
                    <a:pt x="517" y="625"/>
                  </a:lnTo>
                  <a:lnTo>
                    <a:pt x="442" y="612"/>
                  </a:lnTo>
                  <a:lnTo>
                    <a:pt x="344" y="594"/>
                  </a:lnTo>
                  <a:lnTo>
                    <a:pt x="291" y="539"/>
                  </a:lnTo>
                  <a:lnTo>
                    <a:pt x="291" y="539"/>
                  </a:lnTo>
                  <a:lnTo>
                    <a:pt x="302" y="462"/>
                  </a:lnTo>
                  <a:lnTo>
                    <a:pt x="319" y="406"/>
                  </a:lnTo>
                  <a:lnTo>
                    <a:pt x="280" y="366"/>
                  </a:lnTo>
                  <a:lnTo>
                    <a:pt x="280" y="366"/>
                  </a:lnTo>
                  <a:lnTo>
                    <a:pt x="171" y="333"/>
                  </a:lnTo>
                  <a:lnTo>
                    <a:pt x="58" y="290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1" y="58"/>
                  </a:lnTo>
                  <a:lnTo>
                    <a:pt x="82" y="5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F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7" name="Freeform 1037"/>
            <p:cNvSpPr>
              <a:spLocks/>
            </p:cNvSpPr>
            <p:nvPr/>
          </p:nvSpPr>
          <p:spPr bwMode="auto">
            <a:xfrm>
              <a:off x="1711" y="3015"/>
              <a:ext cx="396" cy="484"/>
            </a:xfrm>
            <a:custGeom>
              <a:avLst/>
              <a:gdLst>
                <a:gd name="T0" fmla="*/ 487 w 1376"/>
                <a:gd name="T1" fmla="*/ 28 h 1862"/>
                <a:gd name="T2" fmla="*/ 764 w 1376"/>
                <a:gd name="T3" fmla="*/ 86 h 1862"/>
                <a:gd name="T4" fmla="*/ 877 w 1376"/>
                <a:gd name="T5" fmla="*/ 97 h 1862"/>
                <a:gd name="T6" fmla="*/ 1023 w 1376"/>
                <a:gd name="T7" fmla="*/ 172 h 1862"/>
                <a:gd name="T8" fmla="*/ 981 w 1376"/>
                <a:gd name="T9" fmla="*/ 218 h 1862"/>
                <a:gd name="T10" fmla="*/ 915 w 1376"/>
                <a:gd name="T11" fmla="*/ 258 h 1862"/>
                <a:gd name="T12" fmla="*/ 916 w 1376"/>
                <a:gd name="T13" fmla="*/ 272 h 1862"/>
                <a:gd name="T14" fmla="*/ 883 w 1376"/>
                <a:gd name="T15" fmla="*/ 366 h 1862"/>
                <a:gd name="T16" fmla="*/ 864 w 1376"/>
                <a:gd name="T17" fmla="*/ 420 h 1862"/>
                <a:gd name="T18" fmla="*/ 883 w 1376"/>
                <a:gd name="T19" fmla="*/ 463 h 1862"/>
                <a:gd name="T20" fmla="*/ 906 w 1376"/>
                <a:gd name="T21" fmla="*/ 505 h 1862"/>
                <a:gd name="T22" fmla="*/ 1077 w 1376"/>
                <a:gd name="T23" fmla="*/ 742 h 1862"/>
                <a:gd name="T24" fmla="*/ 1176 w 1376"/>
                <a:gd name="T25" fmla="*/ 883 h 1862"/>
                <a:gd name="T26" fmla="*/ 1260 w 1376"/>
                <a:gd name="T27" fmla="*/ 1130 h 1862"/>
                <a:gd name="T28" fmla="*/ 1279 w 1376"/>
                <a:gd name="T29" fmla="*/ 1263 h 1862"/>
                <a:gd name="T30" fmla="*/ 1345 w 1376"/>
                <a:gd name="T31" fmla="*/ 1561 h 1862"/>
                <a:gd name="T32" fmla="*/ 1365 w 1376"/>
                <a:gd name="T33" fmla="*/ 1689 h 1862"/>
                <a:gd name="T34" fmla="*/ 1345 w 1376"/>
                <a:gd name="T35" fmla="*/ 1862 h 1862"/>
                <a:gd name="T36" fmla="*/ 1273 w 1376"/>
                <a:gd name="T37" fmla="*/ 1781 h 1862"/>
                <a:gd name="T38" fmla="*/ 1152 w 1376"/>
                <a:gd name="T39" fmla="*/ 1550 h 1862"/>
                <a:gd name="T40" fmla="*/ 1105 w 1376"/>
                <a:gd name="T41" fmla="*/ 1514 h 1862"/>
                <a:gd name="T42" fmla="*/ 1012 w 1376"/>
                <a:gd name="T43" fmla="*/ 1453 h 1862"/>
                <a:gd name="T44" fmla="*/ 1009 w 1376"/>
                <a:gd name="T45" fmla="*/ 1350 h 1862"/>
                <a:gd name="T46" fmla="*/ 968 w 1376"/>
                <a:gd name="T47" fmla="*/ 1130 h 1862"/>
                <a:gd name="T48" fmla="*/ 923 w 1376"/>
                <a:gd name="T49" fmla="*/ 1066 h 1862"/>
                <a:gd name="T50" fmla="*/ 893 w 1376"/>
                <a:gd name="T51" fmla="*/ 959 h 1862"/>
                <a:gd name="T52" fmla="*/ 895 w 1376"/>
                <a:gd name="T53" fmla="*/ 896 h 1862"/>
                <a:gd name="T54" fmla="*/ 872 w 1376"/>
                <a:gd name="T55" fmla="*/ 786 h 1862"/>
                <a:gd name="T56" fmla="*/ 812 w 1376"/>
                <a:gd name="T57" fmla="*/ 730 h 1862"/>
                <a:gd name="T58" fmla="*/ 721 w 1376"/>
                <a:gd name="T59" fmla="*/ 635 h 1862"/>
                <a:gd name="T60" fmla="*/ 664 w 1376"/>
                <a:gd name="T61" fmla="*/ 615 h 1862"/>
                <a:gd name="T62" fmla="*/ 453 w 1376"/>
                <a:gd name="T63" fmla="*/ 538 h 1862"/>
                <a:gd name="T64" fmla="*/ 394 w 1376"/>
                <a:gd name="T65" fmla="*/ 462 h 1862"/>
                <a:gd name="T66" fmla="*/ 355 w 1376"/>
                <a:gd name="T67" fmla="*/ 387 h 1862"/>
                <a:gd name="T68" fmla="*/ 294 w 1376"/>
                <a:gd name="T69" fmla="*/ 392 h 1862"/>
                <a:gd name="T70" fmla="*/ 119 w 1376"/>
                <a:gd name="T71" fmla="*/ 323 h 1862"/>
                <a:gd name="T72" fmla="*/ 147 w 1376"/>
                <a:gd name="T73" fmla="*/ 233 h 1862"/>
                <a:gd name="T74" fmla="*/ 140 w 1376"/>
                <a:gd name="T75" fmla="*/ 151 h 1862"/>
                <a:gd name="T76" fmla="*/ 54 w 1376"/>
                <a:gd name="T77" fmla="*/ 152 h 1862"/>
                <a:gd name="T78" fmla="*/ 0 w 1376"/>
                <a:gd name="T79" fmla="*/ 76 h 1862"/>
                <a:gd name="T80" fmla="*/ 104 w 1376"/>
                <a:gd name="T81" fmla="*/ 23 h 1862"/>
                <a:gd name="T82" fmla="*/ 345 w 1376"/>
                <a:gd name="T83" fmla="*/ 0 h 1862"/>
                <a:gd name="T84" fmla="*/ 345 w 1376"/>
                <a:gd name="T85" fmla="*/ 0 h 1862"/>
                <a:gd name="T86" fmla="*/ 345 w 1376"/>
                <a:gd name="T87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6" h="1862">
                  <a:moveTo>
                    <a:pt x="345" y="0"/>
                  </a:moveTo>
                  <a:lnTo>
                    <a:pt x="487" y="28"/>
                  </a:lnTo>
                  <a:lnTo>
                    <a:pt x="644" y="67"/>
                  </a:lnTo>
                  <a:lnTo>
                    <a:pt x="764" y="86"/>
                  </a:lnTo>
                  <a:lnTo>
                    <a:pt x="764" y="86"/>
                  </a:lnTo>
                  <a:lnTo>
                    <a:pt x="877" y="97"/>
                  </a:lnTo>
                  <a:lnTo>
                    <a:pt x="989" y="126"/>
                  </a:lnTo>
                  <a:lnTo>
                    <a:pt x="1023" y="172"/>
                  </a:lnTo>
                  <a:lnTo>
                    <a:pt x="1023" y="172"/>
                  </a:lnTo>
                  <a:lnTo>
                    <a:pt x="981" y="218"/>
                  </a:lnTo>
                  <a:lnTo>
                    <a:pt x="936" y="249"/>
                  </a:lnTo>
                  <a:lnTo>
                    <a:pt x="915" y="258"/>
                  </a:lnTo>
                  <a:lnTo>
                    <a:pt x="915" y="258"/>
                  </a:lnTo>
                  <a:lnTo>
                    <a:pt x="916" y="272"/>
                  </a:lnTo>
                  <a:lnTo>
                    <a:pt x="910" y="310"/>
                  </a:lnTo>
                  <a:lnTo>
                    <a:pt x="883" y="366"/>
                  </a:lnTo>
                  <a:lnTo>
                    <a:pt x="883" y="366"/>
                  </a:lnTo>
                  <a:lnTo>
                    <a:pt x="864" y="420"/>
                  </a:lnTo>
                  <a:lnTo>
                    <a:pt x="874" y="453"/>
                  </a:lnTo>
                  <a:lnTo>
                    <a:pt x="883" y="463"/>
                  </a:lnTo>
                  <a:lnTo>
                    <a:pt x="883" y="463"/>
                  </a:lnTo>
                  <a:lnTo>
                    <a:pt x="906" y="505"/>
                  </a:lnTo>
                  <a:lnTo>
                    <a:pt x="974" y="608"/>
                  </a:lnTo>
                  <a:lnTo>
                    <a:pt x="1077" y="742"/>
                  </a:lnTo>
                  <a:lnTo>
                    <a:pt x="1077" y="742"/>
                  </a:lnTo>
                  <a:lnTo>
                    <a:pt x="1176" y="883"/>
                  </a:lnTo>
                  <a:lnTo>
                    <a:pt x="1238" y="1017"/>
                  </a:lnTo>
                  <a:lnTo>
                    <a:pt x="1260" y="1130"/>
                  </a:lnTo>
                  <a:lnTo>
                    <a:pt x="1260" y="1130"/>
                  </a:lnTo>
                  <a:lnTo>
                    <a:pt x="1279" y="1263"/>
                  </a:lnTo>
                  <a:lnTo>
                    <a:pt x="1318" y="1428"/>
                  </a:lnTo>
                  <a:lnTo>
                    <a:pt x="1345" y="1561"/>
                  </a:lnTo>
                  <a:lnTo>
                    <a:pt x="1345" y="1561"/>
                  </a:lnTo>
                  <a:lnTo>
                    <a:pt x="1365" y="1689"/>
                  </a:lnTo>
                  <a:lnTo>
                    <a:pt x="1376" y="1819"/>
                  </a:lnTo>
                  <a:lnTo>
                    <a:pt x="1345" y="1862"/>
                  </a:lnTo>
                  <a:lnTo>
                    <a:pt x="1345" y="1862"/>
                  </a:lnTo>
                  <a:lnTo>
                    <a:pt x="1273" y="1781"/>
                  </a:lnTo>
                  <a:lnTo>
                    <a:pt x="1202" y="1653"/>
                  </a:lnTo>
                  <a:lnTo>
                    <a:pt x="1152" y="1550"/>
                  </a:lnTo>
                  <a:lnTo>
                    <a:pt x="1152" y="1550"/>
                  </a:lnTo>
                  <a:lnTo>
                    <a:pt x="1105" y="1514"/>
                  </a:lnTo>
                  <a:lnTo>
                    <a:pt x="1047" y="1500"/>
                  </a:lnTo>
                  <a:lnTo>
                    <a:pt x="1012" y="1453"/>
                  </a:lnTo>
                  <a:lnTo>
                    <a:pt x="1012" y="1453"/>
                  </a:lnTo>
                  <a:lnTo>
                    <a:pt x="1009" y="1350"/>
                  </a:lnTo>
                  <a:lnTo>
                    <a:pt x="1006" y="1229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23" y="1066"/>
                  </a:lnTo>
                  <a:lnTo>
                    <a:pt x="904" y="1015"/>
                  </a:lnTo>
                  <a:lnTo>
                    <a:pt x="893" y="959"/>
                  </a:lnTo>
                  <a:lnTo>
                    <a:pt x="893" y="959"/>
                  </a:lnTo>
                  <a:lnTo>
                    <a:pt x="895" y="896"/>
                  </a:lnTo>
                  <a:lnTo>
                    <a:pt x="900" y="840"/>
                  </a:lnTo>
                  <a:lnTo>
                    <a:pt x="872" y="786"/>
                  </a:lnTo>
                  <a:lnTo>
                    <a:pt x="872" y="786"/>
                  </a:lnTo>
                  <a:lnTo>
                    <a:pt x="812" y="730"/>
                  </a:lnTo>
                  <a:lnTo>
                    <a:pt x="753" y="677"/>
                  </a:lnTo>
                  <a:lnTo>
                    <a:pt x="721" y="635"/>
                  </a:lnTo>
                  <a:lnTo>
                    <a:pt x="721" y="635"/>
                  </a:lnTo>
                  <a:lnTo>
                    <a:pt x="664" y="615"/>
                  </a:lnTo>
                  <a:lnTo>
                    <a:pt x="554" y="595"/>
                  </a:lnTo>
                  <a:lnTo>
                    <a:pt x="453" y="538"/>
                  </a:lnTo>
                  <a:lnTo>
                    <a:pt x="453" y="538"/>
                  </a:lnTo>
                  <a:lnTo>
                    <a:pt x="394" y="462"/>
                  </a:lnTo>
                  <a:lnTo>
                    <a:pt x="364" y="407"/>
                  </a:lnTo>
                  <a:lnTo>
                    <a:pt x="355" y="387"/>
                  </a:lnTo>
                  <a:lnTo>
                    <a:pt x="355" y="387"/>
                  </a:lnTo>
                  <a:lnTo>
                    <a:pt x="294" y="392"/>
                  </a:lnTo>
                  <a:lnTo>
                    <a:pt x="180" y="383"/>
                  </a:lnTo>
                  <a:lnTo>
                    <a:pt x="119" y="323"/>
                  </a:lnTo>
                  <a:lnTo>
                    <a:pt x="119" y="323"/>
                  </a:lnTo>
                  <a:lnTo>
                    <a:pt x="147" y="233"/>
                  </a:lnTo>
                  <a:lnTo>
                    <a:pt x="178" y="169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54" y="152"/>
                  </a:lnTo>
                  <a:lnTo>
                    <a:pt x="0" y="131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4" y="23"/>
                  </a:lnTo>
                  <a:lnTo>
                    <a:pt x="262" y="3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5F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8" name="Freeform 1038"/>
            <p:cNvSpPr>
              <a:spLocks/>
            </p:cNvSpPr>
            <p:nvPr/>
          </p:nvSpPr>
          <p:spPr bwMode="auto">
            <a:xfrm>
              <a:off x="1532" y="3203"/>
              <a:ext cx="122" cy="33"/>
            </a:xfrm>
            <a:custGeom>
              <a:avLst/>
              <a:gdLst>
                <a:gd name="T0" fmla="*/ 430 w 430"/>
                <a:gd name="T1" fmla="*/ 65 h 130"/>
                <a:gd name="T2" fmla="*/ 402 w 430"/>
                <a:gd name="T3" fmla="*/ 98 h 130"/>
                <a:gd name="T4" fmla="*/ 324 w 430"/>
                <a:gd name="T5" fmla="*/ 121 h 130"/>
                <a:gd name="T6" fmla="*/ 215 w 430"/>
                <a:gd name="T7" fmla="*/ 130 h 130"/>
                <a:gd name="T8" fmla="*/ 215 w 430"/>
                <a:gd name="T9" fmla="*/ 130 h 130"/>
                <a:gd name="T10" fmla="*/ 107 w 430"/>
                <a:gd name="T11" fmla="*/ 121 h 130"/>
                <a:gd name="T12" fmla="*/ 30 w 430"/>
                <a:gd name="T13" fmla="*/ 98 h 130"/>
                <a:gd name="T14" fmla="*/ 0 w 430"/>
                <a:gd name="T15" fmla="*/ 65 h 130"/>
                <a:gd name="T16" fmla="*/ 0 w 430"/>
                <a:gd name="T17" fmla="*/ 65 h 130"/>
                <a:gd name="T18" fmla="*/ 30 w 430"/>
                <a:gd name="T19" fmla="*/ 32 h 130"/>
                <a:gd name="T20" fmla="*/ 107 w 430"/>
                <a:gd name="T21" fmla="*/ 9 h 130"/>
                <a:gd name="T22" fmla="*/ 215 w 430"/>
                <a:gd name="T23" fmla="*/ 0 h 130"/>
                <a:gd name="T24" fmla="*/ 215 w 430"/>
                <a:gd name="T25" fmla="*/ 0 h 130"/>
                <a:gd name="T26" fmla="*/ 324 w 430"/>
                <a:gd name="T27" fmla="*/ 9 h 130"/>
                <a:gd name="T28" fmla="*/ 402 w 430"/>
                <a:gd name="T29" fmla="*/ 32 h 130"/>
                <a:gd name="T30" fmla="*/ 430 w 430"/>
                <a:gd name="T31" fmla="*/ 65 h 130"/>
                <a:gd name="T32" fmla="*/ 430 w 430"/>
                <a:gd name="T33" fmla="*/ 65 h 130"/>
                <a:gd name="T34" fmla="*/ 430 w 430"/>
                <a:gd name="T35" fmla="*/ 65 h 130"/>
                <a:gd name="T36" fmla="*/ 430 w 430"/>
                <a:gd name="T37" fmla="*/ 65 h 130"/>
                <a:gd name="T38" fmla="*/ 430 w 430"/>
                <a:gd name="T3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130">
                  <a:moveTo>
                    <a:pt x="430" y="65"/>
                  </a:moveTo>
                  <a:lnTo>
                    <a:pt x="402" y="98"/>
                  </a:lnTo>
                  <a:lnTo>
                    <a:pt x="324" y="121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107" y="121"/>
                  </a:lnTo>
                  <a:lnTo>
                    <a:pt x="30" y="9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0" y="32"/>
                  </a:lnTo>
                  <a:lnTo>
                    <a:pt x="107" y="9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324" y="9"/>
                  </a:lnTo>
                  <a:lnTo>
                    <a:pt x="402" y="32"/>
                  </a:lnTo>
                  <a:lnTo>
                    <a:pt x="430" y="65"/>
                  </a:lnTo>
                  <a:lnTo>
                    <a:pt x="430" y="65"/>
                  </a:lnTo>
                  <a:lnTo>
                    <a:pt x="430" y="65"/>
                  </a:lnTo>
                  <a:lnTo>
                    <a:pt x="430" y="65"/>
                  </a:lnTo>
                  <a:lnTo>
                    <a:pt x="430" y="6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79" name="Freeform 1039"/>
            <p:cNvSpPr>
              <a:spLocks/>
            </p:cNvSpPr>
            <p:nvPr/>
          </p:nvSpPr>
          <p:spPr bwMode="auto">
            <a:xfrm>
              <a:off x="1856" y="3050"/>
              <a:ext cx="93" cy="27"/>
            </a:xfrm>
            <a:custGeom>
              <a:avLst/>
              <a:gdLst>
                <a:gd name="T0" fmla="*/ 324 w 324"/>
                <a:gd name="T1" fmla="*/ 53 h 108"/>
                <a:gd name="T2" fmla="*/ 302 w 324"/>
                <a:gd name="T3" fmla="*/ 81 h 108"/>
                <a:gd name="T4" fmla="*/ 244 w 324"/>
                <a:gd name="T5" fmla="*/ 101 h 108"/>
                <a:gd name="T6" fmla="*/ 162 w 324"/>
                <a:gd name="T7" fmla="*/ 108 h 108"/>
                <a:gd name="T8" fmla="*/ 162 w 324"/>
                <a:gd name="T9" fmla="*/ 108 h 108"/>
                <a:gd name="T10" fmla="*/ 80 w 324"/>
                <a:gd name="T11" fmla="*/ 101 h 108"/>
                <a:gd name="T12" fmla="*/ 22 w 324"/>
                <a:gd name="T13" fmla="*/ 81 h 108"/>
                <a:gd name="T14" fmla="*/ 0 w 324"/>
                <a:gd name="T15" fmla="*/ 53 h 108"/>
                <a:gd name="T16" fmla="*/ 0 w 324"/>
                <a:gd name="T17" fmla="*/ 53 h 108"/>
                <a:gd name="T18" fmla="*/ 22 w 324"/>
                <a:gd name="T19" fmla="*/ 27 h 108"/>
                <a:gd name="T20" fmla="*/ 80 w 324"/>
                <a:gd name="T21" fmla="*/ 8 h 108"/>
                <a:gd name="T22" fmla="*/ 162 w 324"/>
                <a:gd name="T23" fmla="*/ 0 h 108"/>
                <a:gd name="T24" fmla="*/ 162 w 324"/>
                <a:gd name="T25" fmla="*/ 0 h 108"/>
                <a:gd name="T26" fmla="*/ 244 w 324"/>
                <a:gd name="T27" fmla="*/ 8 h 108"/>
                <a:gd name="T28" fmla="*/ 302 w 324"/>
                <a:gd name="T29" fmla="*/ 27 h 108"/>
                <a:gd name="T30" fmla="*/ 324 w 324"/>
                <a:gd name="T31" fmla="*/ 53 h 108"/>
                <a:gd name="T32" fmla="*/ 324 w 324"/>
                <a:gd name="T33" fmla="*/ 53 h 108"/>
                <a:gd name="T34" fmla="*/ 324 w 324"/>
                <a:gd name="T35" fmla="*/ 53 h 108"/>
                <a:gd name="T36" fmla="*/ 324 w 324"/>
                <a:gd name="T37" fmla="*/ 53 h 108"/>
                <a:gd name="T38" fmla="*/ 324 w 324"/>
                <a:gd name="T39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108">
                  <a:moveTo>
                    <a:pt x="324" y="53"/>
                  </a:moveTo>
                  <a:lnTo>
                    <a:pt x="302" y="81"/>
                  </a:lnTo>
                  <a:lnTo>
                    <a:pt x="244" y="101"/>
                  </a:lnTo>
                  <a:lnTo>
                    <a:pt x="162" y="108"/>
                  </a:lnTo>
                  <a:lnTo>
                    <a:pt x="162" y="108"/>
                  </a:lnTo>
                  <a:lnTo>
                    <a:pt x="80" y="101"/>
                  </a:lnTo>
                  <a:lnTo>
                    <a:pt x="22" y="81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2" y="27"/>
                  </a:lnTo>
                  <a:lnTo>
                    <a:pt x="80" y="8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244" y="8"/>
                  </a:lnTo>
                  <a:lnTo>
                    <a:pt x="302" y="27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4" y="53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0" name="Freeform 1040"/>
            <p:cNvSpPr>
              <a:spLocks/>
            </p:cNvSpPr>
            <p:nvPr/>
          </p:nvSpPr>
          <p:spPr bwMode="auto">
            <a:xfrm>
              <a:off x="1629" y="3274"/>
              <a:ext cx="24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6 h 87"/>
                <a:gd name="T4" fmla="*/ 65 w 86"/>
                <a:gd name="T5" fmla="*/ 81 h 87"/>
                <a:gd name="T6" fmla="*/ 44 w 86"/>
                <a:gd name="T7" fmla="*/ 87 h 87"/>
                <a:gd name="T8" fmla="*/ 44 w 86"/>
                <a:gd name="T9" fmla="*/ 87 h 87"/>
                <a:gd name="T10" fmla="*/ 22 w 86"/>
                <a:gd name="T11" fmla="*/ 81 h 87"/>
                <a:gd name="T12" fmla="*/ 6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6 w 86"/>
                <a:gd name="T19" fmla="*/ 21 h 87"/>
                <a:gd name="T20" fmla="*/ 22 w 86"/>
                <a:gd name="T21" fmla="*/ 7 h 87"/>
                <a:gd name="T22" fmla="*/ 44 w 86"/>
                <a:gd name="T23" fmla="*/ 0 h 87"/>
                <a:gd name="T24" fmla="*/ 44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6"/>
                  </a:lnTo>
                  <a:lnTo>
                    <a:pt x="65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1"/>
                  </a:lnTo>
                  <a:lnTo>
                    <a:pt x="6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1" name="Freeform 1041"/>
            <p:cNvSpPr>
              <a:spLocks/>
            </p:cNvSpPr>
            <p:nvPr/>
          </p:nvSpPr>
          <p:spPr bwMode="auto">
            <a:xfrm>
              <a:off x="1679" y="3235"/>
              <a:ext cx="24" cy="22"/>
            </a:xfrm>
            <a:custGeom>
              <a:avLst/>
              <a:gdLst>
                <a:gd name="T0" fmla="*/ 86 w 86"/>
                <a:gd name="T1" fmla="*/ 43 h 87"/>
                <a:gd name="T2" fmla="*/ 81 w 86"/>
                <a:gd name="T3" fmla="*/ 65 h 87"/>
                <a:gd name="T4" fmla="*/ 65 w 86"/>
                <a:gd name="T5" fmla="*/ 80 h 87"/>
                <a:gd name="T6" fmla="*/ 44 w 86"/>
                <a:gd name="T7" fmla="*/ 87 h 87"/>
                <a:gd name="T8" fmla="*/ 44 w 86"/>
                <a:gd name="T9" fmla="*/ 87 h 87"/>
                <a:gd name="T10" fmla="*/ 22 w 86"/>
                <a:gd name="T11" fmla="*/ 80 h 87"/>
                <a:gd name="T12" fmla="*/ 6 w 86"/>
                <a:gd name="T13" fmla="*/ 65 h 87"/>
                <a:gd name="T14" fmla="*/ 0 w 86"/>
                <a:gd name="T15" fmla="*/ 43 h 87"/>
                <a:gd name="T16" fmla="*/ 0 w 86"/>
                <a:gd name="T17" fmla="*/ 43 h 87"/>
                <a:gd name="T18" fmla="*/ 6 w 86"/>
                <a:gd name="T19" fmla="*/ 21 h 87"/>
                <a:gd name="T20" fmla="*/ 22 w 86"/>
                <a:gd name="T21" fmla="*/ 6 h 87"/>
                <a:gd name="T22" fmla="*/ 44 w 86"/>
                <a:gd name="T23" fmla="*/ 0 h 87"/>
                <a:gd name="T24" fmla="*/ 44 w 86"/>
                <a:gd name="T25" fmla="*/ 0 h 87"/>
                <a:gd name="T26" fmla="*/ 65 w 86"/>
                <a:gd name="T27" fmla="*/ 6 h 87"/>
                <a:gd name="T28" fmla="*/ 81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1" y="65"/>
                  </a:lnTo>
                  <a:lnTo>
                    <a:pt x="65" y="80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0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6"/>
                  </a:lnTo>
                  <a:lnTo>
                    <a:pt x="81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2" name="Freeform 1042"/>
            <p:cNvSpPr>
              <a:spLocks/>
            </p:cNvSpPr>
            <p:nvPr/>
          </p:nvSpPr>
          <p:spPr bwMode="auto">
            <a:xfrm>
              <a:off x="1674" y="3201"/>
              <a:ext cx="26" cy="23"/>
            </a:xfrm>
            <a:custGeom>
              <a:avLst/>
              <a:gdLst>
                <a:gd name="T0" fmla="*/ 87 w 87"/>
                <a:gd name="T1" fmla="*/ 43 h 86"/>
                <a:gd name="T2" fmla="*/ 80 w 87"/>
                <a:gd name="T3" fmla="*/ 65 h 86"/>
                <a:gd name="T4" fmla="*/ 64 w 87"/>
                <a:gd name="T5" fmla="*/ 80 h 86"/>
                <a:gd name="T6" fmla="*/ 42 w 87"/>
                <a:gd name="T7" fmla="*/ 86 h 86"/>
                <a:gd name="T8" fmla="*/ 42 w 87"/>
                <a:gd name="T9" fmla="*/ 86 h 86"/>
                <a:gd name="T10" fmla="*/ 21 w 87"/>
                <a:gd name="T11" fmla="*/ 80 h 86"/>
                <a:gd name="T12" fmla="*/ 7 w 87"/>
                <a:gd name="T13" fmla="*/ 65 h 86"/>
                <a:gd name="T14" fmla="*/ 0 w 87"/>
                <a:gd name="T15" fmla="*/ 43 h 86"/>
                <a:gd name="T16" fmla="*/ 0 w 87"/>
                <a:gd name="T17" fmla="*/ 43 h 86"/>
                <a:gd name="T18" fmla="*/ 7 w 87"/>
                <a:gd name="T19" fmla="*/ 21 h 86"/>
                <a:gd name="T20" fmla="*/ 21 w 87"/>
                <a:gd name="T21" fmla="*/ 6 h 86"/>
                <a:gd name="T22" fmla="*/ 42 w 87"/>
                <a:gd name="T23" fmla="*/ 0 h 86"/>
                <a:gd name="T24" fmla="*/ 42 w 87"/>
                <a:gd name="T25" fmla="*/ 0 h 86"/>
                <a:gd name="T26" fmla="*/ 64 w 87"/>
                <a:gd name="T27" fmla="*/ 6 h 86"/>
                <a:gd name="T28" fmla="*/ 80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7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3" name="Freeform 1043"/>
            <p:cNvSpPr>
              <a:spLocks/>
            </p:cNvSpPr>
            <p:nvPr/>
          </p:nvSpPr>
          <p:spPr bwMode="auto">
            <a:xfrm>
              <a:off x="1719" y="3222"/>
              <a:ext cx="25" cy="23"/>
            </a:xfrm>
            <a:custGeom>
              <a:avLst/>
              <a:gdLst>
                <a:gd name="T0" fmla="*/ 87 w 87"/>
                <a:gd name="T1" fmla="*/ 43 h 86"/>
                <a:gd name="T2" fmla="*/ 80 w 87"/>
                <a:gd name="T3" fmla="*/ 64 h 86"/>
                <a:gd name="T4" fmla="*/ 65 w 87"/>
                <a:gd name="T5" fmla="*/ 79 h 86"/>
                <a:gd name="T6" fmla="*/ 43 w 87"/>
                <a:gd name="T7" fmla="*/ 86 h 86"/>
                <a:gd name="T8" fmla="*/ 43 w 87"/>
                <a:gd name="T9" fmla="*/ 86 h 86"/>
                <a:gd name="T10" fmla="*/ 22 w 87"/>
                <a:gd name="T11" fmla="*/ 79 h 86"/>
                <a:gd name="T12" fmla="*/ 6 w 87"/>
                <a:gd name="T13" fmla="*/ 64 h 86"/>
                <a:gd name="T14" fmla="*/ 0 w 87"/>
                <a:gd name="T15" fmla="*/ 43 h 86"/>
                <a:gd name="T16" fmla="*/ 0 w 87"/>
                <a:gd name="T17" fmla="*/ 43 h 86"/>
                <a:gd name="T18" fmla="*/ 6 w 87"/>
                <a:gd name="T19" fmla="*/ 21 h 86"/>
                <a:gd name="T20" fmla="*/ 22 w 87"/>
                <a:gd name="T21" fmla="*/ 6 h 86"/>
                <a:gd name="T22" fmla="*/ 43 w 87"/>
                <a:gd name="T23" fmla="*/ 0 h 86"/>
                <a:gd name="T24" fmla="*/ 43 w 87"/>
                <a:gd name="T25" fmla="*/ 0 h 86"/>
                <a:gd name="T26" fmla="*/ 65 w 87"/>
                <a:gd name="T27" fmla="*/ 6 h 86"/>
                <a:gd name="T28" fmla="*/ 80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0" y="64"/>
                  </a:lnTo>
                  <a:lnTo>
                    <a:pt x="65" y="79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2" y="79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4" name="Freeform 1044"/>
            <p:cNvSpPr>
              <a:spLocks/>
            </p:cNvSpPr>
            <p:nvPr/>
          </p:nvSpPr>
          <p:spPr bwMode="auto">
            <a:xfrm>
              <a:off x="1719" y="3266"/>
              <a:ext cx="25" cy="22"/>
            </a:xfrm>
            <a:custGeom>
              <a:avLst/>
              <a:gdLst>
                <a:gd name="T0" fmla="*/ 87 w 87"/>
                <a:gd name="T1" fmla="*/ 44 h 86"/>
                <a:gd name="T2" fmla="*/ 80 w 87"/>
                <a:gd name="T3" fmla="*/ 65 h 86"/>
                <a:gd name="T4" fmla="*/ 65 w 87"/>
                <a:gd name="T5" fmla="*/ 80 h 86"/>
                <a:gd name="T6" fmla="*/ 43 w 87"/>
                <a:gd name="T7" fmla="*/ 86 h 86"/>
                <a:gd name="T8" fmla="*/ 43 w 87"/>
                <a:gd name="T9" fmla="*/ 86 h 86"/>
                <a:gd name="T10" fmla="*/ 22 w 87"/>
                <a:gd name="T11" fmla="*/ 80 h 86"/>
                <a:gd name="T12" fmla="*/ 6 w 87"/>
                <a:gd name="T13" fmla="*/ 65 h 86"/>
                <a:gd name="T14" fmla="*/ 0 w 87"/>
                <a:gd name="T15" fmla="*/ 44 h 86"/>
                <a:gd name="T16" fmla="*/ 0 w 87"/>
                <a:gd name="T17" fmla="*/ 44 h 86"/>
                <a:gd name="T18" fmla="*/ 6 w 87"/>
                <a:gd name="T19" fmla="*/ 21 h 86"/>
                <a:gd name="T20" fmla="*/ 22 w 87"/>
                <a:gd name="T21" fmla="*/ 6 h 86"/>
                <a:gd name="T22" fmla="*/ 43 w 87"/>
                <a:gd name="T23" fmla="*/ 0 h 86"/>
                <a:gd name="T24" fmla="*/ 43 w 87"/>
                <a:gd name="T25" fmla="*/ 0 h 86"/>
                <a:gd name="T26" fmla="*/ 65 w 87"/>
                <a:gd name="T27" fmla="*/ 6 h 86"/>
                <a:gd name="T28" fmla="*/ 80 w 87"/>
                <a:gd name="T29" fmla="*/ 21 h 86"/>
                <a:gd name="T30" fmla="*/ 87 w 87"/>
                <a:gd name="T31" fmla="*/ 44 h 86"/>
                <a:gd name="T32" fmla="*/ 87 w 87"/>
                <a:gd name="T33" fmla="*/ 44 h 86"/>
                <a:gd name="T34" fmla="*/ 87 w 87"/>
                <a:gd name="T35" fmla="*/ 44 h 86"/>
                <a:gd name="T36" fmla="*/ 87 w 87"/>
                <a:gd name="T37" fmla="*/ 44 h 86"/>
                <a:gd name="T38" fmla="*/ 87 w 87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4"/>
                  </a:moveTo>
                  <a:lnTo>
                    <a:pt x="80" y="65"/>
                  </a:lnTo>
                  <a:lnTo>
                    <a:pt x="65" y="80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2" y="80"/>
                  </a:lnTo>
                  <a:lnTo>
                    <a:pt x="6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2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5" name="Freeform 1045"/>
            <p:cNvSpPr>
              <a:spLocks/>
            </p:cNvSpPr>
            <p:nvPr/>
          </p:nvSpPr>
          <p:spPr bwMode="auto">
            <a:xfrm>
              <a:off x="1674" y="3268"/>
              <a:ext cx="26" cy="22"/>
            </a:xfrm>
            <a:custGeom>
              <a:avLst/>
              <a:gdLst>
                <a:gd name="T0" fmla="*/ 87 w 87"/>
                <a:gd name="T1" fmla="*/ 43 h 87"/>
                <a:gd name="T2" fmla="*/ 80 w 87"/>
                <a:gd name="T3" fmla="*/ 64 h 87"/>
                <a:gd name="T4" fmla="*/ 64 w 87"/>
                <a:gd name="T5" fmla="*/ 81 h 87"/>
                <a:gd name="T6" fmla="*/ 42 w 87"/>
                <a:gd name="T7" fmla="*/ 87 h 87"/>
                <a:gd name="T8" fmla="*/ 42 w 87"/>
                <a:gd name="T9" fmla="*/ 87 h 87"/>
                <a:gd name="T10" fmla="*/ 21 w 87"/>
                <a:gd name="T11" fmla="*/ 81 h 87"/>
                <a:gd name="T12" fmla="*/ 7 w 87"/>
                <a:gd name="T13" fmla="*/ 64 h 87"/>
                <a:gd name="T14" fmla="*/ 0 w 87"/>
                <a:gd name="T15" fmla="*/ 43 h 87"/>
                <a:gd name="T16" fmla="*/ 0 w 87"/>
                <a:gd name="T17" fmla="*/ 43 h 87"/>
                <a:gd name="T18" fmla="*/ 7 w 87"/>
                <a:gd name="T19" fmla="*/ 21 h 87"/>
                <a:gd name="T20" fmla="*/ 21 w 87"/>
                <a:gd name="T21" fmla="*/ 7 h 87"/>
                <a:gd name="T22" fmla="*/ 42 w 87"/>
                <a:gd name="T23" fmla="*/ 0 h 87"/>
                <a:gd name="T24" fmla="*/ 42 w 87"/>
                <a:gd name="T25" fmla="*/ 0 h 87"/>
                <a:gd name="T26" fmla="*/ 64 w 87"/>
                <a:gd name="T27" fmla="*/ 7 h 87"/>
                <a:gd name="T28" fmla="*/ 80 w 87"/>
                <a:gd name="T29" fmla="*/ 21 h 87"/>
                <a:gd name="T30" fmla="*/ 87 w 87"/>
                <a:gd name="T31" fmla="*/ 43 h 87"/>
                <a:gd name="T32" fmla="*/ 87 w 87"/>
                <a:gd name="T33" fmla="*/ 43 h 87"/>
                <a:gd name="T34" fmla="*/ 87 w 87"/>
                <a:gd name="T35" fmla="*/ 43 h 87"/>
                <a:gd name="T36" fmla="*/ 87 w 87"/>
                <a:gd name="T37" fmla="*/ 43 h 87"/>
                <a:gd name="T38" fmla="*/ 87 w 87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3"/>
                  </a:moveTo>
                  <a:lnTo>
                    <a:pt x="80" y="64"/>
                  </a:lnTo>
                  <a:lnTo>
                    <a:pt x="64" y="81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21" y="81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1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7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6" name="Freeform 1046"/>
            <p:cNvSpPr>
              <a:spLocks/>
            </p:cNvSpPr>
            <p:nvPr/>
          </p:nvSpPr>
          <p:spPr bwMode="auto">
            <a:xfrm>
              <a:off x="1721" y="3302"/>
              <a:ext cx="24" cy="22"/>
            </a:xfrm>
            <a:custGeom>
              <a:avLst/>
              <a:gdLst>
                <a:gd name="T0" fmla="*/ 85 w 85"/>
                <a:gd name="T1" fmla="*/ 42 h 85"/>
                <a:gd name="T2" fmla="*/ 80 w 85"/>
                <a:gd name="T3" fmla="*/ 64 h 85"/>
                <a:gd name="T4" fmla="*/ 64 w 85"/>
                <a:gd name="T5" fmla="*/ 80 h 85"/>
                <a:gd name="T6" fmla="*/ 42 w 85"/>
                <a:gd name="T7" fmla="*/ 85 h 85"/>
                <a:gd name="T8" fmla="*/ 42 w 85"/>
                <a:gd name="T9" fmla="*/ 85 h 85"/>
                <a:gd name="T10" fmla="*/ 21 w 85"/>
                <a:gd name="T11" fmla="*/ 80 h 85"/>
                <a:gd name="T12" fmla="*/ 5 w 85"/>
                <a:gd name="T13" fmla="*/ 64 h 85"/>
                <a:gd name="T14" fmla="*/ 0 w 85"/>
                <a:gd name="T15" fmla="*/ 42 h 85"/>
                <a:gd name="T16" fmla="*/ 0 w 85"/>
                <a:gd name="T17" fmla="*/ 42 h 85"/>
                <a:gd name="T18" fmla="*/ 5 w 85"/>
                <a:gd name="T19" fmla="*/ 21 h 85"/>
                <a:gd name="T20" fmla="*/ 21 w 85"/>
                <a:gd name="T21" fmla="*/ 5 h 85"/>
                <a:gd name="T22" fmla="*/ 42 w 85"/>
                <a:gd name="T23" fmla="*/ 0 h 85"/>
                <a:gd name="T24" fmla="*/ 42 w 85"/>
                <a:gd name="T25" fmla="*/ 0 h 85"/>
                <a:gd name="T26" fmla="*/ 64 w 85"/>
                <a:gd name="T27" fmla="*/ 5 h 85"/>
                <a:gd name="T28" fmla="*/ 80 w 85"/>
                <a:gd name="T29" fmla="*/ 21 h 85"/>
                <a:gd name="T30" fmla="*/ 85 w 85"/>
                <a:gd name="T31" fmla="*/ 42 h 85"/>
                <a:gd name="T32" fmla="*/ 85 w 85"/>
                <a:gd name="T33" fmla="*/ 42 h 85"/>
                <a:gd name="T34" fmla="*/ 85 w 85"/>
                <a:gd name="T35" fmla="*/ 42 h 85"/>
                <a:gd name="T36" fmla="*/ 85 w 85"/>
                <a:gd name="T37" fmla="*/ 42 h 85"/>
                <a:gd name="T38" fmla="*/ 85 w 85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80"/>
                  </a:lnTo>
                  <a:lnTo>
                    <a:pt x="5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7" name="Freeform 1047"/>
            <p:cNvSpPr>
              <a:spLocks/>
            </p:cNvSpPr>
            <p:nvPr/>
          </p:nvSpPr>
          <p:spPr bwMode="auto">
            <a:xfrm>
              <a:off x="1700" y="3324"/>
              <a:ext cx="24" cy="23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4 w 86"/>
                <a:gd name="T5" fmla="*/ 80 h 86"/>
                <a:gd name="T6" fmla="*/ 43 w 86"/>
                <a:gd name="T7" fmla="*/ 86 h 86"/>
                <a:gd name="T8" fmla="*/ 43 w 86"/>
                <a:gd name="T9" fmla="*/ 86 h 86"/>
                <a:gd name="T10" fmla="*/ 21 w 86"/>
                <a:gd name="T11" fmla="*/ 80 h 86"/>
                <a:gd name="T12" fmla="*/ 6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6 w 86"/>
                <a:gd name="T19" fmla="*/ 22 h 86"/>
                <a:gd name="T20" fmla="*/ 21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4 w 86"/>
                <a:gd name="T27" fmla="*/ 6 h 86"/>
                <a:gd name="T28" fmla="*/ 80 w 86"/>
                <a:gd name="T29" fmla="*/ 22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0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8" name="Freeform 1048"/>
            <p:cNvSpPr>
              <a:spLocks/>
            </p:cNvSpPr>
            <p:nvPr/>
          </p:nvSpPr>
          <p:spPr bwMode="auto">
            <a:xfrm>
              <a:off x="1670" y="3302"/>
              <a:ext cx="24" cy="22"/>
            </a:xfrm>
            <a:custGeom>
              <a:avLst/>
              <a:gdLst>
                <a:gd name="T0" fmla="*/ 85 w 85"/>
                <a:gd name="T1" fmla="*/ 42 h 85"/>
                <a:gd name="T2" fmla="*/ 79 w 85"/>
                <a:gd name="T3" fmla="*/ 64 h 85"/>
                <a:gd name="T4" fmla="*/ 64 w 85"/>
                <a:gd name="T5" fmla="*/ 80 h 85"/>
                <a:gd name="T6" fmla="*/ 42 w 85"/>
                <a:gd name="T7" fmla="*/ 85 h 85"/>
                <a:gd name="T8" fmla="*/ 42 w 85"/>
                <a:gd name="T9" fmla="*/ 85 h 85"/>
                <a:gd name="T10" fmla="*/ 21 w 85"/>
                <a:gd name="T11" fmla="*/ 80 h 85"/>
                <a:gd name="T12" fmla="*/ 4 w 85"/>
                <a:gd name="T13" fmla="*/ 64 h 85"/>
                <a:gd name="T14" fmla="*/ 0 w 85"/>
                <a:gd name="T15" fmla="*/ 42 h 85"/>
                <a:gd name="T16" fmla="*/ 0 w 85"/>
                <a:gd name="T17" fmla="*/ 42 h 85"/>
                <a:gd name="T18" fmla="*/ 4 w 85"/>
                <a:gd name="T19" fmla="*/ 21 h 85"/>
                <a:gd name="T20" fmla="*/ 21 w 85"/>
                <a:gd name="T21" fmla="*/ 5 h 85"/>
                <a:gd name="T22" fmla="*/ 42 w 85"/>
                <a:gd name="T23" fmla="*/ 0 h 85"/>
                <a:gd name="T24" fmla="*/ 42 w 85"/>
                <a:gd name="T25" fmla="*/ 0 h 85"/>
                <a:gd name="T26" fmla="*/ 64 w 85"/>
                <a:gd name="T27" fmla="*/ 5 h 85"/>
                <a:gd name="T28" fmla="*/ 79 w 85"/>
                <a:gd name="T29" fmla="*/ 21 h 85"/>
                <a:gd name="T30" fmla="*/ 85 w 85"/>
                <a:gd name="T31" fmla="*/ 42 h 85"/>
                <a:gd name="T32" fmla="*/ 85 w 85"/>
                <a:gd name="T33" fmla="*/ 42 h 85"/>
                <a:gd name="T34" fmla="*/ 85 w 85"/>
                <a:gd name="T35" fmla="*/ 42 h 85"/>
                <a:gd name="T36" fmla="*/ 85 w 85"/>
                <a:gd name="T37" fmla="*/ 42 h 85"/>
                <a:gd name="T38" fmla="*/ 85 w 85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79" y="64"/>
                  </a:lnTo>
                  <a:lnTo>
                    <a:pt x="64" y="80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80"/>
                  </a:lnTo>
                  <a:lnTo>
                    <a:pt x="4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79" y="2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89" name="Freeform 1049"/>
            <p:cNvSpPr>
              <a:spLocks/>
            </p:cNvSpPr>
            <p:nvPr/>
          </p:nvSpPr>
          <p:spPr bwMode="auto">
            <a:xfrm>
              <a:off x="1635" y="3310"/>
              <a:ext cx="26" cy="23"/>
            </a:xfrm>
            <a:custGeom>
              <a:avLst/>
              <a:gdLst>
                <a:gd name="T0" fmla="*/ 86 w 86"/>
                <a:gd name="T1" fmla="*/ 43 h 85"/>
                <a:gd name="T2" fmla="*/ 81 w 86"/>
                <a:gd name="T3" fmla="*/ 64 h 85"/>
                <a:gd name="T4" fmla="*/ 64 w 86"/>
                <a:gd name="T5" fmla="*/ 80 h 85"/>
                <a:gd name="T6" fmla="*/ 43 w 86"/>
                <a:gd name="T7" fmla="*/ 85 h 85"/>
                <a:gd name="T8" fmla="*/ 43 w 86"/>
                <a:gd name="T9" fmla="*/ 85 h 85"/>
                <a:gd name="T10" fmla="*/ 21 w 86"/>
                <a:gd name="T11" fmla="*/ 80 h 85"/>
                <a:gd name="T12" fmla="*/ 6 w 86"/>
                <a:gd name="T13" fmla="*/ 64 h 85"/>
                <a:gd name="T14" fmla="*/ 0 w 86"/>
                <a:gd name="T15" fmla="*/ 43 h 85"/>
                <a:gd name="T16" fmla="*/ 0 w 86"/>
                <a:gd name="T17" fmla="*/ 43 h 85"/>
                <a:gd name="T18" fmla="*/ 6 w 86"/>
                <a:gd name="T19" fmla="*/ 21 h 85"/>
                <a:gd name="T20" fmla="*/ 21 w 86"/>
                <a:gd name="T21" fmla="*/ 5 h 85"/>
                <a:gd name="T22" fmla="*/ 43 w 86"/>
                <a:gd name="T23" fmla="*/ 0 h 85"/>
                <a:gd name="T24" fmla="*/ 43 w 86"/>
                <a:gd name="T25" fmla="*/ 0 h 85"/>
                <a:gd name="T26" fmla="*/ 64 w 86"/>
                <a:gd name="T27" fmla="*/ 5 h 85"/>
                <a:gd name="T28" fmla="*/ 81 w 86"/>
                <a:gd name="T29" fmla="*/ 21 h 85"/>
                <a:gd name="T30" fmla="*/ 86 w 86"/>
                <a:gd name="T31" fmla="*/ 43 h 85"/>
                <a:gd name="T32" fmla="*/ 86 w 86"/>
                <a:gd name="T33" fmla="*/ 43 h 85"/>
                <a:gd name="T34" fmla="*/ 86 w 86"/>
                <a:gd name="T35" fmla="*/ 43 h 85"/>
                <a:gd name="T36" fmla="*/ 86 w 86"/>
                <a:gd name="T37" fmla="*/ 43 h 85"/>
                <a:gd name="T38" fmla="*/ 86 w 86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86" y="43"/>
                  </a:moveTo>
                  <a:lnTo>
                    <a:pt x="81" y="64"/>
                  </a:lnTo>
                  <a:lnTo>
                    <a:pt x="64" y="80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80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5"/>
                  </a:lnTo>
                  <a:lnTo>
                    <a:pt x="81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0" name="Freeform 1050"/>
            <p:cNvSpPr>
              <a:spLocks/>
            </p:cNvSpPr>
            <p:nvPr/>
          </p:nvSpPr>
          <p:spPr bwMode="auto">
            <a:xfrm>
              <a:off x="1589" y="3297"/>
              <a:ext cx="24" cy="23"/>
            </a:xfrm>
            <a:custGeom>
              <a:avLst/>
              <a:gdLst>
                <a:gd name="T0" fmla="*/ 86 w 86"/>
                <a:gd name="T1" fmla="*/ 43 h 87"/>
                <a:gd name="T2" fmla="*/ 81 w 86"/>
                <a:gd name="T3" fmla="*/ 66 h 87"/>
                <a:gd name="T4" fmla="*/ 65 w 86"/>
                <a:gd name="T5" fmla="*/ 80 h 87"/>
                <a:gd name="T6" fmla="*/ 44 w 86"/>
                <a:gd name="T7" fmla="*/ 87 h 87"/>
                <a:gd name="T8" fmla="*/ 44 w 86"/>
                <a:gd name="T9" fmla="*/ 87 h 87"/>
                <a:gd name="T10" fmla="*/ 22 w 86"/>
                <a:gd name="T11" fmla="*/ 80 h 87"/>
                <a:gd name="T12" fmla="*/ 6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6 w 86"/>
                <a:gd name="T19" fmla="*/ 22 h 87"/>
                <a:gd name="T20" fmla="*/ 22 w 86"/>
                <a:gd name="T21" fmla="*/ 6 h 87"/>
                <a:gd name="T22" fmla="*/ 44 w 86"/>
                <a:gd name="T23" fmla="*/ 0 h 87"/>
                <a:gd name="T24" fmla="*/ 44 w 86"/>
                <a:gd name="T25" fmla="*/ 0 h 87"/>
                <a:gd name="T26" fmla="*/ 65 w 86"/>
                <a:gd name="T27" fmla="*/ 6 h 87"/>
                <a:gd name="T28" fmla="*/ 81 w 86"/>
                <a:gd name="T29" fmla="*/ 22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1" y="66"/>
                  </a:lnTo>
                  <a:lnTo>
                    <a:pt x="65" y="80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0"/>
                  </a:lnTo>
                  <a:lnTo>
                    <a:pt x="6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6"/>
                  </a:lnTo>
                  <a:lnTo>
                    <a:pt x="81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1" name="Freeform 1051"/>
            <p:cNvSpPr>
              <a:spLocks/>
            </p:cNvSpPr>
            <p:nvPr/>
          </p:nvSpPr>
          <p:spPr bwMode="auto">
            <a:xfrm>
              <a:off x="1586" y="3271"/>
              <a:ext cx="24" cy="21"/>
            </a:xfrm>
            <a:custGeom>
              <a:avLst/>
              <a:gdLst>
                <a:gd name="T0" fmla="*/ 86 w 86"/>
                <a:gd name="T1" fmla="*/ 43 h 86"/>
                <a:gd name="T2" fmla="*/ 81 w 86"/>
                <a:gd name="T3" fmla="*/ 65 h 86"/>
                <a:gd name="T4" fmla="*/ 65 w 86"/>
                <a:gd name="T5" fmla="*/ 81 h 86"/>
                <a:gd name="T6" fmla="*/ 43 w 86"/>
                <a:gd name="T7" fmla="*/ 86 h 86"/>
                <a:gd name="T8" fmla="*/ 43 w 86"/>
                <a:gd name="T9" fmla="*/ 86 h 86"/>
                <a:gd name="T10" fmla="*/ 21 w 86"/>
                <a:gd name="T11" fmla="*/ 81 h 86"/>
                <a:gd name="T12" fmla="*/ 7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7 w 86"/>
                <a:gd name="T19" fmla="*/ 21 h 86"/>
                <a:gd name="T20" fmla="*/ 21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5 w 86"/>
                <a:gd name="T27" fmla="*/ 6 h 86"/>
                <a:gd name="T28" fmla="*/ 81 w 86"/>
                <a:gd name="T29" fmla="*/ 21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1" y="65"/>
                  </a:lnTo>
                  <a:lnTo>
                    <a:pt x="65" y="81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1"/>
                  </a:lnTo>
                  <a:lnTo>
                    <a:pt x="7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1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2" name="Freeform 1052"/>
            <p:cNvSpPr>
              <a:spLocks/>
            </p:cNvSpPr>
            <p:nvPr/>
          </p:nvSpPr>
          <p:spPr bwMode="auto">
            <a:xfrm>
              <a:off x="1593" y="3237"/>
              <a:ext cx="25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6 h 87"/>
                <a:gd name="T4" fmla="*/ 65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0 h 87"/>
                <a:gd name="T12" fmla="*/ 5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1 h 87"/>
                <a:gd name="T20" fmla="*/ 21 w 86"/>
                <a:gd name="T21" fmla="*/ 6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6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6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5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3" name="Freeform 1053"/>
            <p:cNvSpPr>
              <a:spLocks/>
            </p:cNvSpPr>
            <p:nvPr/>
          </p:nvSpPr>
          <p:spPr bwMode="auto">
            <a:xfrm>
              <a:off x="1577" y="3187"/>
              <a:ext cx="24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4 h 87"/>
                <a:gd name="T4" fmla="*/ 65 w 86"/>
                <a:gd name="T5" fmla="*/ 81 h 87"/>
                <a:gd name="T6" fmla="*/ 43 w 86"/>
                <a:gd name="T7" fmla="*/ 87 h 87"/>
                <a:gd name="T8" fmla="*/ 43 w 86"/>
                <a:gd name="T9" fmla="*/ 87 h 87"/>
                <a:gd name="T10" fmla="*/ 22 w 86"/>
                <a:gd name="T11" fmla="*/ 81 h 87"/>
                <a:gd name="T12" fmla="*/ 5 w 86"/>
                <a:gd name="T13" fmla="*/ 64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1 h 87"/>
                <a:gd name="T20" fmla="*/ 22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4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1"/>
                  </a:lnTo>
                  <a:lnTo>
                    <a:pt x="5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4" name="Freeform 1054"/>
            <p:cNvSpPr>
              <a:spLocks/>
            </p:cNvSpPr>
            <p:nvPr/>
          </p:nvSpPr>
          <p:spPr bwMode="auto">
            <a:xfrm>
              <a:off x="1617" y="3187"/>
              <a:ext cx="25" cy="22"/>
            </a:xfrm>
            <a:custGeom>
              <a:avLst/>
              <a:gdLst>
                <a:gd name="T0" fmla="*/ 87 w 87"/>
                <a:gd name="T1" fmla="*/ 43 h 87"/>
                <a:gd name="T2" fmla="*/ 80 w 87"/>
                <a:gd name="T3" fmla="*/ 64 h 87"/>
                <a:gd name="T4" fmla="*/ 66 w 87"/>
                <a:gd name="T5" fmla="*/ 81 h 87"/>
                <a:gd name="T6" fmla="*/ 43 w 87"/>
                <a:gd name="T7" fmla="*/ 87 h 87"/>
                <a:gd name="T8" fmla="*/ 43 w 87"/>
                <a:gd name="T9" fmla="*/ 87 h 87"/>
                <a:gd name="T10" fmla="*/ 22 w 87"/>
                <a:gd name="T11" fmla="*/ 81 h 87"/>
                <a:gd name="T12" fmla="*/ 6 w 87"/>
                <a:gd name="T13" fmla="*/ 64 h 87"/>
                <a:gd name="T14" fmla="*/ 0 w 87"/>
                <a:gd name="T15" fmla="*/ 43 h 87"/>
                <a:gd name="T16" fmla="*/ 0 w 87"/>
                <a:gd name="T17" fmla="*/ 43 h 87"/>
                <a:gd name="T18" fmla="*/ 6 w 87"/>
                <a:gd name="T19" fmla="*/ 21 h 87"/>
                <a:gd name="T20" fmla="*/ 22 w 87"/>
                <a:gd name="T21" fmla="*/ 7 h 87"/>
                <a:gd name="T22" fmla="*/ 43 w 87"/>
                <a:gd name="T23" fmla="*/ 0 h 87"/>
                <a:gd name="T24" fmla="*/ 43 w 87"/>
                <a:gd name="T25" fmla="*/ 0 h 87"/>
                <a:gd name="T26" fmla="*/ 66 w 87"/>
                <a:gd name="T27" fmla="*/ 7 h 87"/>
                <a:gd name="T28" fmla="*/ 80 w 87"/>
                <a:gd name="T29" fmla="*/ 21 h 87"/>
                <a:gd name="T30" fmla="*/ 87 w 87"/>
                <a:gd name="T31" fmla="*/ 43 h 87"/>
                <a:gd name="T32" fmla="*/ 87 w 87"/>
                <a:gd name="T33" fmla="*/ 43 h 87"/>
                <a:gd name="T34" fmla="*/ 87 w 87"/>
                <a:gd name="T35" fmla="*/ 43 h 87"/>
                <a:gd name="T36" fmla="*/ 87 w 87"/>
                <a:gd name="T37" fmla="*/ 43 h 87"/>
                <a:gd name="T38" fmla="*/ 87 w 87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3"/>
                  </a:moveTo>
                  <a:lnTo>
                    <a:pt x="80" y="64"/>
                  </a:lnTo>
                  <a:lnTo>
                    <a:pt x="66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1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7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5" name="Freeform 1055"/>
            <p:cNvSpPr>
              <a:spLocks/>
            </p:cNvSpPr>
            <p:nvPr/>
          </p:nvSpPr>
          <p:spPr bwMode="auto">
            <a:xfrm>
              <a:off x="1765" y="3057"/>
              <a:ext cx="25" cy="22"/>
            </a:xfrm>
            <a:custGeom>
              <a:avLst/>
              <a:gdLst>
                <a:gd name="T0" fmla="*/ 86 w 86"/>
                <a:gd name="T1" fmla="*/ 43 h 85"/>
                <a:gd name="T2" fmla="*/ 80 w 86"/>
                <a:gd name="T3" fmla="*/ 64 h 85"/>
                <a:gd name="T4" fmla="*/ 64 w 86"/>
                <a:gd name="T5" fmla="*/ 81 h 85"/>
                <a:gd name="T6" fmla="*/ 42 w 86"/>
                <a:gd name="T7" fmla="*/ 85 h 85"/>
                <a:gd name="T8" fmla="*/ 42 w 86"/>
                <a:gd name="T9" fmla="*/ 85 h 85"/>
                <a:gd name="T10" fmla="*/ 21 w 86"/>
                <a:gd name="T11" fmla="*/ 81 h 85"/>
                <a:gd name="T12" fmla="*/ 5 w 86"/>
                <a:gd name="T13" fmla="*/ 64 h 85"/>
                <a:gd name="T14" fmla="*/ 0 w 86"/>
                <a:gd name="T15" fmla="*/ 43 h 85"/>
                <a:gd name="T16" fmla="*/ 0 w 86"/>
                <a:gd name="T17" fmla="*/ 43 h 85"/>
                <a:gd name="T18" fmla="*/ 5 w 86"/>
                <a:gd name="T19" fmla="*/ 21 h 85"/>
                <a:gd name="T20" fmla="*/ 21 w 86"/>
                <a:gd name="T21" fmla="*/ 6 h 85"/>
                <a:gd name="T22" fmla="*/ 42 w 86"/>
                <a:gd name="T23" fmla="*/ 0 h 85"/>
                <a:gd name="T24" fmla="*/ 42 w 86"/>
                <a:gd name="T25" fmla="*/ 0 h 85"/>
                <a:gd name="T26" fmla="*/ 64 w 86"/>
                <a:gd name="T27" fmla="*/ 6 h 85"/>
                <a:gd name="T28" fmla="*/ 80 w 86"/>
                <a:gd name="T29" fmla="*/ 21 h 85"/>
                <a:gd name="T30" fmla="*/ 86 w 86"/>
                <a:gd name="T31" fmla="*/ 43 h 85"/>
                <a:gd name="T32" fmla="*/ 86 w 86"/>
                <a:gd name="T33" fmla="*/ 43 h 85"/>
                <a:gd name="T34" fmla="*/ 86 w 86"/>
                <a:gd name="T35" fmla="*/ 43 h 85"/>
                <a:gd name="T36" fmla="*/ 86 w 86"/>
                <a:gd name="T37" fmla="*/ 43 h 85"/>
                <a:gd name="T38" fmla="*/ 86 w 86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86" y="43"/>
                  </a:moveTo>
                  <a:lnTo>
                    <a:pt x="80" y="64"/>
                  </a:lnTo>
                  <a:lnTo>
                    <a:pt x="64" y="81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81"/>
                  </a:lnTo>
                  <a:lnTo>
                    <a:pt x="5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6" name="Freeform 1056"/>
            <p:cNvSpPr>
              <a:spLocks/>
            </p:cNvSpPr>
            <p:nvPr/>
          </p:nvSpPr>
          <p:spPr bwMode="auto">
            <a:xfrm>
              <a:off x="1770" y="3090"/>
              <a:ext cx="24" cy="23"/>
            </a:xfrm>
            <a:custGeom>
              <a:avLst/>
              <a:gdLst>
                <a:gd name="T0" fmla="*/ 87 w 87"/>
                <a:gd name="T1" fmla="*/ 42 h 85"/>
                <a:gd name="T2" fmla="*/ 80 w 87"/>
                <a:gd name="T3" fmla="*/ 64 h 85"/>
                <a:gd name="T4" fmla="*/ 66 w 87"/>
                <a:gd name="T5" fmla="*/ 80 h 85"/>
                <a:gd name="T6" fmla="*/ 45 w 87"/>
                <a:gd name="T7" fmla="*/ 85 h 85"/>
                <a:gd name="T8" fmla="*/ 45 w 87"/>
                <a:gd name="T9" fmla="*/ 85 h 85"/>
                <a:gd name="T10" fmla="*/ 23 w 87"/>
                <a:gd name="T11" fmla="*/ 80 h 85"/>
                <a:gd name="T12" fmla="*/ 7 w 87"/>
                <a:gd name="T13" fmla="*/ 64 h 85"/>
                <a:gd name="T14" fmla="*/ 0 w 87"/>
                <a:gd name="T15" fmla="*/ 42 h 85"/>
                <a:gd name="T16" fmla="*/ 0 w 87"/>
                <a:gd name="T17" fmla="*/ 42 h 85"/>
                <a:gd name="T18" fmla="*/ 7 w 87"/>
                <a:gd name="T19" fmla="*/ 21 h 85"/>
                <a:gd name="T20" fmla="*/ 23 w 87"/>
                <a:gd name="T21" fmla="*/ 4 h 85"/>
                <a:gd name="T22" fmla="*/ 45 w 87"/>
                <a:gd name="T23" fmla="*/ 0 h 85"/>
                <a:gd name="T24" fmla="*/ 45 w 87"/>
                <a:gd name="T25" fmla="*/ 0 h 85"/>
                <a:gd name="T26" fmla="*/ 66 w 87"/>
                <a:gd name="T27" fmla="*/ 4 h 85"/>
                <a:gd name="T28" fmla="*/ 80 w 87"/>
                <a:gd name="T29" fmla="*/ 21 h 85"/>
                <a:gd name="T30" fmla="*/ 87 w 87"/>
                <a:gd name="T31" fmla="*/ 42 h 85"/>
                <a:gd name="T32" fmla="*/ 87 w 87"/>
                <a:gd name="T33" fmla="*/ 42 h 85"/>
                <a:gd name="T34" fmla="*/ 87 w 87"/>
                <a:gd name="T35" fmla="*/ 42 h 85"/>
                <a:gd name="T36" fmla="*/ 87 w 87"/>
                <a:gd name="T37" fmla="*/ 42 h 85"/>
                <a:gd name="T38" fmla="*/ 87 w 87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2"/>
                  </a:moveTo>
                  <a:lnTo>
                    <a:pt x="80" y="64"/>
                  </a:lnTo>
                  <a:lnTo>
                    <a:pt x="66" y="80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23" y="80"/>
                  </a:lnTo>
                  <a:lnTo>
                    <a:pt x="7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7" y="21"/>
                  </a:lnTo>
                  <a:lnTo>
                    <a:pt x="23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6" y="4"/>
                  </a:lnTo>
                  <a:lnTo>
                    <a:pt x="80" y="2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7" name="Freeform 1057"/>
            <p:cNvSpPr>
              <a:spLocks/>
            </p:cNvSpPr>
            <p:nvPr/>
          </p:nvSpPr>
          <p:spPr bwMode="auto">
            <a:xfrm>
              <a:off x="1807" y="3076"/>
              <a:ext cx="24" cy="22"/>
            </a:xfrm>
            <a:custGeom>
              <a:avLst/>
              <a:gdLst>
                <a:gd name="T0" fmla="*/ 87 w 87"/>
                <a:gd name="T1" fmla="*/ 44 h 87"/>
                <a:gd name="T2" fmla="*/ 80 w 87"/>
                <a:gd name="T3" fmla="*/ 66 h 87"/>
                <a:gd name="T4" fmla="*/ 66 w 87"/>
                <a:gd name="T5" fmla="*/ 80 h 87"/>
                <a:gd name="T6" fmla="*/ 43 w 87"/>
                <a:gd name="T7" fmla="*/ 87 h 87"/>
                <a:gd name="T8" fmla="*/ 43 w 87"/>
                <a:gd name="T9" fmla="*/ 87 h 87"/>
                <a:gd name="T10" fmla="*/ 21 w 87"/>
                <a:gd name="T11" fmla="*/ 80 h 87"/>
                <a:gd name="T12" fmla="*/ 6 w 87"/>
                <a:gd name="T13" fmla="*/ 66 h 87"/>
                <a:gd name="T14" fmla="*/ 0 w 87"/>
                <a:gd name="T15" fmla="*/ 44 h 87"/>
                <a:gd name="T16" fmla="*/ 0 w 87"/>
                <a:gd name="T17" fmla="*/ 44 h 87"/>
                <a:gd name="T18" fmla="*/ 6 w 87"/>
                <a:gd name="T19" fmla="*/ 22 h 87"/>
                <a:gd name="T20" fmla="*/ 21 w 87"/>
                <a:gd name="T21" fmla="*/ 7 h 87"/>
                <a:gd name="T22" fmla="*/ 43 w 87"/>
                <a:gd name="T23" fmla="*/ 0 h 87"/>
                <a:gd name="T24" fmla="*/ 43 w 87"/>
                <a:gd name="T25" fmla="*/ 0 h 87"/>
                <a:gd name="T26" fmla="*/ 66 w 87"/>
                <a:gd name="T27" fmla="*/ 7 h 87"/>
                <a:gd name="T28" fmla="*/ 80 w 87"/>
                <a:gd name="T29" fmla="*/ 22 h 87"/>
                <a:gd name="T30" fmla="*/ 87 w 87"/>
                <a:gd name="T31" fmla="*/ 44 h 87"/>
                <a:gd name="T32" fmla="*/ 87 w 87"/>
                <a:gd name="T33" fmla="*/ 44 h 87"/>
                <a:gd name="T34" fmla="*/ 87 w 87"/>
                <a:gd name="T35" fmla="*/ 44 h 87"/>
                <a:gd name="T36" fmla="*/ 87 w 87"/>
                <a:gd name="T37" fmla="*/ 44 h 87"/>
                <a:gd name="T38" fmla="*/ 87 w 87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4"/>
                  </a:moveTo>
                  <a:lnTo>
                    <a:pt x="80" y="66"/>
                  </a:lnTo>
                  <a:lnTo>
                    <a:pt x="66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6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2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7"/>
                  </a:lnTo>
                  <a:lnTo>
                    <a:pt x="80" y="2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8" name="Freeform 1058"/>
            <p:cNvSpPr>
              <a:spLocks/>
            </p:cNvSpPr>
            <p:nvPr/>
          </p:nvSpPr>
          <p:spPr bwMode="auto">
            <a:xfrm>
              <a:off x="1811" y="3040"/>
              <a:ext cx="26" cy="22"/>
            </a:xfrm>
            <a:custGeom>
              <a:avLst/>
              <a:gdLst>
                <a:gd name="T0" fmla="*/ 85 w 85"/>
                <a:gd name="T1" fmla="*/ 43 h 85"/>
                <a:gd name="T2" fmla="*/ 80 w 85"/>
                <a:gd name="T3" fmla="*/ 64 h 85"/>
                <a:gd name="T4" fmla="*/ 64 w 85"/>
                <a:gd name="T5" fmla="*/ 80 h 85"/>
                <a:gd name="T6" fmla="*/ 42 w 85"/>
                <a:gd name="T7" fmla="*/ 85 h 85"/>
                <a:gd name="T8" fmla="*/ 42 w 85"/>
                <a:gd name="T9" fmla="*/ 85 h 85"/>
                <a:gd name="T10" fmla="*/ 21 w 85"/>
                <a:gd name="T11" fmla="*/ 80 h 85"/>
                <a:gd name="T12" fmla="*/ 4 w 85"/>
                <a:gd name="T13" fmla="*/ 64 h 85"/>
                <a:gd name="T14" fmla="*/ 0 w 85"/>
                <a:gd name="T15" fmla="*/ 43 h 85"/>
                <a:gd name="T16" fmla="*/ 0 w 85"/>
                <a:gd name="T17" fmla="*/ 43 h 85"/>
                <a:gd name="T18" fmla="*/ 4 w 85"/>
                <a:gd name="T19" fmla="*/ 21 h 85"/>
                <a:gd name="T20" fmla="*/ 21 w 85"/>
                <a:gd name="T21" fmla="*/ 5 h 85"/>
                <a:gd name="T22" fmla="*/ 42 w 85"/>
                <a:gd name="T23" fmla="*/ 0 h 85"/>
                <a:gd name="T24" fmla="*/ 42 w 85"/>
                <a:gd name="T25" fmla="*/ 0 h 85"/>
                <a:gd name="T26" fmla="*/ 64 w 85"/>
                <a:gd name="T27" fmla="*/ 5 h 85"/>
                <a:gd name="T28" fmla="*/ 80 w 85"/>
                <a:gd name="T29" fmla="*/ 21 h 85"/>
                <a:gd name="T30" fmla="*/ 85 w 85"/>
                <a:gd name="T31" fmla="*/ 43 h 85"/>
                <a:gd name="T32" fmla="*/ 85 w 85"/>
                <a:gd name="T33" fmla="*/ 43 h 85"/>
                <a:gd name="T34" fmla="*/ 85 w 85"/>
                <a:gd name="T35" fmla="*/ 43 h 85"/>
                <a:gd name="T36" fmla="*/ 85 w 85"/>
                <a:gd name="T37" fmla="*/ 43 h 85"/>
                <a:gd name="T38" fmla="*/ 85 w 85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80"/>
                  </a:lnTo>
                  <a:lnTo>
                    <a:pt x="4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699" name="Freeform 1059"/>
            <p:cNvSpPr>
              <a:spLocks/>
            </p:cNvSpPr>
            <p:nvPr/>
          </p:nvSpPr>
          <p:spPr bwMode="auto">
            <a:xfrm>
              <a:off x="2923" y="3268"/>
              <a:ext cx="25" cy="22"/>
            </a:xfrm>
            <a:custGeom>
              <a:avLst/>
              <a:gdLst>
                <a:gd name="T0" fmla="*/ 85 w 85"/>
                <a:gd name="T1" fmla="*/ 43 h 87"/>
                <a:gd name="T2" fmla="*/ 81 w 85"/>
                <a:gd name="T3" fmla="*/ 64 h 87"/>
                <a:gd name="T4" fmla="*/ 64 w 85"/>
                <a:gd name="T5" fmla="*/ 81 h 87"/>
                <a:gd name="T6" fmla="*/ 43 w 85"/>
                <a:gd name="T7" fmla="*/ 87 h 87"/>
                <a:gd name="T8" fmla="*/ 43 w 85"/>
                <a:gd name="T9" fmla="*/ 87 h 87"/>
                <a:gd name="T10" fmla="*/ 21 w 85"/>
                <a:gd name="T11" fmla="*/ 81 h 87"/>
                <a:gd name="T12" fmla="*/ 6 w 85"/>
                <a:gd name="T13" fmla="*/ 64 h 87"/>
                <a:gd name="T14" fmla="*/ 0 w 85"/>
                <a:gd name="T15" fmla="*/ 43 h 87"/>
                <a:gd name="T16" fmla="*/ 0 w 85"/>
                <a:gd name="T17" fmla="*/ 43 h 87"/>
                <a:gd name="T18" fmla="*/ 6 w 85"/>
                <a:gd name="T19" fmla="*/ 21 h 87"/>
                <a:gd name="T20" fmla="*/ 21 w 85"/>
                <a:gd name="T21" fmla="*/ 7 h 87"/>
                <a:gd name="T22" fmla="*/ 43 w 85"/>
                <a:gd name="T23" fmla="*/ 0 h 87"/>
                <a:gd name="T24" fmla="*/ 43 w 85"/>
                <a:gd name="T25" fmla="*/ 0 h 87"/>
                <a:gd name="T26" fmla="*/ 64 w 85"/>
                <a:gd name="T27" fmla="*/ 7 h 87"/>
                <a:gd name="T28" fmla="*/ 81 w 85"/>
                <a:gd name="T29" fmla="*/ 21 h 87"/>
                <a:gd name="T30" fmla="*/ 85 w 85"/>
                <a:gd name="T31" fmla="*/ 43 h 87"/>
                <a:gd name="T32" fmla="*/ 85 w 85"/>
                <a:gd name="T33" fmla="*/ 43 h 87"/>
                <a:gd name="T34" fmla="*/ 85 w 85"/>
                <a:gd name="T35" fmla="*/ 43 h 87"/>
                <a:gd name="T36" fmla="*/ 85 w 85"/>
                <a:gd name="T37" fmla="*/ 43 h 87"/>
                <a:gd name="T38" fmla="*/ 85 w 85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7">
                  <a:moveTo>
                    <a:pt x="85" y="43"/>
                  </a:moveTo>
                  <a:lnTo>
                    <a:pt x="81" y="64"/>
                  </a:lnTo>
                  <a:lnTo>
                    <a:pt x="64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1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7"/>
                  </a:lnTo>
                  <a:lnTo>
                    <a:pt x="81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0" name="Freeform 1060"/>
            <p:cNvSpPr>
              <a:spLocks/>
            </p:cNvSpPr>
            <p:nvPr/>
          </p:nvSpPr>
          <p:spPr bwMode="auto">
            <a:xfrm>
              <a:off x="2934" y="3302"/>
              <a:ext cx="24" cy="22"/>
            </a:xfrm>
            <a:custGeom>
              <a:avLst/>
              <a:gdLst>
                <a:gd name="T0" fmla="*/ 85 w 85"/>
                <a:gd name="T1" fmla="*/ 42 h 85"/>
                <a:gd name="T2" fmla="*/ 80 w 85"/>
                <a:gd name="T3" fmla="*/ 64 h 85"/>
                <a:gd name="T4" fmla="*/ 64 w 85"/>
                <a:gd name="T5" fmla="*/ 80 h 85"/>
                <a:gd name="T6" fmla="*/ 42 w 85"/>
                <a:gd name="T7" fmla="*/ 85 h 85"/>
                <a:gd name="T8" fmla="*/ 42 w 85"/>
                <a:gd name="T9" fmla="*/ 85 h 85"/>
                <a:gd name="T10" fmla="*/ 21 w 85"/>
                <a:gd name="T11" fmla="*/ 80 h 85"/>
                <a:gd name="T12" fmla="*/ 4 w 85"/>
                <a:gd name="T13" fmla="*/ 64 h 85"/>
                <a:gd name="T14" fmla="*/ 0 w 85"/>
                <a:gd name="T15" fmla="*/ 42 h 85"/>
                <a:gd name="T16" fmla="*/ 0 w 85"/>
                <a:gd name="T17" fmla="*/ 42 h 85"/>
                <a:gd name="T18" fmla="*/ 4 w 85"/>
                <a:gd name="T19" fmla="*/ 21 h 85"/>
                <a:gd name="T20" fmla="*/ 21 w 85"/>
                <a:gd name="T21" fmla="*/ 5 h 85"/>
                <a:gd name="T22" fmla="*/ 42 w 85"/>
                <a:gd name="T23" fmla="*/ 0 h 85"/>
                <a:gd name="T24" fmla="*/ 42 w 85"/>
                <a:gd name="T25" fmla="*/ 0 h 85"/>
                <a:gd name="T26" fmla="*/ 64 w 85"/>
                <a:gd name="T27" fmla="*/ 5 h 85"/>
                <a:gd name="T28" fmla="*/ 80 w 85"/>
                <a:gd name="T29" fmla="*/ 21 h 85"/>
                <a:gd name="T30" fmla="*/ 85 w 85"/>
                <a:gd name="T31" fmla="*/ 42 h 85"/>
                <a:gd name="T32" fmla="*/ 85 w 85"/>
                <a:gd name="T33" fmla="*/ 42 h 85"/>
                <a:gd name="T34" fmla="*/ 85 w 85"/>
                <a:gd name="T35" fmla="*/ 42 h 85"/>
                <a:gd name="T36" fmla="*/ 85 w 85"/>
                <a:gd name="T37" fmla="*/ 42 h 85"/>
                <a:gd name="T38" fmla="*/ 85 w 85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80"/>
                  </a:lnTo>
                  <a:lnTo>
                    <a:pt x="4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1" name="Freeform 1061"/>
            <p:cNvSpPr>
              <a:spLocks/>
            </p:cNvSpPr>
            <p:nvPr/>
          </p:nvSpPr>
          <p:spPr bwMode="auto">
            <a:xfrm>
              <a:off x="2982" y="3268"/>
              <a:ext cx="26" cy="22"/>
            </a:xfrm>
            <a:custGeom>
              <a:avLst/>
              <a:gdLst>
                <a:gd name="T0" fmla="*/ 86 w 86"/>
                <a:gd name="T1" fmla="*/ 43 h 87"/>
                <a:gd name="T2" fmla="*/ 79 w 86"/>
                <a:gd name="T3" fmla="*/ 64 h 87"/>
                <a:gd name="T4" fmla="*/ 65 w 86"/>
                <a:gd name="T5" fmla="*/ 81 h 87"/>
                <a:gd name="T6" fmla="*/ 43 w 86"/>
                <a:gd name="T7" fmla="*/ 87 h 87"/>
                <a:gd name="T8" fmla="*/ 43 w 86"/>
                <a:gd name="T9" fmla="*/ 87 h 87"/>
                <a:gd name="T10" fmla="*/ 22 w 86"/>
                <a:gd name="T11" fmla="*/ 81 h 87"/>
                <a:gd name="T12" fmla="*/ 5 w 86"/>
                <a:gd name="T13" fmla="*/ 64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1 h 87"/>
                <a:gd name="T20" fmla="*/ 22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79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79" y="64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1"/>
                  </a:lnTo>
                  <a:lnTo>
                    <a:pt x="5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79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2" name="Freeform 1062"/>
            <p:cNvSpPr>
              <a:spLocks/>
            </p:cNvSpPr>
            <p:nvPr/>
          </p:nvSpPr>
          <p:spPr bwMode="auto">
            <a:xfrm>
              <a:off x="3063" y="3262"/>
              <a:ext cx="25" cy="22"/>
            </a:xfrm>
            <a:custGeom>
              <a:avLst/>
              <a:gdLst>
                <a:gd name="T0" fmla="*/ 86 w 86"/>
                <a:gd name="T1" fmla="*/ 43 h 86"/>
                <a:gd name="T2" fmla="*/ 81 w 86"/>
                <a:gd name="T3" fmla="*/ 65 h 86"/>
                <a:gd name="T4" fmla="*/ 65 w 86"/>
                <a:gd name="T5" fmla="*/ 79 h 86"/>
                <a:gd name="T6" fmla="*/ 44 w 86"/>
                <a:gd name="T7" fmla="*/ 86 h 86"/>
                <a:gd name="T8" fmla="*/ 44 w 86"/>
                <a:gd name="T9" fmla="*/ 86 h 86"/>
                <a:gd name="T10" fmla="*/ 21 w 86"/>
                <a:gd name="T11" fmla="*/ 79 h 86"/>
                <a:gd name="T12" fmla="*/ 6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6 w 86"/>
                <a:gd name="T19" fmla="*/ 22 h 86"/>
                <a:gd name="T20" fmla="*/ 21 w 86"/>
                <a:gd name="T21" fmla="*/ 5 h 86"/>
                <a:gd name="T22" fmla="*/ 44 w 86"/>
                <a:gd name="T23" fmla="*/ 0 h 86"/>
                <a:gd name="T24" fmla="*/ 44 w 86"/>
                <a:gd name="T25" fmla="*/ 0 h 86"/>
                <a:gd name="T26" fmla="*/ 65 w 86"/>
                <a:gd name="T27" fmla="*/ 5 h 86"/>
                <a:gd name="T28" fmla="*/ 81 w 86"/>
                <a:gd name="T29" fmla="*/ 22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1" y="65"/>
                  </a:lnTo>
                  <a:lnTo>
                    <a:pt x="65" y="79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1" y="79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1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5"/>
                  </a:lnTo>
                  <a:lnTo>
                    <a:pt x="81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3" name="Freeform 1063"/>
            <p:cNvSpPr>
              <a:spLocks/>
            </p:cNvSpPr>
            <p:nvPr/>
          </p:nvSpPr>
          <p:spPr bwMode="auto">
            <a:xfrm>
              <a:off x="3110" y="3229"/>
              <a:ext cx="25" cy="22"/>
            </a:xfrm>
            <a:custGeom>
              <a:avLst/>
              <a:gdLst>
                <a:gd name="T0" fmla="*/ 87 w 87"/>
                <a:gd name="T1" fmla="*/ 43 h 85"/>
                <a:gd name="T2" fmla="*/ 81 w 87"/>
                <a:gd name="T3" fmla="*/ 64 h 85"/>
                <a:gd name="T4" fmla="*/ 66 w 87"/>
                <a:gd name="T5" fmla="*/ 80 h 85"/>
                <a:gd name="T6" fmla="*/ 44 w 87"/>
                <a:gd name="T7" fmla="*/ 85 h 85"/>
                <a:gd name="T8" fmla="*/ 44 w 87"/>
                <a:gd name="T9" fmla="*/ 85 h 85"/>
                <a:gd name="T10" fmla="*/ 22 w 87"/>
                <a:gd name="T11" fmla="*/ 80 h 85"/>
                <a:gd name="T12" fmla="*/ 7 w 87"/>
                <a:gd name="T13" fmla="*/ 64 h 85"/>
                <a:gd name="T14" fmla="*/ 0 w 87"/>
                <a:gd name="T15" fmla="*/ 43 h 85"/>
                <a:gd name="T16" fmla="*/ 0 w 87"/>
                <a:gd name="T17" fmla="*/ 43 h 85"/>
                <a:gd name="T18" fmla="*/ 7 w 87"/>
                <a:gd name="T19" fmla="*/ 21 h 85"/>
                <a:gd name="T20" fmla="*/ 22 w 87"/>
                <a:gd name="T21" fmla="*/ 6 h 85"/>
                <a:gd name="T22" fmla="*/ 44 w 87"/>
                <a:gd name="T23" fmla="*/ 0 h 85"/>
                <a:gd name="T24" fmla="*/ 44 w 87"/>
                <a:gd name="T25" fmla="*/ 0 h 85"/>
                <a:gd name="T26" fmla="*/ 66 w 87"/>
                <a:gd name="T27" fmla="*/ 6 h 85"/>
                <a:gd name="T28" fmla="*/ 81 w 87"/>
                <a:gd name="T29" fmla="*/ 21 h 85"/>
                <a:gd name="T30" fmla="*/ 87 w 87"/>
                <a:gd name="T31" fmla="*/ 43 h 85"/>
                <a:gd name="T32" fmla="*/ 87 w 87"/>
                <a:gd name="T33" fmla="*/ 43 h 85"/>
                <a:gd name="T34" fmla="*/ 87 w 87"/>
                <a:gd name="T35" fmla="*/ 43 h 85"/>
                <a:gd name="T36" fmla="*/ 87 w 87"/>
                <a:gd name="T37" fmla="*/ 43 h 85"/>
                <a:gd name="T38" fmla="*/ 87 w 87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3"/>
                  </a:moveTo>
                  <a:lnTo>
                    <a:pt x="81" y="64"/>
                  </a:lnTo>
                  <a:lnTo>
                    <a:pt x="66" y="8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22" y="80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6" y="6"/>
                  </a:lnTo>
                  <a:lnTo>
                    <a:pt x="81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4" name="Freeform 1064"/>
            <p:cNvSpPr>
              <a:spLocks/>
            </p:cNvSpPr>
            <p:nvPr/>
          </p:nvSpPr>
          <p:spPr bwMode="auto">
            <a:xfrm>
              <a:off x="3098" y="3189"/>
              <a:ext cx="25" cy="22"/>
            </a:xfrm>
            <a:custGeom>
              <a:avLst/>
              <a:gdLst>
                <a:gd name="T0" fmla="*/ 87 w 87"/>
                <a:gd name="T1" fmla="*/ 43 h 86"/>
                <a:gd name="T2" fmla="*/ 80 w 87"/>
                <a:gd name="T3" fmla="*/ 65 h 86"/>
                <a:gd name="T4" fmla="*/ 66 w 87"/>
                <a:gd name="T5" fmla="*/ 81 h 86"/>
                <a:gd name="T6" fmla="*/ 43 w 87"/>
                <a:gd name="T7" fmla="*/ 86 h 86"/>
                <a:gd name="T8" fmla="*/ 43 w 87"/>
                <a:gd name="T9" fmla="*/ 86 h 86"/>
                <a:gd name="T10" fmla="*/ 22 w 87"/>
                <a:gd name="T11" fmla="*/ 81 h 86"/>
                <a:gd name="T12" fmla="*/ 6 w 87"/>
                <a:gd name="T13" fmla="*/ 65 h 86"/>
                <a:gd name="T14" fmla="*/ 0 w 87"/>
                <a:gd name="T15" fmla="*/ 43 h 86"/>
                <a:gd name="T16" fmla="*/ 0 w 87"/>
                <a:gd name="T17" fmla="*/ 43 h 86"/>
                <a:gd name="T18" fmla="*/ 6 w 87"/>
                <a:gd name="T19" fmla="*/ 21 h 86"/>
                <a:gd name="T20" fmla="*/ 22 w 87"/>
                <a:gd name="T21" fmla="*/ 7 h 86"/>
                <a:gd name="T22" fmla="*/ 43 w 87"/>
                <a:gd name="T23" fmla="*/ 0 h 86"/>
                <a:gd name="T24" fmla="*/ 43 w 87"/>
                <a:gd name="T25" fmla="*/ 0 h 86"/>
                <a:gd name="T26" fmla="*/ 66 w 87"/>
                <a:gd name="T27" fmla="*/ 7 h 86"/>
                <a:gd name="T28" fmla="*/ 80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0" y="65"/>
                  </a:lnTo>
                  <a:lnTo>
                    <a:pt x="66" y="81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2" y="81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7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5" name="Freeform 1065"/>
            <p:cNvSpPr>
              <a:spLocks/>
            </p:cNvSpPr>
            <p:nvPr/>
          </p:nvSpPr>
          <p:spPr bwMode="auto">
            <a:xfrm>
              <a:off x="3891" y="3320"/>
              <a:ext cx="26" cy="23"/>
            </a:xfrm>
            <a:custGeom>
              <a:avLst/>
              <a:gdLst>
                <a:gd name="T0" fmla="*/ 85 w 85"/>
                <a:gd name="T1" fmla="*/ 43 h 86"/>
                <a:gd name="T2" fmla="*/ 80 w 85"/>
                <a:gd name="T3" fmla="*/ 65 h 86"/>
                <a:gd name="T4" fmla="*/ 64 w 85"/>
                <a:gd name="T5" fmla="*/ 80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0 h 86"/>
                <a:gd name="T12" fmla="*/ 6 w 85"/>
                <a:gd name="T13" fmla="*/ 65 h 86"/>
                <a:gd name="T14" fmla="*/ 0 w 85"/>
                <a:gd name="T15" fmla="*/ 43 h 86"/>
                <a:gd name="T16" fmla="*/ 0 w 85"/>
                <a:gd name="T17" fmla="*/ 43 h 86"/>
                <a:gd name="T18" fmla="*/ 6 w 85"/>
                <a:gd name="T19" fmla="*/ 22 h 86"/>
                <a:gd name="T20" fmla="*/ 21 w 85"/>
                <a:gd name="T21" fmla="*/ 5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5 h 86"/>
                <a:gd name="T28" fmla="*/ 80 w 85"/>
                <a:gd name="T29" fmla="*/ 22 h 86"/>
                <a:gd name="T30" fmla="*/ 85 w 85"/>
                <a:gd name="T31" fmla="*/ 43 h 86"/>
                <a:gd name="T32" fmla="*/ 85 w 85"/>
                <a:gd name="T33" fmla="*/ 43 h 86"/>
                <a:gd name="T34" fmla="*/ 85 w 85"/>
                <a:gd name="T35" fmla="*/ 43 h 86"/>
                <a:gd name="T36" fmla="*/ 85 w 85"/>
                <a:gd name="T37" fmla="*/ 43 h 86"/>
                <a:gd name="T38" fmla="*/ 85 w 85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6" name="Freeform 1066"/>
            <p:cNvSpPr>
              <a:spLocks/>
            </p:cNvSpPr>
            <p:nvPr/>
          </p:nvSpPr>
          <p:spPr bwMode="auto">
            <a:xfrm>
              <a:off x="3960" y="3310"/>
              <a:ext cx="25" cy="23"/>
            </a:xfrm>
            <a:custGeom>
              <a:avLst/>
              <a:gdLst>
                <a:gd name="T0" fmla="*/ 87 w 87"/>
                <a:gd name="T1" fmla="*/ 43 h 85"/>
                <a:gd name="T2" fmla="*/ 81 w 87"/>
                <a:gd name="T3" fmla="*/ 64 h 85"/>
                <a:gd name="T4" fmla="*/ 66 w 87"/>
                <a:gd name="T5" fmla="*/ 80 h 85"/>
                <a:gd name="T6" fmla="*/ 44 w 87"/>
                <a:gd name="T7" fmla="*/ 85 h 85"/>
                <a:gd name="T8" fmla="*/ 44 w 87"/>
                <a:gd name="T9" fmla="*/ 85 h 85"/>
                <a:gd name="T10" fmla="*/ 22 w 87"/>
                <a:gd name="T11" fmla="*/ 80 h 85"/>
                <a:gd name="T12" fmla="*/ 6 w 87"/>
                <a:gd name="T13" fmla="*/ 64 h 85"/>
                <a:gd name="T14" fmla="*/ 0 w 87"/>
                <a:gd name="T15" fmla="*/ 43 h 85"/>
                <a:gd name="T16" fmla="*/ 0 w 87"/>
                <a:gd name="T17" fmla="*/ 43 h 85"/>
                <a:gd name="T18" fmla="*/ 6 w 87"/>
                <a:gd name="T19" fmla="*/ 21 h 85"/>
                <a:gd name="T20" fmla="*/ 22 w 87"/>
                <a:gd name="T21" fmla="*/ 5 h 85"/>
                <a:gd name="T22" fmla="*/ 44 w 87"/>
                <a:gd name="T23" fmla="*/ 0 h 85"/>
                <a:gd name="T24" fmla="*/ 44 w 87"/>
                <a:gd name="T25" fmla="*/ 0 h 85"/>
                <a:gd name="T26" fmla="*/ 66 w 87"/>
                <a:gd name="T27" fmla="*/ 5 h 85"/>
                <a:gd name="T28" fmla="*/ 81 w 87"/>
                <a:gd name="T29" fmla="*/ 21 h 85"/>
                <a:gd name="T30" fmla="*/ 87 w 87"/>
                <a:gd name="T31" fmla="*/ 43 h 85"/>
                <a:gd name="T32" fmla="*/ 87 w 87"/>
                <a:gd name="T33" fmla="*/ 43 h 85"/>
                <a:gd name="T34" fmla="*/ 87 w 87"/>
                <a:gd name="T35" fmla="*/ 43 h 85"/>
                <a:gd name="T36" fmla="*/ 87 w 87"/>
                <a:gd name="T37" fmla="*/ 43 h 85"/>
                <a:gd name="T38" fmla="*/ 87 w 87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3"/>
                  </a:moveTo>
                  <a:lnTo>
                    <a:pt x="81" y="64"/>
                  </a:lnTo>
                  <a:lnTo>
                    <a:pt x="66" y="8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22" y="80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6" y="5"/>
                  </a:lnTo>
                  <a:lnTo>
                    <a:pt x="81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7" name="Freeform 1067"/>
            <p:cNvSpPr>
              <a:spLocks/>
            </p:cNvSpPr>
            <p:nvPr/>
          </p:nvSpPr>
          <p:spPr bwMode="auto">
            <a:xfrm>
              <a:off x="4022" y="3289"/>
              <a:ext cx="24" cy="22"/>
            </a:xfrm>
            <a:custGeom>
              <a:avLst/>
              <a:gdLst>
                <a:gd name="T0" fmla="*/ 87 w 87"/>
                <a:gd name="T1" fmla="*/ 43 h 85"/>
                <a:gd name="T2" fmla="*/ 80 w 87"/>
                <a:gd name="T3" fmla="*/ 64 h 85"/>
                <a:gd name="T4" fmla="*/ 65 w 87"/>
                <a:gd name="T5" fmla="*/ 81 h 85"/>
                <a:gd name="T6" fmla="*/ 44 w 87"/>
                <a:gd name="T7" fmla="*/ 85 h 85"/>
                <a:gd name="T8" fmla="*/ 44 w 87"/>
                <a:gd name="T9" fmla="*/ 85 h 85"/>
                <a:gd name="T10" fmla="*/ 21 w 87"/>
                <a:gd name="T11" fmla="*/ 81 h 85"/>
                <a:gd name="T12" fmla="*/ 7 w 87"/>
                <a:gd name="T13" fmla="*/ 64 h 85"/>
                <a:gd name="T14" fmla="*/ 0 w 87"/>
                <a:gd name="T15" fmla="*/ 43 h 85"/>
                <a:gd name="T16" fmla="*/ 0 w 87"/>
                <a:gd name="T17" fmla="*/ 43 h 85"/>
                <a:gd name="T18" fmla="*/ 7 w 87"/>
                <a:gd name="T19" fmla="*/ 21 h 85"/>
                <a:gd name="T20" fmla="*/ 21 w 87"/>
                <a:gd name="T21" fmla="*/ 6 h 85"/>
                <a:gd name="T22" fmla="*/ 44 w 87"/>
                <a:gd name="T23" fmla="*/ 0 h 85"/>
                <a:gd name="T24" fmla="*/ 44 w 87"/>
                <a:gd name="T25" fmla="*/ 0 h 85"/>
                <a:gd name="T26" fmla="*/ 65 w 87"/>
                <a:gd name="T27" fmla="*/ 6 h 85"/>
                <a:gd name="T28" fmla="*/ 80 w 87"/>
                <a:gd name="T29" fmla="*/ 21 h 85"/>
                <a:gd name="T30" fmla="*/ 87 w 87"/>
                <a:gd name="T31" fmla="*/ 43 h 85"/>
                <a:gd name="T32" fmla="*/ 87 w 87"/>
                <a:gd name="T33" fmla="*/ 43 h 85"/>
                <a:gd name="T34" fmla="*/ 87 w 87"/>
                <a:gd name="T35" fmla="*/ 43 h 85"/>
                <a:gd name="T36" fmla="*/ 87 w 87"/>
                <a:gd name="T37" fmla="*/ 43 h 85"/>
                <a:gd name="T38" fmla="*/ 87 w 87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3"/>
                  </a:moveTo>
                  <a:lnTo>
                    <a:pt x="80" y="64"/>
                  </a:lnTo>
                  <a:lnTo>
                    <a:pt x="65" y="81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21" y="81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1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8" name="Freeform 1068"/>
            <p:cNvSpPr>
              <a:spLocks/>
            </p:cNvSpPr>
            <p:nvPr/>
          </p:nvSpPr>
          <p:spPr bwMode="auto">
            <a:xfrm>
              <a:off x="4025" y="3333"/>
              <a:ext cx="26" cy="23"/>
            </a:xfrm>
            <a:custGeom>
              <a:avLst/>
              <a:gdLst>
                <a:gd name="T0" fmla="*/ 86 w 86"/>
                <a:gd name="T1" fmla="*/ 43 h 85"/>
                <a:gd name="T2" fmla="*/ 81 w 86"/>
                <a:gd name="T3" fmla="*/ 64 h 85"/>
                <a:gd name="T4" fmla="*/ 65 w 86"/>
                <a:gd name="T5" fmla="*/ 79 h 85"/>
                <a:gd name="T6" fmla="*/ 44 w 86"/>
                <a:gd name="T7" fmla="*/ 85 h 85"/>
                <a:gd name="T8" fmla="*/ 44 w 86"/>
                <a:gd name="T9" fmla="*/ 85 h 85"/>
                <a:gd name="T10" fmla="*/ 22 w 86"/>
                <a:gd name="T11" fmla="*/ 79 h 85"/>
                <a:gd name="T12" fmla="*/ 6 w 86"/>
                <a:gd name="T13" fmla="*/ 64 h 85"/>
                <a:gd name="T14" fmla="*/ 0 w 86"/>
                <a:gd name="T15" fmla="*/ 43 h 85"/>
                <a:gd name="T16" fmla="*/ 0 w 86"/>
                <a:gd name="T17" fmla="*/ 43 h 85"/>
                <a:gd name="T18" fmla="*/ 6 w 86"/>
                <a:gd name="T19" fmla="*/ 21 h 85"/>
                <a:gd name="T20" fmla="*/ 22 w 86"/>
                <a:gd name="T21" fmla="*/ 5 h 85"/>
                <a:gd name="T22" fmla="*/ 44 w 86"/>
                <a:gd name="T23" fmla="*/ 0 h 85"/>
                <a:gd name="T24" fmla="*/ 44 w 86"/>
                <a:gd name="T25" fmla="*/ 0 h 85"/>
                <a:gd name="T26" fmla="*/ 65 w 86"/>
                <a:gd name="T27" fmla="*/ 5 h 85"/>
                <a:gd name="T28" fmla="*/ 81 w 86"/>
                <a:gd name="T29" fmla="*/ 21 h 85"/>
                <a:gd name="T30" fmla="*/ 86 w 86"/>
                <a:gd name="T31" fmla="*/ 43 h 85"/>
                <a:gd name="T32" fmla="*/ 86 w 86"/>
                <a:gd name="T33" fmla="*/ 43 h 85"/>
                <a:gd name="T34" fmla="*/ 86 w 86"/>
                <a:gd name="T35" fmla="*/ 43 h 85"/>
                <a:gd name="T36" fmla="*/ 86 w 86"/>
                <a:gd name="T37" fmla="*/ 43 h 85"/>
                <a:gd name="T38" fmla="*/ 86 w 86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86" y="43"/>
                  </a:moveTo>
                  <a:lnTo>
                    <a:pt x="81" y="64"/>
                  </a:lnTo>
                  <a:lnTo>
                    <a:pt x="65" y="79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22" y="79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5"/>
                  </a:lnTo>
                  <a:lnTo>
                    <a:pt x="81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09" name="Freeform 1069"/>
            <p:cNvSpPr>
              <a:spLocks/>
            </p:cNvSpPr>
            <p:nvPr/>
          </p:nvSpPr>
          <p:spPr bwMode="auto">
            <a:xfrm>
              <a:off x="3983" y="3365"/>
              <a:ext cx="23" cy="22"/>
            </a:xfrm>
            <a:custGeom>
              <a:avLst/>
              <a:gdLst>
                <a:gd name="T0" fmla="*/ 86 w 86"/>
                <a:gd name="T1" fmla="*/ 44 h 87"/>
                <a:gd name="T2" fmla="*/ 81 w 86"/>
                <a:gd name="T3" fmla="*/ 66 h 87"/>
                <a:gd name="T4" fmla="*/ 64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0 h 87"/>
                <a:gd name="T12" fmla="*/ 6 w 86"/>
                <a:gd name="T13" fmla="*/ 66 h 87"/>
                <a:gd name="T14" fmla="*/ 0 w 86"/>
                <a:gd name="T15" fmla="*/ 44 h 87"/>
                <a:gd name="T16" fmla="*/ 0 w 86"/>
                <a:gd name="T17" fmla="*/ 44 h 87"/>
                <a:gd name="T18" fmla="*/ 6 w 86"/>
                <a:gd name="T19" fmla="*/ 22 h 87"/>
                <a:gd name="T20" fmla="*/ 21 w 86"/>
                <a:gd name="T21" fmla="*/ 6 h 87"/>
                <a:gd name="T22" fmla="*/ 43 w 86"/>
                <a:gd name="T23" fmla="*/ 0 h 87"/>
                <a:gd name="T24" fmla="*/ 43 w 86"/>
                <a:gd name="T25" fmla="*/ 0 h 87"/>
                <a:gd name="T26" fmla="*/ 64 w 86"/>
                <a:gd name="T27" fmla="*/ 6 h 87"/>
                <a:gd name="T28" fmla="*/ 81 w 86"/>
                <a:gd name="T29" fmla="*/ 22 h 87"/>
                <a:gd name="T30" fmla="*/ 86 w 86"/>
                <a:gd name="T31" fmla="*/ 44 h 87"/>
                <a:gd name="T32" fmla="*/ 86 w 86"/>
                <a:gd name="T33" fmla="*/ 44 h 87"/>
                <a:gd name="T34" fmla="*/ 86 w 86"/>
                <a:gd name="T35" fmla="*/ 44 h 87"/>
                <a:gd name="T36" fmla="*/ 86 w 86"/>
                <a:gd name="T37" fmla="*/ 44 h 87"/>
                <a:gd name="T38" fmla="*/ 86 w 86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4"/>
                  </a:moveTo>
                  <a:lnTo>
                    <a:pt x="81" y="66"/>
                  </a:lnTo>
                  <a:lnTo>
                    <a:pt x="64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6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2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1" y="22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0" name="Freeform 1070"/>
            <p:cNvSpPr>
              <a:spLocks/>
            </p:cNvSpPr>
            <p:nvPr/>
          </p:nvSpPr>
          <p:spPr bwMode="auto">
            <a:xfrm>
              <a:off x="3903" y="3379"/>
              <a:ext cx="26" cy="22"/>
            </a:xfrm>
            <a:custGeom>
              <a:avLst/>
              <a:gdLst>
                <a:gd name="T0" fmla="*/ 85 w 85"/>
                <a:gd name="T1" fmla="*/ 43 h 85"/>
                <a:gd name="T2" fmla="*/ 80 w 85"/>
                <a:gd name="T3" fmla="*/ 64 h 85"/>
                <a:gd name="T4" fmla="*/ 64 w 85"/>
                <a:gd name="T5" fmla="*/ 80 h 85"/>
                <a:gd name="T6" fmla="*/ 43 w 85"/>
                <a:gd name="T7" fmla="*/ 85 h 85"/>
                <a:gd name="T8" fmla="*/ 43 w 85"/>
                <a:gd name="T9" fmla="*/ 85 h 85"/>
                <a:gd name="T10" fmla="*/ 21 w 85"/>
                <a:gd name="T11" fmla="*/ 80 h 85"/>
                <a:gd name="T12" fmla="*/ 5 w 85"/>
                <a:gd name="T13" fmla="*/ 64 h 85"/>
                <a:gd name="T14" fmla="*/ 0 w 85"/>
                <a:gd name="T15" fmla="*/ 43 h 85"/>
                <a:gd name="T16" fmla="*/ 0 w 85"/>
                <a:gd name="T17" fmla="*/ 43 h 85"/>
                <a:gd name="T18" fmla="*/ 5 w 85"/>
                <a:gd name="T19" fmla="*/ 21 h 85"/>
                <a:gd name="T20" fmla="*/ 21 w 85"/>
                <a:gd name="T21" fmla="*/ 6 h 85"/>
                <a:gd name="T22" fmla="*/ 43 w 85"/>
                <a:gd name="T23" fmla="*/ 0 h 85"/>
                <a:gd name="T24" fmla="*/ 43 w 85"/>
                <a:gd name="T25" fmla="*/ 0 h 85"/>
                <a:gd name="T26" fmla="*/ 64 w 85"/>
                <a:gd name="T27" fmla="*/ 6 h 85"/>
                <a:gd name="T28" fmla="*/ 80 w 85"/>
                <a:gd name="T29" fmla="*/ 21 h 85"/>
                <a:gd name="T30" fmla="*/ 85 w 85"/>
                <a:gd name="T31" fmla="*/ 43 h 85"/>
                <a:gd name="T32" fmla="*/ 85 w 85"/>
                <a:gd name="T33" fmla="*/ 43 h 85"/>
                <a:gd name="T34" fmla="*/ 85 w 85"/>
                <a:gd name="T35" fmla="*/ 43 h 85"/>
                <a:gd name="T36" fmla="*/ 85 w 85"/>
                <a:gd name="T37" fmla="*/ 43 h 85"/>
                <a:gd name="T38" fmla="*/ 85 w 85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80"/>
                  </a:lnTo>
                  <a:lnTo>
                    <a:pt x="5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1" name="Freeform 1071"/>
            <p:cNvSpPr>
              <a:spLocks/>
            </p:cNvSpPr>
            <p:nvPr/>
          </p:nvSpPr>
          <p:spPr bwMode="auto">
            <a:xfrm>
              <a:off x="3935" y="3435"/>
              <a:ext cx="25" cy="23"/>
            </a:xfrm>
            <a:custGeom>
              <a:avLst/>
              <a:gdLst>
                <a:gd name="T0" fmla="*/ 86 w 86"/>
                <a:gd name="T1" fmla="*/ 45 h 87"/>
                <a:gd name="T2" fmla="*/ 81 w 86"/>
                <a:gd name="T3" fmla="*/ 66 h 87"/>
                <a:gd name="T4" fmla="*/ 65 w 86"/>
                <a:gd name="T5" fmla="*/ 80 h 87"/>
                <a:gd name="T6" fmla="*/ 44 w 86"/>
                <a:gd name="T7" fmla="*/ 87 h 87"/>
                <a:gd name="T8" fmla="*/ 44 w 86"/>
                <a:gd name="T9" fmla="*/ 87 h 87"/>
                <a:gd name="T10" fmla="*/ 22 w 86"/>
                <a:gd name="T11" fmla="*/ 80 h 87"/>
                <a:gd name="T12" fmla="*/ 7 w 86"/>
                <a:gd name="T13" fmla="*/ 66 h 87"/>
                <a:gd name="T14" fmla="*/ 0 w 86"/>
                <a:gd name="T15" fmla="*/ 45 h 87"/>
                <a:gd name="T16" fmla="*/ 0 w 86"/>
                <a:gd name="T17" fmla="*/ 45 h 87"/>
                <a:gd name="T18" fmla="*/ 7 w 86"/>
                <a:gd name="T19" fmla="*/ 23 h 87"/>
                <a:gd name="T20" fmla="*/ 22 w 86"/>
                <a:gd name="T21" fmla="*/ 7 h 87"/>
                <a:gd name="T22" fmla="*/ 44 w 86"/>
                <a:gd name="T23" fmla="*/ 0 h 87"/>
                <a:gd name="T24" fmla="*/ 44 w 86"/>
                <a:gd name="T25" fmla="*/ 0 h 87"/>
                <a:gd name="T26" fmla="*/ 65 w 86"/>
                <a:gd name="T27" fmla="*/ 7 h 87"/>
                <a:gd name="T28" fmla="*/ 81 w 86"/>
                <a:gd name="T29" fmla="*/ 23 h 87"/>
                <a:gd name="T30" fmla="*/ 86 w 86"/>
                <a:gd name="T31" fmla="*/ 45 h 87"/>
                <a:gd name="T32" fmla="*/ 86 w 86"/>
                <a:gd name="T33" fmla="*/ 45 h 87"/>
                <a:gd name="T34" fmla="*/ 86 w 86"/>
                <a:gd name="T35" fmla="*/ 45 h 87"/>
                <a:gd name="T36" fmla="*/ 86 w 86"/>
                <a:gd name="T37" fmla="*/ 45 h 87"/>
                <a:gd name="T38" fmla="*/ 86 w 86"/>
                <a:gd name="T3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5"/>
                  </a:moveTo>
                  <a:lnTo>
                    <a:pt x="81" y="66"/>
                  </a:lnTo>
                  <a:lnTo>
                    <a:pt x="65" y="80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0"/>
                  </a:lnTo>
                  <a:lnTo>
                    <a:pt x="7" y="6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7" y="23"/>
                  </a:lnTo>
                  <a:lnTo>
                    <a:pt x="22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7"/>
                  </a:lnTo>
                  <a:lnTo>
                    <a:pt x="81" y="23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6" y="45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2" name="Freeform 1072"/>
            <p:cNvSpPr>
              <a:spLocks/>
            </p:cNvSpPr>
            <p:nvPr/>
          </p:nvSpPr>
          <p:spPr bwMode="auto">
            <a:xfrm>
              <a:off x="3803" y="3478"/>
              <a:ext cx="25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5 h 87"/>
                <a:gd name="T4" fmla="*/ 64 w 86"/>
                <a:gd name="T5" fmla="*/ 80 h 87"/>
                <a:gd name="T6" fmla="*/ 42 w 86"/>
                <a:gd name="T7" fmla="*/ 87 h 87"/>
                <a:gd name="T8" fmla="*/ 42 w 86"/>
                <a:gd name="T9" fmla="*/ 87 h 87"/>
                <a:gd name="T10" fmla="*/ 21 w 86"/>
                <a:gd name="T11" fmla="*/ 80 h 87"/>
                <a:gd name="T12" fmla="*/ 5 w 86"/>
                <a:gd name="T13" fmla="*/ 65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1 h 87"/>
                <a:gd name="T20" fmla="*/ 21 w 86"/>
                <a:gd name="T21" fmla="*/ 7 h 87"/>
                <a:gd name="T22" fmla="*/ 42 w 86"/>
                <a:gd name="T23" fmla="*/ 0 h 87"/>
                <a:gd name="T24" fmla="*/ 42 w 86"/>
                <a:gd name="T25" fmla="*/ 0 h 87"/>
                <a:gd name="T26" fmla="*/ 64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21" y="80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1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3" name="Freeform 1073"/>
            <p:cNvSpPr>
              <a:spLocks/>
            </p:cNvSpPr>
            <p:nvPr/>
          </p:nvSpPr>
          <p:spPr bwMode="auto">
            <a:xfrm>
              <a:off x="3785" y="3528"/>
              <a:ext cx="25" cy="21"/>
            </a:xfrm>
            <a:custGeom>
              <a:avLst/>
              <a:gdLst>
                <a:gd name="T0" fmla="*/ 85 w 85"/>
                <a:gd name="T1" fmla="*/ 45 h 87"/>
                <a:gd name="T2" fmla="*/ 79 w 85"/>
                <a:gd name="T3" fmla="*/ 66 h 87"/>
                <a:gd name="T4" fmla="*/ 64 w 85"/>
                <a:gd name="T5" fmla="*/ 81 h 87"/>
                <a:gd name="T6" fmla="*/ 42 w 85"/>
                <a:gd name="T7" fmla="*/ 87 h 87"/>
                <a:gd name="T8" fmla="*/ 42 w 85"/>
                <a:gd name="T9" fmla="*/ 87 h 87"/>
                <a:gd name="T10" fmla="*/ 21 w 85"/>
                <a:gd name="T11" fmla="*/ 81 h 87"/>
                <a:gd name="T12" fmla="*/ 5 w 85"/>
                <a:gd name="T13" fmla="*/ 66 h 87"/>
                <a:gd name="T14" fmla="*/ 0 w 85"/>
                <a:gd name="T15" fmla="*/ 45 h 87"/>
                <a:gd name="T16" fmla="*/ 0 w 85"/>
                <a:gd name="T17" fmla="*/ 45 h 87"/>
                <a:gd name="T18" fmla="*/ 5 w 85"/>
                <a:gd name="T19" fmla="*/ 22 h 87"/>
                <a:gd name="T20" fmla="*/ 21 w 85"/>
                <a:gd name="T21" fmla="*/ 7 h 87"/>
                <a:gd name="T22" fmla="*/ 42 w 85"/>
                <a:gd name="T23" fmla="*/ 0 h 87"/>
                <a:gd name="T24" fmla="*/ 42 w 85"/>
                <a:gd name="T25" fmla="*/ 0 h 87"/>
                <a:gd name="T26" fmla="*/ 64 w 85"/>
                <a:gd name="T27" fmla="*/ 7 h 87"/>
                <a:gd name="T28" fmla="*/ 79 w 85"/>
                <a:gd name="T29" fmla="*/ 22 h 87"/>
                <a:gd name="T30" fmla="*/ 85 w 85"/>
                <a:gd name="T31" fmla="*/ 45 h 87"/>
                <a:gd name="T32" fmla="*/ 85 w 85"/>
                <a:gd name="T33" fmla="*/ 45 h 87"/>
                <a:gd name="T34" fmla="*/ 85 w 85"/>
                <a:gd name="T35" fmla="*/ 45 h 87"/>
                <a:gd name="T36" fmla="*/ 85 w 85"/>
                <a:gd name="T37" fmla="*/ 45 h 87"/>
                <a:gd name="T38" fmla="*/ 85 w 85"/>
                <a:gd name="T3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7">
                  <a:moveTo>
                    <a:pt x="85" y="45"/>
                  </a:moveTo>
                  <a:lnTo>
                    <a:pt x="79" y="66"/>
                  </a:lnTo>
                  <a:lnTo>
                    <a:pt x="64" y="81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21" y="81"/>
                  </a:lnTo>
                  <a:lnTo>
                    <a:pt x="5" y="6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5" y="22"/>
                  </a:lnTo>
                  <a:lnTo>
                    <a:pt x="21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7"/>
                  </a:lnTo>
                  <a:lnTo>
                    <a:pt x="79" y="22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4" name="Freeform 1074"/>
            <p:cNvSpPr>
              <a:spLocks/>
            </p:cNvSpPr>
            <p:nvPr/>
          </p:nvSpPr>
          <p:spPr bwMode="auto">
            <a:xfrm>
              <a:off x="3847" y="3548"/>
              <a:ext cx="25" cy="23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6 h 87"/>
                <a:gd name="T4" fmla="*/ 65 w 86"/>
                <a:gd name="T5" fmla="*/ 81 h 87"/>
                <a:gd name="T6" fmla="*/ 43 w 86"/>
                <a:gd name="T7" fmla="*/ 87 h 87"/>
                <a:gd name="T8" fmla="*/ 43 w 86"/>
                <a:gd name="T9" fmla="*/ 87 h 87"/>
                <a:gd name="T10" fmla="*/ 22 w 86"/>
                <a:gd name="T11" fmla="*/ 81 h 87"/>
                <a:gd name="T12" fmla="*/ 5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1 h 87"/>
                <a:gd name="T20" fmla="*/ 22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6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1"/>
                  </a:lnTo>
                  <a:lnTo>
                    <a:pt x="5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5" name="Freeform 1075"/>
            <p:cNvSpPr>
              <a:spLocks/>
            </p:cNvSpPr>
            <p:nvPr/>
          </p:nvSpPr>
          <p:spPr bwMode="auto">
            <a:xfrm>
              <a:off x="3875" y="3497"/>
              <a:ext cx="24" cy="21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5 w 86"/>
                <a:gd name="T5" fmla="*/ 80 h 86"/>
                <a:gd name="T6" fmla="*/ 43 w 86"/>
                <a:gd name="T7" fmla="*/ 86 h 86"/>
                <a:gd name="T8" fmla="*/ 43 w 86"/>
                <a:gd name="T9" fmla="*/ 86 h 86"/>
                <a:gd name="T10" fmla="*/ 22 w 86"/>
                <a:gd name="T11" fmla="*/ 80 h 86"/>
                <a:gd name="T12" fmla="*/ 5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5 w 86"/>
                <a:gd name="T19" fmla="*/ 22 h 86"/>
                <a:gd name="T20" fmla="*/ 22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5 w 86"/>
                <a:gd name="T27" fmla="*/ 6 h 86"/>
                <a:gd name="T28" fmla="*/ 80 w 86"/>
                <a:gd name="T29" fmla="*/ 22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5" y="80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2" y="80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2"/>
                  </a:lnTo>
                  <a:lnTo>
                    <a:pt x="22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6" name="Freeform 1076"/>
            <p:cNvSpPr>
              <a:spLocks/>
            </p:cNvSpPr>
            <p:nvPr/>
          </p:nvSpPr>
          <p:spPr bwMode="auto">
            <a:xfrm>
              <a:off x="3930" y="3486"/>
              <a:ext cx="26" cy="22"/>
            </a:xfrm>
            <a:custGeom>
              <a:avLst/>
              <a:gdLst>
                <a:gd name="T0" fmla="*/ 87 w 87"/>
                <a:gd name="T1" fmla="*/ 44 h 86"/>
                <a:gd name="T2" fmla="*/ 81 w 87"/>
                <a:gd name="T3" fmla="*/ 65 h 86"/>
                <a:gd name="T4" fmla="*/ 65 w 87"/>
                <a:gd name="T5" fmla="*/ 81 h 86"/>
                <a:gd name="T6" fmla="*/ 44 w 87"/>
                <a:gd name="T7" fmla="*/ 86 h 86"/>
                <a:gd name="T8" fmla="*/ 44 w 87"/>
                <a:gd name="T9" fmla="*/ 86 h 86"/>
                <a:gd name="T10" fmla="*/ 21 w 87"/>
                <a:gd name="T11" fmla="*/ 81 h 86"/>
                <a:gd name="T12" fmla="*/ 7 w 87"/>
                <a:gd name="T13" fmla="*/ 65 h 86"/>
                <a:gd name="T14" fmla="*/ 0 w 87"/>
                <a:gd name="T15" fmla="*/ 44 h 86"/>
                <a:gd name="T16" fmla="*/ 0 w 87"/>
                <a:gd name="T17" fmla="*/ 44 h 86"/>
                <a:gd name="T18" fmla="*/ 7 w 87"/>
                <a:gd name="T19" fmla="*/ 21 h 86"/>
                <a:gd name="T20" fmla="*/ 21 w 87"/>
                <a:gd name="T21" fmla="*/ 6 h 86"/>
                <a:gd name="T22" fmla="*/ 44 w 87"/>
                <a:gd name="T23" fmla="*/ 0 h 86"/>
                <a:gd name="T24" fmla="*/ 44 w 87"/>
                <a:gd name="T25" fmla="*/ 0 h 86"/>
                <a:gd name="T26" fmla="*/ 65 w 87"/>
                <a:gd name="T27" fmla="*/ 6 h 86"/>
                <a:gd name="T28" fmla="*/ 81 w 87"/>
                <a:gd name="T29" fmla="*/ 21 h 86"/>
                <a:gd name="T30" fmla="*/ 87 w 87"/>
                <a:gd name="T31" fmla="*/ 44 h 86"/>
                <a:gd name="T32" fmla="*/ 87 w 87"/>
                <a:gd name="T33" fmla="*/ 44 h 86"/>
                <a:gd name="T34" fmla="*/ 87 w 87"/>
                <a:gd name="T35" fmla="*/ 44 h 86"/>
                <a:gd name="T36" fmla="*/ 87 w 87"/>
                <a:gd name="T37" fmla="*/ 44 h 86"/>
                <a:gd name="T38" fmla="*/ 87 w 87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4"/>
                  </a:moveTo>
                  <a:lnTo>
                    <a:pt x="81" y="65"/>
                  </a:lnTo>
                  <a:lnTo>
                    <a:pt x="65" y="8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1" y="81"/>
                  </a:lnTo>
                  <a:lnTo>
                    <a:pt x="7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1"/>
                  </a:lnTo>
                  <a:lnTo>
                    <a:pt x="21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6"/>
                  </a:lnTo>
                  <a:lnTo>
                    <a:pt x="81" y="21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7" name="Freeform 1077"/>
            <p:cNvSpPr>
              <a:spLocks/>
            </p:cNvSpPr>
            <p:nvPr/>
          </p:nvSpPr>
          <p:spPr bwMode="auto">
            <a:xfrm>
              <a:off x="4128" y="3481"/>
              <a:ext cx="25" cy="23"/>
            </a:xfrm>
            <a:custGeom>
              <a:avLst/>
              <a:gdLst>
                <a:gd name="T0" fmla="*/ 86 w 86"/>
                <a:gd name="T1" fmla="*/ 44 h 86"/>
                <a:gd name="T2" fmla="*/ 80 w 86"/>
                <a:gd name="T3" fmla="*/ 65 h 86"/>
                <a:gd name="T4" fmla="*/ 65 w 86"/>
                <a:gd name="T5" fmla="*/ 81 h 86"/>
                <a:gd name="T6" fmla="*/ 43 w 86"/>
                <a:gd name="T7" fmla="*/ 86 h 86"/>
                <a:gd name="T8" fmla="*/ 43 w 86"/>
                <a:gd name="T9" fmla="*/ 86 h 86"/>
                <a:gd name="T10" fmla="*/ 21 w 86"/>
                <a:gd name="T11" fmla="*/ 81 h 86"/>
                <a:gd name="T12" fmla="*/ 5 w 86"/>
                <a:gd name="T13" fmla="*/ 65 h 86"/>
                <a:gd name="T14" fmla="*/ 0 w 86"/>
                <a:gd name="T15" fmla="*/ 44 h 86"/>
                <a:gd name="T16" fmla="*/ 0 w 86"/>
                <a:gd name="T17" fmla="*/ 44 h 86"/>
                <a:gd name="T18" fmla="*/ 5 w 86"/>
                <a:gd name="T19" fmla="*/ 22 h 86"/>
                <a:gd name="T20" fmla="*/ 21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5 w 86"/>
                <a:gd name="T27" fmla="*/ 6 h 86"/>
                <a:gd name="T28" fmla="*/ 80 w 86"/>
                <a:gd name="T29" fmla="*/ 22 h 86"/>
                <a:gd name="T30" fmla="*/ 86 w 86"/>
                <a:gd name="T31" fmla="*/ 44 h 86"/>
                <a:gd name="T32" fmla="*/ 86 w 86"/>
                <a:gd name="T33" fmla="*/ 44 h 86"/>
                <a:gd name="T34" fmla="*/ 86 w 86"/>
                <a:gd name="T35" fmla="*/ 44 h 86"/>
                <a:gd name="T36" fmla="*/ 86 w 86"/>
                <a:gd name="T37" fmla="*/ 44 h 86"/>
                <a:gd name="T38" fmla="*/ 86 w 86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lnTo>
                    <a:pt x="80" y="65"/>
                  </a:lnTo>
                  <a:lnTo>
                    <a:pt x="65" y="81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1"/>
                  </a:lnTo>
                  <a:lnTo>
                    <a:pt x="5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22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2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8" name="Freeform 1078"/>
            <p:cNvSpPr>
              <a:spLocks/>
            </p:cNvSpPr>
            <p:nvPr/>
          </p:nvSpPr>
          <p:spPr bwMode="auto">
            <a:xfrm>
              <a:off x="4294" y="3417"/>
              <a:ext cx="27" cy="22"/>
            </a:xfrm>
            <a:custGeom>
              <a:avLst/>
              <a:gdLst>
                <a:gd name="T0" fmla="*/ 86 w 86"/>
                <a:gd name="T1" fmla="*/ 44 h 86"/>
                <a:gd name="T2" fmla="*/ 80 w 86"/>
                <a:gd name="T3" fmla="*/ 65 h 86"/>
                <a:gd name="T4" fmla="*/ 65 w 86"/>
                <a:gd name="T5" fmla="*/ 81 h 86"/>
                <a:gd name="T6" fmla="*/ 43 w 86"/>
                <a:gd name="T7" fmla="*/ 86 h 86"/>
                <a:gd name="T8" fmla="*/ 43 w 86"/>
                <a:gd name="T9" fmla="*/ 86 h 86"/>
                <a:gd name="T10" fmla="*/ 21 w 86"/>
                <a:gd name="T11" fmla="*/ 81 h 86"/>
                <a:gd name="T12" fmla="*/ 5 w 86"/>
                <a:gd name="T13" fmla="*/ 65 h 86"/>
                <a:gd name="T14" fmla="*/ 0 w 86"/>
                <a:gd name="T15" fmla="*/ 44 h 86"/>
                <a:gd name="T16" fmla="*/ 0 w 86"/>
                <a:gd name="T17" fmla="*/ 44 h 86"/>
                <a:gd name="T18" fmla="*/ 5 w 86"/>
                <a:gd name="T19" fmla="*/ 21 h 86"/>
                <a:gd name="T20" fmla="*/ 21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5 w 86"/>
                <a:gd name="T27" fmla="*/ 6 h 86"/>
                <a:gd name="T28" fmla="*/ 80 w 86"/>
                <a:gd name="T29" fmla="*/ 21 h 86"/>
                <a:gd name="T30" fmla="*/ 86 w 86"/>
                <a:gd name="T31" fmla="*/ 44 h 86"/>
                <a:gd name="T32" fmla="*/ 86 w 86"/>
                <a:gd name="T33" fmla="*/ 44 h 86"/>
                <a:gd name="T34" fmla="*/ 86 w 86"/>
                <a:gd name="T35" fmla="*/ 44 h 86"/>
                <a:gd name="T36" fmla="*/ 86 w 86"/>
                <a:gd name="T37" fmla="*/ 44 h 86"/>
                <a:gd name="T38" fmla="*/ 86 w 86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lnTo>
                    <a:pt x="80" y="65"/>
                  </a:lnTo>
                  <a:lnTo>
                    <a:pt x="65" y="81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1"/>
                  </a:lnTo>
                  <a:lnTo>
                    <a:pt x="5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19" name="Freeform 1079"/>
            <p:cNvSpPr>
              <a:spLocks/>
            </p:cNvSpPr>
            <p:nvPr/>
          </p:nvSpPr>
          <p:spPr bwMode="auto">
            <a:xfrm>
              <a:off x="4279" y="3458"/>
              <a:ext cx="25" cy="23"/>
            </a:xfrm>
            <a:custGeom>
              <a:avLst/>
              <a:gdLst>
                <a:gd name="T0" fmla="*/ 87 w 87"/>
                <a:gd name="T1" fmla="*/ 44 h 87"/>
                <a:gd name="T2" fmla="*/ 80 w 87"/>
                <a:gd name="T3" fmla="*/ 65 h 87"/>
                <a:gd name="T4" fmla="*/ 65 w 87"/>
                <a:gd name="T5" fmla="*/ 81 h 87"/>
                <a:gd name="T6" fmla="*/ 43 w 87"/>
                <a:gd name="T7" fmla="*/ 87 h 87"/>
                <a:gd name="T8" fmla="*/ 43 w 87"/>
                <a:gd name="T9" fmla="*/ 87 h 87"/>
                <a:gd name="T10" fmla="*/ 21 w 87"/>
                <a:gd name="T11" fmla="*/ 81 h 87"/>
                <a:gd name="T12" fmla="*/ 7 w 87"/>
                <a:gd name="T13" fmla="*/ 65 h 87"/>
                <a:gd name="T14" fmla="*/ 0 w 87"/>
                <a:gd name="T15" fmla="*/ 44 h 87"/>
                <a:gd name="T16" fmla="*/ 0 w 87"/>
                <a:gd name="T17" fmla="*/ 44 h 87"/>
                <a:gd name="T18" fmla="*/ 7 w 87"/>
                <a:gd name="T19" fmla="*/ 22 h 87"/>
                <a:gd name="T20" fmla="*/ 21 w 87"/>
                <a:gd name="T21" fmla="*/ 7 h 87"/>
                <a:gd name="T22" fmla="*/ 43 w 87"/>
                <a:gd name="T23" fmla="*/ 0 h 87"/>
                <a:gd name="T24" fmla="*/ 43 w 87"/>
                <a:gd name="T25" fmla="*/ 0 h 87"/>
                <a:gd name="T26" fmla="*/ 65 w 87"/>
                <a:gd name="T27" fmla="*/ 7 h 87"/>
                <a:gd name="T28" fmla="*/ 80 w 87"/>
                <a:gd name="T29" fmla="*/ 22 h 87"/>
                <a:gd name="T30" fmla="*/ 87 w 87"/>
                <a:gd name="T31" fmla="*/ 44 h 87"/>
                <a:gd name="T32" fmla="*/ 87 w 87"/>
                <a:gd name="T33" fmla="*/ 44 h 87"/>
                <a:gd name="T34" fmla="*/ 87 w 87"/>
                <a:gd name="T35" fmla="*/ 44 h 87"/>
                <a:gd name="T36" fmla="*/ 87 w 87"/>
                <a:gd name="T37" fmla="*/ 44 h 87"/>
                <a:gd name="T38" fmla="*/ 87 w 87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4"/>
                  </a:moveTo>
                  <a:lnTo>
                    <a:pt x="80" y="65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1"/>
                  </a:lnTo>
                  <a:lnTo>
                    <a:pt x="7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2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0" name="Freeform 1080"/>
            <p:cNvSpPr>
              <a:spLocks/>
            </p:cNvSpPr>
            <p:nvPr/>
          </p:nvSpPr>
          <p:spPr bwMode="auto">
            <a:xfrm>
              <a:off x="4340" y="3437"/>
              <a:ext cx="25" cy="23"/>
            </a:xfrm>
            <a:custGeom>
              <a:avLst/>
              <a:gdLst>
                <a:gd name="T0" fmla="*/ 85 w 85"/>
                <a:gd name="T1" fmla="*/ 43 h 86"/>
                <a:gd name="T2" fmla="*/ 80 w 85"/>
                <a:gd name="T3" fmla="*/ 65 h 86"/>
                <a:gd name="T4" fmla="*/ 64 w 85"/>
                <a:gd name="T5" fmla="*/ 80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0 h 86"/>
                <a:gd name="T12" fmla="*/ 4 w 85"/>
                <a:gd name="T13" fmla="*/ 65 h 86"/>
                <a:gd name="T14" fmla="*/ 0 w 85"/>
                <a:gd name="T15" fmla="*/ 43 h 86"/>
                <a:gd name="T16" fmla="*/ 0 w 85"/>
                <a:gd name="T17" fmla="*/ 43 h 86"/>
                <a:gd name="T18" fmla="*/ 4 w 85"/>
                <a:gd name="T19" fmla="*/ 21 h 86"/>
                <a:gd name="T20" fmla="*/ 21 w 85"/>
                <a:gd name="T21" fmla="*/ 6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6 h 86"/>
                <a:gd name="T28" fmla="*/ 80 w 85"/>
                <a:gd name="T29" fmla="*/ 21 h 86"/>
                <a:gd name="T30" fmla="*/ 85 w 85"/>
                <a:gd name="T31" fmla="*/ 43 h 86"/>
                <a:gd name="T32" fmla="*/ 85 w 85"/>
                <a:gd name="T33" fmla="*/ 43 h 86"/>
                <a:gd name="T34" fmla="*/ 85 w 85"/>
                <a:gd name="T35" fmla="*/ 43 h 86"/>
                <a:gd name="T36" fmla="*/ 85 w 85"/>
                <a:gd name="T37" fmla="*/ 43 h 86"/>
                <a:gd name="T38" fmla="*/ 85 w 85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4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1" name="Freeform 1081"/>
            <p:cNvSpPr>
              <a:spLocks/>
            </p:cNvSpPr>
            <p:nvPr/>
          </p:nvSpPr>
          <p:spPr bwMode="auto">
            <a:xfrm>
              <a:off x="4083" y="3404"/>
              <a:ext cx="23" cy="22"/>
            </a:xfrm>
            <a:custGeom>
              <a:avLst/>
              <a:gdLst>
                <a:gd name="T0" fmla="*/ 85 w 85"/>
                <a:gd name="T1" fmla="*/ 42 h 85"/>
                <a:gd name="T2" fmla="*/ 80 w 85"/>
                <a:gd name="T3" fmla="*/ 64 h 85"/>
                <a:gd name="T4" fmla="*/ 64 w 85"/>
                <a:gd name="T5" fmla="*/ 79 h 85"/>
                <a:gd name="T6" fmla="*/ 42 w 85"/>
                <a:gd name="T7" fmla="*/ 85 h 85"/>
                <a:gd name="T8" fmla="*/ 42 w 85"/>
                <a:gd name="T9" fmla="*/ 85 h 85"/>
                <a:gd name="T10" fmla="*/ 21 w 85"/>
                <a:gd name="T11" fmla="*/ 79 h 85"/>
                <a:gd name="T12" fmla="*/ 4 w 85"/>
                <a:gd name="T13" fmla="*/ 64 h 85"/>
                <a:gd name="T14" fmla="*/ 0 w 85"/>
                <a:gd name="T15" fmla="*/ 42 h 85"/>
                <a:gd name="T16" fmla="*/ 0 w 85"/>
                <a:gd name="T17" fmla="*/ 42 h 85"/>
                <a:gd name="T18" fmla="*/ 4 w 85"/>
                <a:gd name="T19" fmla="*/ 21 h 85"/>
                <a:gd name="T20" fmla="*/ 21 w 85"/>
                <a:gd name="T21" fmla="*/ 4 h 85"/>
                <a:gd name="T22" fmla="*/ 42 w 85"/>
                <a:gd name="T23" fmla="*/ 0 h 85"/>
                <a:gd name="T24" fmla="*/ 42 w 85"/>
                <a:gd name="T25" fmla="*/ 0 h 85"/>
                <a:gd name="T26" fmla="*/ 64 w 85"/>
                <a:gd name="T27" fmla="*/ 4 h 85"/>
                <a:gd name="T28" fmla="*/ 80 w 85"/>
                <a:gd name="T29" fmla="*/ 21 h 85"/>
                <a:gd name="T30" fmla="*/ 85 w 85"/>
                <a:gd name="T31" fmla="*/ 42 h 85"/>
                <a:gd name="T32" fmla="*/ 85 w 85"/>
                <a:gd name="T33" fmla="*/ 42 h 85"/>
                <a:gd name="T34" fmla="*/ 85 w 85"/>
                <a:gd name="T35" fmla="*/ 42 h 85"/>
                <a:gd name="T36" fmla="*/ 85 w 85"/>
                <a:gd name="T37" fmla="*/ 42 h 85"/>
                <a:gd name="T38" fmla="*/ 85 w 85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80" y="64"/>
                  </a:lnTo>
                  <a:lnTo>
                    <a:pt x="64" y="79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21" y="79"/>
                  </a:lnTo>
                  <a:lnTo>
                    <a:pt x="4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21"/>
                  </a:lnTo>
                  <a:lnTo>
                    <a:pt x="21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80" y="2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2" name="Freeform 1082"/>
            <p:cNvSpPr>
              <a:spLocks/>
            </p:cNvSpPr>
            <p:nvPr/>
          </p:nvSpPr>
          <p:spPr bwMode="auto">
            <a:xfrm>
              <a:off x="3983" y="3404"/>
              <a:ext cx="23" cy="22"/>
            </a:xfrm>
            <a:custGeom>
              <a:avLst/>
              <a:gdLst>
                <a:gd name="T0" fmla="*/ 86 w 86"/>
                <a:gd name="T1" fmla="*/ 42 h 85"/>
                <a:gd name="T2" fmla="*/ 81 w 86"/>
                <a:gd name="T3" fmla="*/ 64 h 85"/>
                <a:gd name="T4" fmla="*/ 64 w 86"/>
                <a:gd name="T5" fmla="*/ 79 h 85"/>
                <a:gd name="T6" fmla="*/ 43 w 86"/>
                <a:gd name="T7" fmla="*/ 85 h 85"/>
                <a:gd name="T8" fmla="*/ 43 w 86"/>
                <a:gd name="T9" fmla="*/ 85 h 85"/>
                <a:gd name="T10" fmla="*/ 21 w 86"/>
                <a:gd name="T11" fmla="*/ 79 h 85"/>
                <a:gd name="T12" fmla="*/ 6 w 86"/>
                <a:gd name="T13" fmla="*/ 64 h 85"/>
                <a:gd name="T14" fmla="*/ 0 w 86"/>
                <a:gd name="T15" fmla="*/ 42 h 85"/>
                <a:gd name="T16" fmla="*/ 0 w 86"/>
                <a:gd name="T17" fmla="*/ 42 h 85"/>
                <a:gd name="T18" fmla="*/ 6 w 86"/>
                <a:gd name="T19" fmla="*/ 21 h 85"/>
                <a:gd name="T20" fmla="*/ 21 w 86"/>
                <a:gd name="T21" fmla="*/ 4 h 85"/>
                <a:gd name="T22" fmla="*/ 43 w 86"/>
                <a:gd name="T23" fmla="*/ 0 h 85"/>
                <a:gd name="T24" fmla="*/ 43 w 86"/>
                <a:gd name="T25" fmla="*/ 0 h 85"/>
                <a:gd name="T26" fmla="*/ 64 w 86"/>
                <a:gd name="T27" fmla="*/ 4 h 85"/>
                <a:gd name="T28" fmla="*/ 81 w 86"/>
                <a:gd name="T29" fmla="*/ 21 h 85"/>
                <a:gd name="T30" fmla="*/ 86 w 86"/>
                <a:gd name="T31" fmla="*/ 42 h 85"/>
                <a:gd name="T32" fmla="*/ 86 w 86"/>
                <a:gd name="T33" fmla="*/ 42 h 85"/>
                <a:gd name="T34" fmla="*/ 86 w 86"/>
                <a:gd name="T35" fmla="*/ 42 h 85"/>
                <a:gd name="T36" fmla="*/ 86 w 86"/>
                <a:gd name="T37" fmla="*/ 42 h 85"/>
                <a:gd name="T38" fmla="*/ 86 w 86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86" y="42"/>
                  </a:moveTo>
                  <a:lnTo>
                    <a:pt x="81" y="64"/>
                  </a:lnTo>
                  <a:lnTo>
                    <a:pt x="64" y="79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79"/>
                  </a:lnTo>
                  <a:lnTo>
                    <a:pt x="6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21"/>
                  </a:lnTo>
                  <a:lnTo>
                    <a:pt x="21" y="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4"/>
                  </a:lnTo>
                  <a:lnTo>
                    <a:pt x="81" y="21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3" name="Freeform 1083"/>
            <p:cNvSpPr>
              <a:spLocks/>
            </p:cNvSpPr>
            <p:nvPr/>
          </p:nvSpPr>
          <p:spPr bwMode="auto">
            <a:xfrm>
              <a:off x="4034" y="3373"/>
              <a:ext cx="26" cy="22"/>
            </a:xfrm>
            <a:custGeom>
              <a:avLst/>
              <a:gdLst>
                <a:gd name="T0" fmla="*/ 87 w 87"/>
                <a:gd name="T1" fmla="*/ 43 h 86"/>
                <a:gd name="T2" fmla="*/ 80 w 87"/>
                <a:gd name="T3" fmla="*/ 64 h 86"/>
                <a:gd name="T4" fmla="*/ 64 w 87"/>
                <a:gd name="T5" fmla="*/ 81 h 86"/>
                <a:gd name="T6" fmla="*/ 42 w 87"/>
                <a:gd name="T7" fmla="*/ 86 h 86"/>
                <a:gd name="T8" fmla="*/ 42 w 87"/>
                <a:gd name="T9" fmla="*/ 86 h 86"/>
                <a:gd name="T10" fmla="*/ 21 w 87"/>
                <a:gd name="T11" fmla="*/ 81 h 86"/>
                <a:gd name="T12" fmla="*/ 6 w 87"/>
                <a:gd name="T13" fmla="*/ 64 h 86"/>
                <a:gd name="T14" fmla="*/ 0 w 87"/>
                <a:gd name="T15" fmla="*/ 43 h 86"/>
                <a:gd name="T16" fmla="*/ 0 w 87"/>
                <a:gd name="T17" fmla="*/ 43 h 86"/>
                <a:gd name="T18" fmla="*/ 6 w 87"/>
                <a:gd name="T19" fmla="*/ 21 h 86"/>
                <a:gd name="T20" fmla="*/ 21 w 87"/>
                <a:gd name="T21" fmla="*/ 6 h 86"/>
                <a:gd name="T22" fmla="*/ 42 w 87"/>
                <a:gd name="T23" fmla="*/ 0 h 86"/>
                <a:gd name="T24" fmla="*/ 42 w 87"/>
                <a:gd name="T25" fmla="*/ 0 h 86"/>
                <a:gd name="T26" fmla="*/ 64 w 87"/>
                <a:gd name="T27" fmla="*/ 6 h 86"/>
                <a:gd name="T28" fmla="*/ 80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0" y="64"/>
                  </a:lnTo>
                  <a:lnTo>
                    <a:pt x="64" y="81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1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4" name="Freeform 1084"/>
            <p:cNvSpPr>
              <a:spLocks/>
            </p:cNvSpPr>
            <p:nvPr/>
          </p:nvSpPr>
          <p:spPr bwMode="auto">
            <a:xfrm>
              <a:off x="3164" y="3189"/>
              <a:ext cx="24" cy="22"/>
            </a:xfrm>
            <a:custGeom>
              <a:avLst/>
              <a:gdLst>
                <a:gd name="T0" fmla="*/ 87 w 87"/>
                <a:gd name="T1" fmla="*/ 43 h 86"/>
                <a:gd name="T2" fmla="*/ 80 w 87"/>
                <a:gd name="T3" fmla="*/ 65 h 86"/>
                <a:gd name="T4" fmla="*/ 65 w 87"/>
                <a:gd name="T5" fmla="*/ 81 h 86"/>
                <a:gd name="T6" fmla="*/ 44 w 87"/>
                <a:gd name="T7" fmla="*/ 86 h 86"/>
                <a:gd name="T8" fmla="*/ 44 w 87"/>
                <a:gd name="T9" fmla="*/ 86 h 86"/>
                <a:gd name="T10" fmla="*/ 21 w 87"/>
                <a:gd name="T11" fmla="*/ 81 h 86"/>
                <a:gd name="T12" fmla="*/ 6 w 87"/>
                <a:gd name="T13" fmla="*/ 65 h 86"/>
                <a:gd name="T14" fmla="*/ 0 w 87"/>
                <a:gd name="T15" fmla="*/ 43 h 86"/>
                <a:gd name="T16" fmla="*/ 0 w 87"/>
                <a:gd name="T17" fmla="*/ 43 h 86"/>
                <a:gd name="T18" fmla="*/ 6 w 87"/>
                <a:gd name="T19" fmla="*/ 21 h 86"/>
                <a:gd name="T20" fmla="*/ 21 w 87"/>
                <a:gd name="T21" fmla="*/ 7 h 86"/>
                <a:gd name="T22" fmla="*/ 44 w 87"/>
                <a:gd name="T23" fmla="*/ 0 h 86"/>
                <a:gd name="T24" fmla="*/ 44 w 87"/>
                <a:gd name="T25" fmla="*/ 0 h 86"/>
                <a:gd name="T26" fmla="*/ 65 w 87"/>
                <a:gd name="T27" fmla="*/ 7 h 86"/>
                <a:gd name="T28" fmla="*/ 80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0" y="65"/>
                  </a:lnTo>
                  <a:lnTo>
                    <a:pt x="65" y="8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1" y="81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5" name="Freeform 1085"/>
            <p:cNvSpPr>
              <a:spLocks/>
            </p:cNvSpPr>
            <p:nvPr/>
          </p:nvSpPr>
          <p:spPr bwMode="auto">
            <a:xfrm>
              <a:off x="3196" y="3224"/>
              <a:ext cx="24" cy="23"/>
            </a:xfrm>
            <a:custGeom>
              <a:avLst/>
              <a:gdLst>
                <a:gd name="T0" fmla="*/ 87 w 87"/>
                <a:gd name="T1" fmla="*/ 44 h 87"/>
                <a:gd name="T2" fmla="*/ 80 w 87"/>
                <a:gd name="T3" fmla="*/ 66 h 87"/>
                <a:gd name="T4" fmla="*/ 65 w 87"/>
                <a:gd name="T5" fmla="*/ 80 h 87"/>
                <a:gd name="T6" fmla="*/ 43 w 87"/>
                <a:gd name="T7" fmla="*/ 87 h 87"/>
                <a:gd name="T8" fmla="*/ 43 w 87"/>
                <a:gd name="T9" fmla="*/ 87 h 87"/>
                <a:gd name="T10" fmla="*/ 22 w 87"/>
                <a:gd name="T11" fmla="*/ 80 h 87"/>
                <a:gd name="T12" fmla="*/ 6 w 87"/>
                <a:gd name="T13" fmla="*/ 66 h 87"/>
                <a:gd name="T14" fmla="*/ 0 w 87"/>
                <a:gd name="T15" fmla="*/ 44 h 87"/>
                <a:gd name="T16" fmla="*/ 0 w 87"/>
                <a:gd name="T17" fmla="*/ 44 h 87"/>
                <a:gd name="T18" fmla="*/ 6 w 87"/>
                <a:gd name="T19" fmla="*/ 21 h 87"/>
                <a:gd name="T20" fmla="*/ 22 w 87"/>
                <a:gd name="T21" fmla="*/ 7 h 87"/>
                <a:gd name="T22" fmla="*/ 43 w 87"/>
                <a:gd name="T23" fmla="*/ 0 h 87"/>
                <a:gd name="T24" fmla="*/ 43 w 87"/>
                <a:gd name="T25" fmla="*/ 0 h 87"/>
                <a:gd name="T26" fmla="*/ 65 w 87"/>
                <a:gd name="T27" fmla="*/ 7 h 87"/>
                <a:gd name="T28" fmla="*/ 80 w 87"/>
                <a:gd name="T29" fmla="*/ 21 h 87"/>
                <a:gd name="T30" fmla="*/ 87 w 87"/>
                <a:gd name="T31" fmla="*/ 44 h 87"/>
                <a:gd name="T32" fmla="*/ 87 w 87"/>
                <a:gd name="T33" fmla="*/ 44 h 87"/>
                <a:gd name="T34" fmla="*/ 87 w 87"/>
                <a:gd name="T35" fmla="*/ 44 h 87"/>
                <a:gd name="T36" fmla="*/ 87 w 87"/>
                <a:gd name="T37" fmla="*/ 44 h 87"/>
                <a:gd name="T38" fmla="*/ 87 w 87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4"/>
                  </a:moveTo>
                  <a:lnTo>
                    <a:pt x="80" y="66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0"/>
                  </a:lnTo>
                  <a:lnTo>
                    <a:pt x="6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6" name="Freeform 1086"/>
            <p:cNvSpPr>
              <a:spLocks/>
            </p:cNvSpPr>
            <p:nvPr/>
          </p:nvSpPr>
          <p:spPr bwMode="auto">
            <a:xfrm>
              <a:off x="3153" y="3268"/>
              <a:ext cx="24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4 h 87"/>
                <a:gd name="T4" fmla="*/ 65 w 86"/>
                <a:gd name="T5" fmla="*/ 81 h 87"/>
                <a:gd name="T6" fmla="*/ 43 w 86"/>
                <a:gd name="T7" fmla="*/ 87 h 87"/>
                <a:gd name="T8" fmla="*/ 43 w 86"/>
                <a:gd name="T9" fmla="*/ 87 h 87"/>
                <a:gd name="T10" fmla="*/ 22 w 86"/>
                <a:gd name="T11" fmla="*/ 81 h 87"/>
                <a:gd name="T12" fmla="*/ 6 w 86"/>
                <a:gd name="T13" fmla="*/ 64 h 87"/>
                <a:gd name="T14" fmla="*/ 0 w 86"/>
                <a:gd name="T15" fmla="*/ 43 h 87"/>
                <a:gd name="T16" fmla="*/ 0 w 86"/>
                <a:gd name="T17" fmla="*/ 43 h 87"/>
                <a:gd name="T18" fmla="*/ 6 w 86"/>
                <a:gd name="T19" fmla="*/ 21 h 87"/>
                <a:gd name="T20" fmla="*/ 22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4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1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2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7" name="Freeform 1087"/>
            <p:cNvSpPr>
              <a:spLocks/>
            </p:cNvSpPr>
            <p:nvPr/>
          </p:nvSpPr>
          <p:spPr bwMode="auto">
            <a:xfrm>
              <a:off x="3204" y="3302"/>
              <a:ext cx="22" cy="22"/>
            </a:xfrm>
            <a:custGeom>
              <a:avLst/>
              <a:gdLst>
                <a:gd name="T0" fmla="*/ 85 w 85"/>
                <a:gd name="T1" fmla="*/ 42 h 85"/>
                <a:gd name="T2" fmla="*/ 80 w 85"/>
                <a:gd name="T3" fmla="*/ 64 h 85"/>
                <a:gd name="T4" fmla="*/ 64 w 85"/>
                <a:gd name="T5" fmla="*/ 80 h 85"/>
                <a:gd name="T6" fmla="*/ 43 w 85"/>
                <a:gd name="T7" fmla="*/ 85 h 85"/>
                <a:gd name="T8" fmla="*/ 43 w 85"/>
                <a:gd name="T9" fmla="*/ 85 h 85"/>
                <a:gd name="T10" fmla="*/ 21 w 85"/>
                <a:gd name="T11" fmla="*/ 80 h 85"/>
                <a:gd name="T12" fmla="*/ 5 w 85"/>
                <a:gd name="T13" fmla="*/ 64 h 85"/>
                <a:gd name="T14" fmla="*/ 0 w 85"/>
                <a:gd name="T15" fmla="*/ 42 h 85"/>
                <a:gd name="T16" fmla="*/ 0 w 85"/>
                <a:gd name="T17" fmla="*/ 42 h 85"/>
                <a:gd name="T18" fmla="*/ 5 w 85"/>
                <a:gd name="T19" fmla="*/ 21 h 85"/>
                <a:gd name="T20" fmla="*/ 21 w 85"/>
                <a:gd name="T21" fmla="*/ 5 h 85"/>
                <a:gd name="T22" fmla="*/ 43 w 85"/>
                <a:gd name="T23" fmla="*/ 0 h 85"/>
                <a:gd name="T24" fmla="*/ 43 w 85"/>
                <a:gd name="T25" fmla="*/ 0 h 85"/>
                <a:gd name="T26" fmla="*/ 64 w 85"/>
                <a:gd name="T27" fmla="*/ 5 h 85"/>
                <a:gd name="T28" fmla="*/ 80 w 85"/>
                <a:gd name="T29" fmla="*/ 21 h 85"/>
                <a:gd name="T30" fmla="*/ 85 w 85"/>
                <a:gd name="T31" fmla="*/ 42 h 85"/>
                <a:gd name="T32" fmla="*/ 85 w 85"/>
                <a:gd name="T33" fmla="*/ 42 h 85"/>
                <a:gd name="T34" fmla="*/ 85 w 85"/>
                <a:gd name="T35" fmla="*/ 42 h 85"/>
                <a:gd name="T36" fmla="*/ 85 w 85"/>
                <a:gd name="T37" fmla="*/ 42 h 85"/>
                <a:gd name="T38" fmla="*/ 85 w 85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80"/>
                  </a:lnTo>
                  <a:lnTo>
                    <a:pt x="5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21"/>
                  </a:lnTo>
                  <a:lnTo>
                    <a:pt x="21" y="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8" name="Freeform 1088"/>
            <p:cNvSpPr>
              <a:spLocks/>
            </p:cNvSpPr>
            <p:nvPr/>
          </p:nvSpPr>
          <p:spPr bwMode="auto">
            <a:xfrm>
              <a:off x="3242" y="3262"/>
              <a:ext cx="26" cy="22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5 w 86"/>
                <a:gd name="T5" fmla="*/ 79 h 86"/>
                <a:gd name="T6" fmla="*/ 42 w 86"/>
                <a:gd name="T7" fmla="*/ 86 h 86"/>
                <a:gd name="T8" fmla="*/ 42 w 86"/>
                <a:gd name="T9" fmla="*/ 86 h 86"/>
                <a:gd name="T10" fmla="*/ 21 w 86"/>
                <a:gd name="T11" fmla="*/ 79 h 86"/>
                <a:gd name="T12" fmla="*/ 5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5 w 86"/>
                <a:gd name="T19" fmla="*/ 22 h 86"/>
                <a:gd name="T20" fmla="*/ 21 w 86"/>
                <a:gd name="T21" fmla="*/ 5 h 86"/>
                <a:gd name="T22" fmla="*/ 42 w 86"/>
                <a:gd name="T23" fmla="*/ 0 h 86"/>
                <a:gd name="T24" fmla="*/ 42 w 86"/>
                <a:gd name="T25" fmla="*/ 0 h 86"/>
                <a:gd name="T26" fmla="*/ 65 w 86"/>
                <a:gd name="T27" fmla="*/ 5 h 86"/>
                <a:gd name="T28" fmla="*/ 80 w 86"/>
                <a:gd name="T29" fmla="*/ 22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5" y="79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79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2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5" y="5"/>
                  </a:lnTo>
                  <a:lnTo>
                    <a:pt x="80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29" name="Freeform 1089"/>
            <p:cNvSpPr>
              <a:spLocks/>
            </p:cNvSpPr>
            <p:nvPr/>
          </p:nvSpPr>
          <p:spPr bwMode="auto">
            <a:xfrm>
              <a:off x="3158" y="3340"/>
              <a:ext cx="25" cy="22"/>
            </a:xfrm>
            <a:custGeom>
              <a:avLst/>
              <a:gdLst>
                <a:gd name="T0" fmla="*/ 86 w 86"/>
                <a:gd name="T1" fmla="*/ 42 h 87"/>
                <a:gd name="T2" fmla="*/ 81 w 86"/>
                <a:gd name="T3" fmla="*/ 64 h 87"/>
                <a:gd name="T4" fmla="*/ 65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0 h 87"/>
                <a:gd name="T12" fmla="*/ 6 w 86"/>
                <a:gd name="T13" fmla="*/ 64 h 87"/>
                <a:gd name="T14" fmla="*/ 0 w 86"/>
                <a:gd name="T15" fmla="*/ 42 h 87"/>
                <a:gd name="T16" fmla="*/ 0 w 86"/>
                <a:gd name="T17" fmla="*/ 42 h 87"/>
                <a:gd name="T18" fmla="*/ 6 w 86"/>
                <a:gd name="T19" fmla="*/ 21 h 87"/>
                <a:gd name="T20" fmla="*/ 21 w 86"/>
                <a:gd name="T21" fmla="*/ 6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6 h 87"/>
                <a:gd name="T28" fmla="*/ 81 w 86"/>
                <a:gd name="T29" fmla="*/ 21 h 87"/>
                <a:gd name="T30" fmla="*/ 86 w 86"/>
                <a:gd name="T31" fmla="*/ 42 h 87"/>
                <a:gd name="T32" fmla="*/ 86 w 86"/>
                <a:gd name="T33" fmla="*/ 42 h 87"/>
                <a:gd name="T34" fmla="*/ 86 w 86"/>
                <a:gd name="T35" fmla="*/ 42 h 87"/>
                <a:gd name="T36" fmla="*/ 86 w 86"/>
                <a:gd name="T37" fmla="*/ 42 h 87"/>
                <a:gd name="T38" fmla="*/ 86 w 86"/>
                <a:gd name="T39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2"/>
                  </a:moveTo>
                  <a:lnTo>
                    <a:pt x="81" y="64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6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1" y="21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0" name="Freeform 1090"/>
            <p:cNvSpPr>
              <a:spLocks/>
            </p:cNvSpPr>
            <p:nvPr/>
          </p:nvSpPr>
          <p:spPr bwMode="auto">
            <a:xfrm>
              <a:off x="3198" y="3359"/>
              <a:ext cx="25" cy="21"/>
            </a:xfrm>
            <a:custGeom>
              <a:avLst/>
              <a:gdLst>
                <a:gd name="T0" fmla="*/ 87 w 87"/>
                <a:gd name="T1" fmla="*/ 43 h 85"/>
                <a:gd name="T2" fmla="*/ 80 w 87"/>
                <a:gd name="T3" fmla="*/ 64 h 85"/>
                <a:gd name="T4" fmla="*/ 66 w 87"/>
                <a:gd name="T5" fmla="*/ 81 h 85"/>
                <a:gd name="T6" fmla="*/ 43 w 87"/>
                <a:gd name="T7" fmla="*/ 85 h 85"/>
                <a:gd name="T8" fmla="*/ 43 w 87"/>
                <a:gd name="T9" fmla="*/ 85 h 85"/>
                <a:gd name="T10" fmla="*/ 21 w 87"/>
                <a:gd name="T11" fmla="*/ 81 h 85"/>
                <a:gd name="T12" fmla="*/ 7 w 87"/>
                <a:gd name="T13" fmla="*/ 64 h 85"/>
                <a:gd name="T14" fmla="*/ 0 w 87"/>
                <a:gd name="T15" fmla="*/ 43 h 85"/>
                <a:gd name="T16" fmla="*/ 0 w 87"/>
                <a:gd name="T17" fmla="*/ 43 h 85"/>
                <a:gd name="T18" fmla="*/ 7 w 87"/>
                <a:gd name="T19" fmla="*/ 21 h 85"/>
                <a:gd name="T20" fmla="*/ 21 w 87"/>
                <a:gd name="T21" fmla="*/ 6 h 85"/>
                <a:gd name="T22" fmla="*/ 43 w 87"/>
                <a:gd name="T23" fmla="*/ 0 h 85"/>
                <a:gd name="T24" fmla="*/ 43 w 87"/>
                <a:gd name="T25" fmla="*/ 0 h 85"/>
                <a:gd name="T26" fmla="*/ 66 w 87"/>
                <a:gd name="T27" fmla="*/ 6 h 85"/>
                <a:gd name="T28" fmla="*/ 80 w 87"/>
                <a:gd name="T29" fmla="*/ 21 h 85"/>
                <a:gd name="T30" fmla="*/ 87 w 87"/>
                <a:gd name="T31" fmla="*/ 43 h 85"/>
                <a:gd name="T32" fmla="*/ 87 w 87"/>
                <a:gd name="T33" fmla="*/ 43 h 85"/>
                <a:gd name="T34" fmla="*/ 87 w 87"/>
                <a:gd name="T35" fmla="*/ 43 h 85"/>
                <a:gd name="T36" fmla="*/ 87 w 87"/>
                <a:gd name="T37" fmla="*/ 43 h 85"/>
                <a:gd name="T38" fmla="*/ 87 w 87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3"/>
                  </a:moveTo>
                  <a:lnTo>
                    <a:pt x="80" y="64"/>
                  </a:lnTo>
                  <a:lnTo>
                    <a:pt x="66" y="81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81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6"/>
                  </a:lnTo>
                  <a:lnTo>
                    <a:pt x="80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1" name="Freeform 1091"/>
            <p:cNvSpPr>
              <a:spLocks/>
            </p:cNvSpPr>
            <p:nvPr/>
          </p:nvSpPr>
          <p:spPr bwMode="auto">
            <a:xfrm>
              <a:off x="3195" y="3400"/>
              <a:ext cx="22" cy="22"/>
            </a:xfrm>
            <a:custGeom>
              <a:avLst/>
              <a:gdLst>
                <a:gd name="T0" fmla="*/ 85 w 85"/>
                <a:gd name="T1" fmla="*/ 44 h 86"/>
                <a:gd name="T2" fmla="*/ 80 w 85"/>
                <a:gd name="T3" fmla="*/ 65 h 86"/>
                <a:gd name="T4" fmla="*/ 64 w 85"/>
                <a:gd name="T5" fmla="*/ 81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1 h 86"/>
                <a:gd name="T12" fmla="*/ 5 w 85"/>
                <a:gd name="T13" fmla="*/ 65 h 86"/>
                <a:gd name="T14" fmla="*/ 0 w 85"/>
                <a:gd name="T15" fmla="*/ 44 h 86"/>
                <a:gd name="T16" fmla="*/ 0 w 85"/>
                <a:gd name="T17" fmla="*/ 44 h 86"/>
                <a:gd name="T18" fmla="*/ 5 w 85"/>
                <a:gd name="T19" fmla="*/ 22 h 86"/>
                <a:gd name="T20" fmla="*/ 21 w 85"/>
                <a:gd name="T21" fmla="*/ 7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7 h 86"/>
                <a:gd name="T28" fmla="*/ 80 w 85"/>
                <a:gd name="T29" fmla="*/ 22 h 86"/>
                <a:gd name="T30" fmla="*/ 85 w 85"/>
                <a:gd name="T31" fmla="*/ 44 h 86"/>
                <a:gd name="T32" fmla="*/ 85 w 85"/>
                <a:gd name="T33" fmla="*/ 44 h 86"/>
                <a:gd name="T34" fmla="*/ 85 w 85"/>
                <a:gd name="T35" fmla="*/ 44 h 86"/>
                <a:gd name="T36" fmla="*/ 85 w 85"/>
                <a:gd name="T37" fmla="*/ 44 h 86"/>
                <a:gd name="T38" fmla="*/ 85 w 85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4"/>
                  </a:moveTo>
                  <a:lnTo>
                    <a:pt x="80" y="65"/>
                  </a:lnTo>
                  <a:lnTo>
                    <a:pt x="64" y="81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1"/>
                  </a:lnTo>
                  <a:lnTo>
                    <a:pt x="5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5" y="22"/>
                  </a:lnTo>
                  <a:lnTo>
                    <a:pt x="21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7"/>
                  </a:lnTo>
                  <a:lnTo>
                    <a:pt x="80" y="22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2" name="Freeform 1092"/>
            <p:cNvSpPr>
              <a:spLocks/>
            </p:cNvSpPr>
            <p:nvPr/>
          </p:nvSpPr>
          <p:spPr bwMode="auto">
            <a:xfrm>
              <a:off x="3153" y="3369"/>
              <a:ext cx="24" cy="22"/>
            </a:xfrm>
            <a:custGeom>
              <a:avLst/>
              <a:gdLst>
                <a:gd name="T0" fmla="*/ 86 w 86"/>
                <a:gd name="T1" fmla="*/ 42 h 85"/>
                <a:gd name="T2" fmla="*/ 80 w 86"/>
                <a:gd name="T3" fmla="*/ 64 h 85"/>
                <a:gd name="T4" fmla="*/ 65 w 86"/>
                <a:gd name="T5" fmla="*/ 80 h 85"/>
                <a:gd name="T6" fmla="*/ 43 w 86"/>
                <a:gd name="T7" fmla="*/ 85 h 85"/>
                <a:gd name="T8" fmla="*/ 43 w 86"/>
                <a:gd name="T9" fmla="*/ 85 h 85"/>
                <a:gd name="T10" fmla="*/ 22 w 86"/>
                <a:gd name="T11" fmla="*/ 80 h 85"/>
                <a:gd name="T12" fmla="*/ 6 w 86"/>
                <a:gd name="T13" fmla="*/ 64 h 85"/>
                <a:gd name="T14" fmla="*/ 0 w 86"/>
                <a:gd name="T15" fmla="*/ 42 h 85"/>
                <a:gd name="T16" fmla="*/ 0 w 86"/>
                <a:gd name="T17" fmla="*/ 42 h 85"/>
                <a:gd name="T18" fmla="*/ 6 w 86"/>
                <a:gd name="T19" fmla="*/ 21 h 85"/>
                <a:gd name="T20" fmla="*/ 22 w 86"/>
                <a:gd name="T21" fmla="*/ 6 h 85"/>
                <a:gd name="T22" fmla="*/ 43 w 86"/>
                <a:gd name="T23" fmla="*/ 0 h 85"/>
                <a:gd name="T24" fmla="*/ 43 w 86"/>
                <a:gd name="T25" fmla="*/ 0 h 85"/>
                <a:gd name="T26" fmla="*/ 65 w 86"/>
                <a:gd name="T27" fmla="*/ 6 h 85"/>
                <a:gd name="T28" fmla="*/ 80 w 86"/>
                <a:gd name="T29" fmla="*/ 21 h 85"/>
                <a:gd name="T30" fmla="*/ 86 w 86"/>
                <a:gd name="T31" fmla="*/ 42 h 85"/>
                <a:gd name="T32" fmla="*/ 86 w 86"/>
                <a:gd name="T33" fmla="*/ 42 h 85"/>
                <a:gd name="T34" fmla="*/ 86 w 86"/>
                <a:gd name="T35" fmla="*/ 42 h 85"/>
                <a:gd name="T36" fmla="*/ 86 w 86"/>
                <a:gd name="T37" fmla="*/ 42 h 85"/>
                <a:gd name="T38" fmla="*/ 86 w 86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86" y="42"/>
                  </a:moveTo>
                  <a:lnTo>
                    <a:pt x="80" y="64"/>
                  </a:lnTo>
                  <a:lnTo>
                    <a:pt x="65" y="80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2" y="80"/>
                  </a:lnTo>
                  <a:lnTo>
                    <a:pt x="6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6" y="21"/>
                  </a:lnTo>
                  <a:lnTo>
                    <a:pt x="22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3" name="Freeform 1093"/>
            <p:cNvSpPr>
              <a:spLocks/>
            </p:cNvSpPr>
            <p:nvPr/>
          </p:nvSpPr>
          <p:spPr bwMode="auto">
            <a:xfrm>
              <a:off x="3110" y="3373"/>
              <a:ext cx="25" cy="22"/>
            </a:xfrm>
            <a:custGeom>
              <a:avLst/>
              <a:gdLst>
                <a:gd name="T0" fmla="*/ 87 w 87"/>
                <a:gd name="T1" fmla="*/ 43 h 86"/>
                <a:gd name="T2" fmla="*/ 81 w 87"/>
                <a:gd name="T3" fmla="*/ 64 h 86"/>
                <a:gd name="T4" fmla="*/ 66 w 87"/>
                <a:gd name="T5" fmla="*/ 81 h 86"/>
                <a:gd name="T6" fmla="*/ 44 w 87"/>
                <a:gd name="T7" fmla="*/ 86 h 86"/>
                <a:gd name="T8" fmla="*/ 44 w 87"/>
                <a:gd name="T9" fmla="*/ 86 h 86"/>
                <a:gd name="T10" fmla="*/ 22 w 87"/>
                <a:gd name="T11" fmla="*/ 81 h 86"/>
                <a:gd name="T12" fmla="*/ 7 w 87"/>
                <a:gd name="T13" fmla="*/ 64 h 86"/>
                <a:gd name="T14" fmla="*/ 0 w 87"/>
                <a:gd name="T15" fmla="*/ 43 h 86"/>
                <a:gd name="T16" fmla="*/ 0 w 87"/>
                <a:gd name="T17" fmla="*/ 43 h 86"/>
                <a:gd name="T18" fmla="*/ 7 w 87"/>
                <a:gd name="T19" fmla="*/ 21 h 86"/>
                <a:gd name="T20" fmla="*/ 22 w 87"/>
                <a:gd name="T21" fmla="*/ 6 h 86"/>
                <a:gd name="T22" fmla="*/ 44 w 87"/>
                <a:gd name="T23" fmla="*/ 0 h 86"/>
                <a:gd name="T24" fmla="*/ 44 w 87"/>
                <a:gd name="T25" fmla="*/ 0 h 86"/>
                <a:gd name="T26" fmla="*/ 66 w 87"/>
                <a:gd name="T27" fmla="*/ 6 h 86"/>
                <a:gd name="T28" fmla="*/ 81 w 87"/>
                <a:gd name="T29" fmla="*/ 21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1" y="64"/>
                  </a:lnTo>
                  <a:lnTo>
                    <a:pt x="66" y="8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2" y="81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6" y="6"/>
                  </a:lnTo>
                  <a:lnTo>
                    <a:pt x="81" y="2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4" name="Freeform 1094"/>
            <p:cNvSpPr>
              <a:spLocks/>
            </p:cNvSpPr>
            <p:nvPr/>
          </p:nvSpPr>
          <p:spPr bwMode="auto">
            <a:xfrm>
              <a:off x="3017" y="3361"/>
              <a:ext cx="25" cy="22"/>
            </a:xfrm>
            <a:custGeom>
              <a:avLst/>
              <a:gdLst>
                <a:gd name="T0" fmla="*/ 87 w 87"/>
                <a:gd name="T1" fmla="*/ 42 h 85"/>
                <a:gd name="T2" fmla="*/ 81 w 87"/>
                <a:gd name="T3" fmla="*/ 64 h 85"/>
                <a:gd name="T4" fmla="*/ 66 w 87"/>
                <a:gd name="T5" fmla="*/ 80 h 85"/>
                <a:gd name="T6" fmla="*/ 44 w 87"/>
                <a:gd name="T7" fmla="*/ 85 h 85"/>
                <a:gd name="T8" fmla="*/ 44 w 87"/>
                <a:gd name="T9" fmla="*/ 85 h 85"/>
                <a:gd name="T10" fmla="*/ 22 w 87"/>
                <a:gd name="T11" fmla="*/ 80 h 85"/>
                <a:gd name="T12" fmla="*/ 7 w 87"/>
                <a:gd name="T13" fmla="*/ 64 h 85"/>
                <a:gd name="T14" fmla="*/ 0 w 87"/>
                <a:gd name="T15" fmla="*/ 42 h 85"/>
                <a:gd name="T16" fmla="*/ 0 w 87"/>
                <a:gd name="T17" fmla="*/ 42 h 85"/>
                <a:gd name="T18" fmla="*/ 7 w 87"/>
                <a:gd name="T19" fmla="*/ 21 h 85"/>
                <a:gd name="T20" fmla="*/ 22 w 87"/>
                <a:gd name="T21" fmla="*/ 6 h 85"/>
                <a:gd name="T22" fmla="*/ 44 w 87"/>
                <a:gd name="T23" fmla="*/ 0 h 85"/>
                <a:gd name="T24" fmla="*/ 44 w 87"/>
                <a:gd name="T25" fmla="*/ 0 h 85"/>
                <a:gd name="T26" fmla="*/ 66 w 87"/>
                <a:gd name="T27" fmla="*/ 6 h 85"/>
                <a:gd name="T28" fmla="*/ 81 w 87"/>
                <a:gd name="T29" fmla="*/ 21 h 85"/>
                <a:gd name="T30" fmla="*/ 87 w 87"/>
                <a:gd name="T31" fmla="*/ 42 h 85"/>
                <a:gd name="T32" fmla="*/ 87 w 87"/>
                <a:gd name="T33" fmla="*/ 42 h 85"/>
                <a:gd name="T34" fmla="*/ 87 w 87"/>
                <a:gd name="T35" fmla="*/ 42 h 85"/>
                <a:gd name="T36" fmla="*/ 87 w 87"/>
                <a:gd name="T37" fmla="*/ 42 h 85"/>
                <a:gd name="T38" fmla="*/ 87 w 87"/>
                <a:gd name="T3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5">
                  <a:moveTo>
                    <a:pt x="87" y="42"/>
                  </a:moveTo>
                  <a:lnTo>
                    <a:pt x="81" y="64"/>
                  </a:lnTo>
                  <a:lnTo>
                    <a:pt x="66" y="80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22" y="80"/>
                  </a:lnTo>
                  <a:lnTo>
                    <a:pt x="7" y="6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7" y="21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6" y="6"/>
                  </a:lnTo>
                  <a:lnTo>
                    <a:pt x="81" y="2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5" name="Freeform 1095"/>
            <p:cNvSpPr>
              <a:spLocks/>
            </p:cNvSpPr>
            <p:nvPr/>
          </p:nvSpPr>
          <p:spPr bwMode="auto">
            <a:xfrm>
              <a:off x="3023" y="3415"/>
              <a:ext cx="23" cy="21"/>
            </a:xfrm>
            <a:custGeom>
              <a:avLst/>
              <a:gdLst>
                <a:gd name="T0" fmla="*/ 85 w 85"/>
                <a:gd name="T1" fmla="*/ 43 h 85"/>
                <a:gd name="T2" fmla="*/ 80 w 85"/>
                <a:gd name="T3" fmla="*/ 64 h 85"/>
                <a:gd name="T4" fmla="*/ 64 w 85"/>
                <a:gd name="T5" fmla="*/ 79 h 85"/>
                <a:gd name="T6" fmla="*/ 43 w 85"/>
                <a:gd name="T7" fmla="*/ 85 h 85"/>
                <a:gd name="T8" fmla="*/ 43 w 85"/>
                <a:gd name="T9" fmla="*/ 85 h 85"/>
                <a:gd name="T10" fmla="*/ 21 w 85"/>
                <a:gd name="T11" fmla="*/ 79 h 85"/>
                <a:gd name="T12" fmla="*/ 6 w 85"/>
                <a:gd name="T13" fmla="*/ 64 h 85"/>
                <a:gd name="T14" fmla="*/ 0 w 85"/>
                <a:gd name="T15" fmla="*/ 43 h 85"/>
                <a:gd name="T16" fmla="*/ 0 w 85"/>
                <a:gd name="T17" fmla="*/ 43 h 85"/>
                <a:gd name="T18" fmla="*/ 6 w 85"/>
                <a:gd name="T19" fmla="*/ 21 h 85"/>
                <a:gd name="T20" fmla="*/ 21 w 85"/>
                <a:gd name="T21" fmla="*/ 5 h 85"/>
                <a:gd name="T22" fmla="*/ 43 w 85"/>
                <a:gd name="T23" fmla="*/ 0 h 85"/>
                <a:gd name="T24" fmla="*/ 43 w 85"/>
                <a:gd name="T25" fmla="*/ 0 h 85"/>
                <a:gd name="T26" fmla="*/ 64 w 85"/>
                <a:gd name="T27" fmla="*/ 5 h 85"/>
                <a:gd name="T28" fmla="*/ 80 w 85"/>
                <a:gd name="T29" fmla="*/ 21 h 85"/>
                <a:gd name="T30" fmla="*/ 85 w 85"/>
                <a:gd name="T31" fmla="*/ 43 h 85"/>
                <a:gd name="T32" fmla="*/ 85 w 85"/>
                <a:gd name="T33" fmla="*/ 43 h 85"/>
                <a:gd name="T34" fmla="*/ 85 w 85"/>
                <a:gd name="T35" fmla="*/ 43 h 85"/>
                <a:gd name="T36" fmla="*/ 85 w 85"/>
                <a:gd name="T37" fmla="*/ 43 h 85"/>
                <a:gd name="T38" fmla="*/ 85 w 85"/>
                <a:gd name="T3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lnTo>
                    <a:pt x="80" y="64"/>
                  </a:lnTo>
                  <a:lnTo>
                    <a:pt x="64" y="79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21" y="79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6" name="Freeform 1096"/>
            <p:cNvSpPr>
              <a:spLocks/>
            </p:cNvSpPr>
            <p:nvPr/>
          </p:nvSpPr>
          <p:spPr bwMode="auto">
            <a:xfrm>
              <a:off x="2982" y="3444"/>
              <a:ext cx="26" cy="23"/>
            </a:xfrm>
            <a:custGeom>
              <a:avLst/>
              <a:gdLst>
                <a:gd name="T0" fmla="*/ 86 w 86"/>
                <a:gd name="T1" fmla="*/ 43 h 87"/>
                <a:gd name="T2" fmla="*/ 79 w 86"/>
                <a:gd name="T3" fmla="*/ 65 h 87"/>
                <a:gd name="T4" fmla="*/ 65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2 w 86"/>
                <a:gd name="T11" fmla="*/ 80 h 87"/>
                <a:gd name="T12" fmla="*/ 5 w 86"/>
                <a:gd name="T13" fmla="*/ 65 h 87"/>
                <a:gd name="T14" fmla="*/ 0 w 86"/>
                <a:gd name="T15" fmla="*/ 43 h 87"/>
                <a:gd name="T16" fmla="*/ 0 w 86"/>
                <a:gd name="T17" fmla="*/ 43 h 87"/>
                <a:gd name="T18" fmla="*/ 5 w 86"/>
                <a:gd name="T19" fmla="*/ 22 h 87"/>
                <a:gd name="T20" fmla="*/ 22 w 86"/>
                <a:gd name="T21" fmla="*/ 6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6 h 87"/>
                <a:gd name="T28" fmla="*/ 79 w 86"/>
                <a:gd name="T29" fmla="*/ 22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79" y="65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2" y="80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2"/>
                  </a:lnTo>
                  <a:lnTo>
                    <a:pt x="22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79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7" name="Freeform 1097"/>
            <p:cNvSpPr>
              <a:spLocks/>
            </p:cNvSpPr>
            <p:nvPr/>
          </p:nvSpPr>
          <p:spPr bwMode="auto">
            <a:xfrm>
              <a:off x="3245" y="3402"/>
              <a:ext cx="24" cy="23"/>
            </a:xfrm>
            <a:custGeom>
              <a:avLst/>
              <a:gdLst>
                <a:gd name="T0" fmla="*/ 85 w 85"/>
                <a:gd name="T1" fmla="*/ 43 h 86"/>
                <a:gd name="T2" fmla="*/ 80 w 85"/>
                <a:gd name="T3" fmla="*/ 64 h 86"/>
                <a:gd name="T4" fmla="*/ 64 w 85"/>
                <a:gd name="T5" fmla="*/ 80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0 h 86"/>
                <a:gd name="T12" fmla="*/ 6 w 85"/>
                <a:gd name="T13" fmla="*/ 64 h 86"/>
                <a:gd name="T14" fmla="*/ 0 w 85"/>
                <a:gd name="T15" fmla="*/ 43 h 86"/>
                <a:gd name="T16" fmla="*/ 0 w 85"/>
                <a:gd name="T17" fmla="*/ 43 h 86"/>
                <a:gd name="T18" fmla="*/ 6 w 85"/>
                <a:gd name="T19" fmla="*/ 22 h 86"/>
                <a:gd name="T20" fmla="*/ 21 w 85"/>
                <a:gd name="T21" fmla="*/ 5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5 h 86"/>
                <a:gd name="T28" fmla="*/ 80 w 85"/>
                <a:gd name="T29" fmla="*/ 22 h 86"/>
                <a:gd name="T30" fmla="*/ 85 w 85"/>
                <a:gd name="T31" fmla="*/ 43 h 86"/>
                <a:gd name="T32" fmla="*/ 85 w 85"/>
                <a:gd name="T33" fmla="*/ 43 h 86"/>
                <a:gd name="T34" fmla="*/ 85 w 85"/>
                <a:gd name="T35" fmla="*/ 43 h 86"/>
                <a:gd name="T36" fmla="*/ 85 w 85"/>
                <a:gd name="T37" fmla="*/ 43 h 86"/>
                <a:gd name="T38" fmla="*/ 85 w 85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0" y="64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6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8" name="Freeform 1098"/>
            <p:cNvSpPr>
              <a:spLocks/>
            </p:cNvSpPr>
            <p:nvPr/>
          </p:nvSpPr>
          <p:spPr bwMode="auto">
            <a:xfrm>
              <a:off x="3277" y="3375"/>
              <a:ext cx="24" cy="22"/>
            </a:xfrm>
            <a:custGeom>
              <a:avLst/>
              <a:gdLst>
                <a:gd name="T0" fmla="*/ 87 w 87"/>
                <a:gd name="T1" fmla="*/ 44 h 87"/>
                <a:gd name="T2" fmla="*/ 81 w 87"/>
                <a:gd name="T3" fmla="*/ 66 h 87"/>
                <a:gd name="T4" fmla="*/ 66 w 87"/>
                <a:gd name="T5" fmla="*/ 81 h 87"/>
                <a:gd name="T6" fmla="*/ 44 w 87"/>
                <a:gd name="T7" fmla="*/ 87 h 87"/>
                <a:gd name="T8" fmla="*/ 44 w 87"/>
                <a:gd name="T9" fmla="*/ 87 h 87"/>
                <a:gd name="T10" fmla="*/ 22 w 87"/>
                <a:gd name="T11" fmla="*/ 81 h 87"/>
                <a:gd name="T12" fmla="*/ 7 w 87"/>
                <a:gd name="T13" fmla="*/ 66 h 87"/>
                <a:gd name="T14" fmla="*/ 0 w 87"/>
                <a:gd name="T15" fmla="*/ 44 h 87"/>
                <a:gd name="T16" fmla="*/ 0 w 87"/>
                <a:gd name="T17" fmla="*/ 44 h 87"/>
                <a:gd name="T18" fmla="*/ 7 w 87"/>
                <a:gd name="T19" fmla="*/ 21 h 87"/>
                <a:gd name="T20" fmla="*/ 22 w 87"/>
                <a:gd name="T21" fmla="*/ 7 h 87"/>
                <a:gd name="T22" fmla="*/ 44 w 87"/>
                <a:gd name="T23" fmla="*/ 0 h 87"/>
                <a:gd name="T24" fmla="*/ 44 w 87"/>
                <a:gd name="T25" fmla="*/ 0 h 87"/>
                <a:gd name="T26" fmla="*/ 66 w 87"/>
                <a:gd name="T27" fmla="*/ 7 h 87"/>
                <a:gd name="T28" fmla="*/ 81 w 87"/>
                <a:gd name="T29" fmla="*/ 21 h 87"/>
                <a:gd name="T30" fmla="*/ 87 w 87"/>
                <a:gd name="T31" fmla="*/ 44 h 87"/>
                <a:gd name="T32" fmla="*/ 87 w 87"/>
                <a:gd name="T33" fmla="*/ 44 h 87"/>
                <a:gd name="T34" fmla="*/ 87 w 87"/>
                <a:gd name="T35" fmla="*/ 44 h 87"/>
                <a:gd name="T36" fmla="*/ 87 w 87"/>
                <a:gd name="T37" fmla="*/ 44 h 87"/>
                <a:gd name="T38" fmla="*/ 87 w 87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4"/>
                  </a:moveTo>
                  <a:lnTo>
                    <a:pt x="81" y="66"/>
                  </a:lnTo>
                  <a:lnTo>
                    <a:pt x="66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1"/>
                  </a:lnTo>
                  <a:lnTo>
                    <a:pt x="7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1"/>
                  </a:lnTo>
                  <a:lnTo>
                    <a:pt x="22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6" y="7"/>
                  </a:lnTo>
                  <a:lnTo>
                    <a:pt x="81" y="21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39" name="Freeform 1099"/>
            <p:cNvSpPr>
              <a:spLocks/>
            </p:cNvSpPr>
            <p:nvPr/>
          </p:nvSpPr>
          <p:spPr bwMode="auto">
            <a:xfrm>
              <a:off x="3333" y="3406"/>
              <a:ext cx="24" cy="22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5 w 86"/>
                <a:gd name="T5" fmla="*/ 80 h 86"/>
                <a:gd name="T6" fmla="*/ 42 w 86"/>
                <a:gd name="T7" fmla="*/ 86 h 86"/>
                <a:gd name="T8" fmla="*/ 42 w 86"/>
                <a:gd name="T9" fmla="*/ 86 h 86"/>
                <a:gd name="T10" fmla="*/ 21 w 86"/>
                <a:gd name="T11" fmla="*/ 80 h 86"/>
                <a:gd name="T12" fmla="*/ 5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5 w 86"/>
                <a:gd name="T19" fmla="*/ 21 h 86"/>
                <a:gd name="T20" fmla="*/ 21 w 86"/>
                <a:gd name="T21" fmla="*/ 6 h 86"/>
                <a:gd name="T22" fmla="*/ 42 w 86"/>
                <a:gd name="T23" fmla="*/ 0 h 86"/>
                <a:gd name="T24" fmla="*/ 42 w 86"/>
                <a:gd name="T25" fmla="*/ 0 h 86"/>
                <a:gd name="T26" fmla="*/ 65 w 86"/>
                <a:gd name="T27" fmla="*/ 6 h 86"/>
                <a:gd name="T28" fmla="*/ 80 w 86"/>
                <a:gd name="T29" fmla="*/ 21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5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5" y="6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0" name="Freeform 1100"/>
            <p:cNvSpPr>
              <a:spLocks/>
            </p:cNvSpPr>
            <p:nvPr/>
          </p:nvSpPr>
          <p:spPr bwMode="auto">
            <a:xfrm>
              <a:off x="1856" y="3088"/>
              <a:ext cx="25" cy="23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4 w 86"/>
                <a:gd name="T5" fmla="*/ 80 h 86"/>
                <a:gd name="T6" fmla="*/ 42 w 86"/>
                <a:gd name="T7" fmla="*/ 86 h 86"/>
                <a:gd name="T8" fmla="*/ 42 w 86"/>
                <a:gd name="T9" fmla="*/ 86 h 86"/>
                <a:gd name="T10" fmla="*/ 21 w 86"/>
                <a:gd name="T11" fmla="*/ 80 h 86"/>
                <a:gd name="T12" fmla="*/ 5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5 w 86"/>
                <a:gd name="T19" fmla="*/ 22 h 86"/>
                <a:gd name="T20" fmla="*/ 21 w 86"/>
                <a:gd name="T21" fmla="*/ 5 h 86"/>
                <a:gd name="T22" fmla="*/ 42 w 86"/>
                <a:gd name="T23" fmla="*/ 0 h 86"/>
                <a:gd name="T24" fmla="*/ 42 w 86"/>
                <a:gd name="T25" fmla="*/ 0 h 86"/>
                <a:gd name="T26" fmla="*/ 64 w 86"/>
                <a:gd name="T27" fmla="*/ 5 h 86"/>
                <a:gd name="T28" fmla="*/ 80 w 86"/>
                <a:gd name="T29" fmla="*/ 22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5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5" y="22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1" name="Freeform 1101"/>
            <p:cNvSpPr>
              <a:spLocks/>
            </p:cNvSpPr>
            <p:nvPr/>
          </p:nvSpPr>
          <p:spPr bwMode="auto">
            <a:xfrm>
              <a:off x="1898" y="3109"/>
              <a:ext cx="24" cy="23"/>
            </a:xfrm>
            <a:custGeom>
              <a:avLst/>
              <a:gdLst>
                <a:gd name="T0" fmla="*/ 86 w 86"/>
                <a:gd name="T1" fmla="*/ 43 h 86"/>
                <a:gd name="T2" fmla="*/ 81 w 86"/>
                <a:gd name="T3" fmla="*/ 65 h 86"/>
                <a:gd name="T4" fmla="*/ 65 w 86"/>
                <a:gd name="T5" fmla="*/ 80 h 86"/>
                <a:gd name="T6" fmla="*/ 44 w 86"/>
                <a:gd name="T7" fmla="*/ 86 h 86"/>
                <a:gd name="T8" fmla="*/ 44 w 86"/>
                <a:gd name="T9" fmla="*/ 86 h 86"/>
                <a:gd name="T10" fmla="*/ 22 w 86"/>
                <a:gd name="T11" fmla="*/ 80 h 86"/>
                <a:gd name="T12" fmla="*/ 7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7 w 86"/>
                <a:gd name="T19" fmla="*/ 21 h 86"/>
                <a:gd name="T20" fmla="*/ 22 w 86"/>
                <a:gd name="T21" fmla="*/ 5 h 86"/>
                <a:gd name="T22" fmla="*/ 44 w 86"/>
                <a:gd name="T23" fmla="*/ 0 h 86"/>
                <a:gd name="T24" fmla="*/ 44 w 86"/>
                <a:gd name="T25" fmla="*/ 0 h 86"/>
                <a:gd name="T26" fmla="*/ 65 w 86"/>
                <a:gd name="T27" fmla="*/ 5 h 86"/>
                <a:gd name="T28" fmla="*/ 81 w 86"/>
                <a:gd name="T29" fmla="*/ 21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1" y="65"/>
                  </a:lnTo>
                  <a:lnTo>
                    <a:pt x="65" y="80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2" y="80"/>
                  </a:lnTo>
                  <a:lnTo>
                    <a:pt x="7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1"/>
                  </a:lnTo>
                  <a:lnTo>
                    <a:pt x="22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5"/>
                  </a:lnTo>
                  <a:lnTo>
                    <a:pt x="81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2" name="Freeform 1102"/>
            <p:cNvSpPr>
              <a:spLocks/>
            </p:cNvSpPr>
            <p:nvPr/>
          </p:nvSpPr>
          <p:spPr bwMode="auto">
            <a:xfrm>
              <a:off x="1854" y="3124"/>
              <a:ext cx="25" cy="22"/>
            </a:xfrm>
            <a:custGeom>
              <a:avLst/>
              <a:gdLst>
                <a:gd name="T0" fmla="*/ 85 w 85"/>
                <a:gd name="T1" fmla="*/ 44 h 86"/>
                <a:gd name="T2" fmla="*/ 80 w 85"/>
                <a:gd name="T3" fmla="*/ 65 h 86"/>
                <a:gd name="T4" fmla="*/ 64 w 85"/>
                <a:gd name="T5" fmla="*/ 80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0 h 86"/>
                <a:gd name="T12" fmla="*/ 6 w 85"/>
                <a:gd name="T13" fmla="*/ 65 h 86"/>
                <a:gd name="T14" fmla="*/ 0 w 85"/>
                <a:gd name="T15" fmla="*/ 44 h 86"/>
                <a:gd name="T16" fmla="*/ 0 w 85"/>
                <a:gd name="T17" fmla="*/ 44 h 86"/>
                <a:gd name="T18" fmla="*/ 6 w 85"/>
                <a:gd name="T19" fmla="*/ 21 h 86"/>
                <a:gd name="T20" fmla="*/ 21 w 85"/>
                <a:gd name="T21" fmla="*/ 6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6 h 86"/>
                <a:gd name="T28" fmla="*/ 80 w 85"/>
                <a:gd name="T29" fmla="*/ 21 h 86"/>
                <a:gd name="T30" fmla="*/ 85 w 85"/>
                <a:gd name="T31" fmla="*/ 44 h 86"/>
                <a:gd name="T32" fmla="*/ 85 w 85"/>
                <a:gd name="T33" fmla="*/ 44 h 86"/>
                <a:gd name="T34" fmla="*/ 85 w 85"/>
                <a:gd name="T35" fmla="*/ 44 h 86"/>
                <a:gd name="T36" fmla="*/ 85 w 85"/>
                <a:gd name="T37" fmla="*/ 44 h 86"/>
                <a:gd name="T38" fmla="*/ 85 w 85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4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6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1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3" name="Freeform 1103"/>
            <p:cNvSpPr>
              <a:spLocks/>
            </p:cNvSpPr>
            <p:nvPr/>
          </p:nvSpPr>
          <p:spPr bwMode="auto">
            <a:xfrm>
              <a:off x="1929" y="3133"/>
              <a:ext cx="25" cy="21"/>
            </a:xfrm>
            <a:custGeom>
              <a:avLst/>
              <a:gdLst>
                <a:gd name="T0" fmla="*/ 86 w 86"/>
                <a:gd name="T1" fmla="*/ 43 h 86"/>
                <a:gd name="T2" fmla="*/ 80 w 86"/>
                <a:gd name="T3" fmla="*/ 65 h 86"/>
                <a:gd name="T4" fmla="*/ 64 w 86"/>
                <a:gd name="T5" fmla="*/ 79 h 86"/>
                <a:gd name="T6" fmla="*/ 42 w 86"/>
                <a:gd name="T7" fmla="*/ 86 h 86"/>
                <a:gd name="T8" fmla="*/ 42 w 86"/>
                <a:gd name="T9" fmla="*/ 86 h 86"/>
                <a:gd name="T10" fmla="*/ 21 w 86"/>
                <a:gd name="T11" fmla="*/ 79 h 86"/>
                <a:gd name="T12" fmla="*/ 6 w 86"/>
                <a:gd name="T13" fmla="*/ 65 h 86"/>
                <a:gd name="T14" fmla="*/ 0 w 86"/>
                <a:gd name="T15" fmla="*/ 43 h 86"/>
                <a:gd name="T16" fmla="*/ 0 w 86"/>
                <a:gd name="T17" fmla="*/ 43 h 86"/>
                <a:gd name="T18" fmla="*/ 6 w 86"/>
                <a:gd name="T19" fmla="*/ 21 h 86"/>
                <a:gd name="T20" fmla="*/ 21 w 86"/>
                <a:gd name="T21" fmla="*/ 5 h 86"/>
                <a:gd name="T22" fmla="*/ 42 w 86"/>
                <a:gd name="T23" fmla="*/ 0 h 86"/>
                <a:gd name="T24" fmla="*/ 42 w 86"/>
                <a:gd name="T25" fmla="*/ 0 h 86"/>
                <a:gd name="T26" fmla="*/ 64 w 86"/>
                <a:gd name="T27" fmla="*/ 5 h 86"/>
                <a:gd name="T28" fmla="*/ 80 w 86"/>
                <a:gd name="T29" fmla="*/ 21 h 86"/>
                <a:gd name="T30" fmla="*/ 86 w 86"/>
                <a:gd name="T31" fmla="*/ 43 h 86"/>
                <a:gd name="T32" fmla="*/ 86 w 86"/>
                <a:gd name="T33" fmla="*/ 43 h 86"/>
                <a:gd name="T34" fmla="*/ 86 w 86"/>
                <a:gd name="T35" fmla="*/ 43 h 86"/>
                <a:gd name="T36" fmla="*/ 86 w 86"/>
                <a:gd name="T37" fmla="*/ 43 h 86"/>
                <a:gd name="T38" fmla="*/ 86 w 86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lnTo>
                    <a:pt x="80" y="65"/>
                  </a:lnTo>
                  <a:lnTo>
                    <a:pt x="64" y="79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79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4" name="Freeform 1104"/>
            <p:cNvSpPr>
              <a:spLocks/>
            </p:cNvSpPr>
            <p:nvPr/>
          </p:nvSpPr>
          <p:spPr bwMode="auto">
            <a:xfrm>
              <a:off x="1934" y="3166"/>
              <a:ext cx="25" cy="22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6 h 87"/>
                <a:gd name="T4" fmla="*/ 65 w 86"/>
                <a:gd name="T5" fmla="*/ 81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1 h 87"/>
                <a:gd name="T12" fmla="*/ 6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6 w 86"/>
                <a:gd name="T19" fmla="*/ 21 h 87"/>
                <a:gd name="T20" fmla="*/ 21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6"/>
                  </a:lnTo>
                  <a:lnTo>
                    <a:pt x="65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1"/>
                  </a:lnTo>
                  <a:lnTo>
                    <a:pt x="6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1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5" name="Freeform 1105"/>
            <p:cNvSpPr>
              <a:spLocks/>
            </p:cNvSpPr>
            <p:nvPr/>
          </p:nvSpPr>
          <p:spPr bwMode="auto">
            <a:xfrm>
              <a:off x="1985" y="3232"/>
              <a:ext cx="25" cy="23"/>
            </a:xfrm>
            <a:custGeom>
              <a:avLst/>
              <a:gdLst>
                <a:gd name="T0" fmla="*/ 87 w 87"/>
                <a:gd name="T1" fmla="*/ 43 h 86"/>
                <a:gd name="T2" fmla="*/ 81 w 87"/>
                <a:gd name="T3" fmla="*/ 64 h 86"/>
                <a:gd name="T4" fmla="*/ 66 w 87"/>
                <a:gd name="T5" fmla="*/ 80 h 86"/>
                <a:gd name="T6" fmla="*/ 43 w 87"/>
                <a:gd name="T7" fmla="*/ 86 h 86"/>
                <a:gd name="T8" fmla="*/ 43 w 87"/>
                <a:gd name="T9" fmla="*/ 86 h 86"/>
                <a:gd name="T10" fmla="*/ 21 w 87"/>
                <a:gd name="T11" fmla="*/ 80 h 86"/>
                <a:gd name="T12" fmla="*/ 7 w 87"/>
                <a:gd name="T13" fmla="*/ 64 h 86"/>
                <a:gd name="T14" fmla="*/ 0 w 87"/>
                <a:gd name="T15" fmla="*/ 43 h 86"/>
                <a:gd name="T16" fmla="*/ 0 w 87"/>
                <a:gd name="T17" fmla="*/ 43 h 86"/>
                <a:gd name="T18" fmla="*/ 7 w 87"/>
                <a:gd name="T19" fmla="*/ 22 h 86"/>
                <a:gd name="T20" fmla="*/ 21 w 87"/>
                <a:gd name="T21" fmla="*/ 6 h 86"/>
                <a:gd name="T22" fmla="*/ 43 w 87"/>
                <a:gd name="T23" fmla="*/ 0 h 86"/>
                <a:gd name="T24" fmla="*/ 43 w 87"/>
                <a:gd name="T25" fmla="*/ 0 h 86"/>
                <a:gd name="T26" fmla="*/ 66 w 87"/>
                <a:gd name="T27" fmla="*/ 6 h 86"/>
                <a:gd name="T28" fmla="*/ 81 w 87"/>
                <a:gd name="T29" fmla="*/ 22 h 86"/>
                <a:gd name="T30" fmla="*/ 87 w 87"/>
                <a:gd name="T31" fmla="*/ 43 h 86"/>
                <a:gd name="T32" fmla="*/ 87 w 87"/>
                <a:gd name="T33" fmla="*/ 43 h 86"/>
                <a:gd name="T34" fmla="*/ 87 w 87"/>
                <a:gd name="T35" fmla="*/ 43 h 86"/>
                <a:gd name="T36" fmla="*/ 87 w 87"/>
                <a:gd name="T37" fmla="*/ 43 h 86"/>
                <a:gd name="T38" fmla="*/ 87 w 87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3"/>
                  </a:moveTo>
                  <a:lnTo>
                    <a:pt x="81" y="64"/>
                  </a:lnTo>
                  <a:lnTo>
                    <a:pt x="66" y="80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0"/>
                  </a:lnTo>
                  <a:lnTo>
                    <a:pt x="7" y="6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6"/>
                  </a:lnTo>
                  <a:lnTo>
                    <a:pt x="81" y="22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6" name="Freeform 1106"/>
            <p:cNvSpPr>
              <a:spLocks/>
            </p:cNvSpPr>
            <p:nvPr/>
          </p:nvSpPr>
          <p:spPr bwMode="auto">
            <a:xfrm>
              <a:off x="1986" y="3275"/>
              <a:ext cx="26" cy="21"/>
            </a:xfrm>
            <a:custGeom>
              <a:avLst/>
              <a:gdLst>
                <a:gd name="T0" fmla="*/ 86 w 86"/>
                <a:gd name="T1" fmla="*/ 44 h 86"/>
                <a:gd name="T2" fmla="*/ 81 w 86"/>
                <a:gd name="T3" fmla="*/ 65 h 86"/>
                <a:gd name="T4" fmla="*/ 65 w 86"/>
                <a:gd name="T5" fmla="*/ 80 h 86"/>
                <a:gd name="T6" fmla="*/ 44 w 86"/>
                <a:gd name="T7" fmla="*/ 86 h 86"/>
                <a:gd name="T8" fmla="*/ 44 w 86"/>
                <a:gd name="T9" fmla="*/ 86 h 86"/>
                <a:gd name="T10" fmla="*/ 22 w 86"/>
                <a:gd name="T11" fmla="*/ 80 h 86"/>
                <a:gd name="T12" fmla="*/ 7 w 86"/>
                <a:gd name="T13" fmla="*/ 65 h 86"/>
                <a:gd name="T14" fmla="*/ 0 w 86"/>
                <a:gd name="T15" fmla="*/ 44 h 86"/>
                <a:gd name="T16" fmla="*/ 0 w 86"/>
                <a:gd name="T17" fmla="*/ 44 h 86"/>
                <a:gd name="T18" fmla="*/ 7 w 86"/>
                <a:gd name="T19" fmla="*/ 21 h 86"/>
                <a:gd name="T20" fmla="*/ 22 w 86"/>
                <a:gd name="T21" fmla="*/ 6 h 86"/>
                <a:gd name="T22" fmla="*/ 44 w 86"/>
                <a:gd name="T23" fmla="*/ 0 h 86"/>
                <a:gd name="T24" fmla="*/ 44 w 86"/>
                <a:gd name="T25" fmla="*/ 0 h 86"/>
                <a:gd name="T26" fmla="*/ 65 w 86"/>
                <a:gd name="T27" fmla="*/ 6 h 86"/>
                <a:gd name="T28" fmla="*/ 81 w 86"/>
                <a:gd name="T29" fmla="*/ 21 h 86"/>
                <a:gd name="T30" fmla="*/ 86 w 86"/>
                <a:gd name="T31" fmla="*/ 44 h 86"/>
                <a:gd name="T32" fmla="*/ 86 w 86"/>
                <a:gd name="T33" fmla="*/ 44 h 86"/>
                <a:gd name="T34" fmla="*/ 86 w 86"/>
                <a:gd name="T35" fmla="*/ 44 h 86"/>
                <a:gd name="T36" fmla="*/ 86 w 86"/>
                <a:gd name="T37" fmla="*/ 44 h 86"/>
                <a:gd name="T38" fmla="*/ 86 w 86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lnTo>
                    <a:pt x="81" y="65"/>
                  </a:lnTo>
                  <a:lnTo>
                    <a:pt x="65" y="80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22" y="80"/>
                  </a:lnTo>
                  <a:lnTo>
                    <a:pt x="7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1"/>
                  </a:lnTo>
                  <a:lnTo>
                    <a:pt x="22" y="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6"/>
                  </a:lnTo>
                  <a:lnTo>
                    <a:pt x="81" y="21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7" name="Freeform 1107"/>
            <p:cNvSpPr>
              <a:spLocks/>
            </p:cNvSpPr>
            <p:nvPr/>
          </p:nvSpPr>
          <p:spPr bwMode="auto">
            <a:xfrm>
              <a:off x="2027" y="3273"/>
              <a:ext cx="25" cy="21"/>
            </a:xfrm>
            <a:custGeom>
              <a:avLst/>
              <a:gdLst>
                <a:gd name="T0" fmla="*/ 87 w 87"/>
                <a:gd name="T1" fmla="*/ 44 h 86"/>
                <a:gd name="T2" fmla="*/ 80 w 87"/>
                <a:gd name="T3" fmla="*/ 65 h 86"/>
                <a:gd name="T4" fmla="*/ 66 w 87"/>
                <a:gd name="T5" fmla="*/ 80 h 86"/>
                <a:gd name="T6" fmla="*/ 45 w 87"/>
                <a:gd name="T7" fmla="*/ 86 h 86"/>
                <a:gd name="T8" fmla="*/ 45 w 87"/>
                <a:gd name="T9" fmla="*/ 86 h 86"/>
                <a:gd name="T10" fmla="*/ 23 w 87"/>
                <a:gd name="T11" fmla="*/ 80 h 86"/>
                <a:gd name="T12" fmla="*/ 7 w 87"/>
                <a:gd name="T13" fmla="*/ 65 h 86"/>
                <a:gd name="T14" fmla="*/ 0 w 87"/>
                <a:gd name="T15" fmla="*/ 44 h 86"/>
                <a:gd name="T16" fmla="*/ 0 w 87"/>
                <a:gd name="T17" fmla="*/ 44 h 86"/>
                <a:gd name="T18" fmla="*/ 7 w 87"/>
                <a:gd name="T19" fmla="*/ 22 h 86"/>
                <a:gd name="T20" fmla="*/ 23 w 87"/>
                <a:gd name="T21" fmla="*/ 6 h 86"/>
                <a:gd name="T22" fmla="*/ 45 w 87"/>
                <a:gd name="T23" fmla="*/ 0 h 86"/>
                <a:gd name="T24" fmla="*/ 45 w 87"/>
                <a:gd name="T25" fmla="*/ 0 h 86"/>
                <a:gd name="T26" fmla="*/ 66 w 87"/>
                <a:gd name="T27" fmla="*/ 6 h 86"/>
                <a:gd name="T28" fmla="*/ 80 w 87"/>
                <a:gd name="T29" fmla="*/ 22 h 86"/>
                <a:gd name="T30" fmla="*/ 87 w 87"/>
                <a:gd name="T31" fmla="*/ 44 h 86"/>
                <a:gd name="T32" fmla="*/ 87 w 87"/>
                <a:gd name="T33" fmla="*/ 44 h 86"/>
                <a:gd name="T34" fmla="*/ 87 w 87"/>
                <a:gd name="T35" fmla="*/ 44 h 86"/>
                <a:gd name="T36" fmla="*/ 87 w 87"/>
                <a:gd name="T37" fmla="*/ 44 h 86"/>
                <a:gd name="T38" fmla="*/ 87 w 87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4"/>
                  </a:moveTo>
                  <a:lnTo>
                    <a:pt x="80" y="65"/>
                  </a:lnTo>
                  <a:lnTo>
                    <a:pt x="66" y="80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23" y="80"/>
                  </a:lnTo>
                  <a:lnTo>
                    <a:pt x="7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2"/>
                  </a:lnTo>
                  <a:lnTo>
                    <a:pt x="23" y="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6" y="6"/>
                  </a:lnTo>
                  <a:lnTo>
                    <a:pt x="80" y="2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8" name="Freeform 1108"/>
            <p:cNvSpPr>
              <a:spLocks/>
            </p:cNvSpPr>
            <p:nvPr/>
          </p:nvSpPr>
          <p:spPr bwMode="auto">
            <a:xfrm>
              <a:off x="2029" y="3306"/>
              <a:ext cx="25" cy="23"/>
            </a:xfrm>
            <a:custGeom>
              <a:avLst/>
              <a:gdLst>
                <a:gd name="T0" fmla="*/ 86 w 86"/>
                <a:gd name="T1" fmla="*/ 44 h 87"/>
                <a:gd name="T2" fmla="*/ 80 w 86"/>
                <a:gd name="T3" fmla="*/ 66 h 87"/>
                <a:gd name="T4" fmla="*/ 65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0 h 87"/>
                <a:gd name="T12" fmla="*/ 6 w 86"/>
                <a:gd name="T13" fmla="*/ 66 h 87"/>
                <a:gd name="T14" fmla="*/ 0 w 86"/>
                <a:gd name="T15" fmla="*/ 44 h 87"/>
                <a:gd name="T16" fmla="*/ 0 w 86"/>
                <a:gd name="T17" fmla="*/ 44 h 87"/>
                <a:gd name="T18" fmla="*/ 6 w 86"/>
                <a:gd name="T19" fmla="*/ 21 h 87"/>
                <a:gd name="T20" fmla="*/ 21 w 86"/>
                <a:gd name="T21" fmla="*/ 7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7 h 87"/>
                <a:gd name="T28" fmla="*/ 80 w 86"/>
                <a:gd name="T29" fmla="*/ 21 h 87"/>
                <a:gd name="T30" fmla="*/ 86 w 86"/>
                <a:gd name="T31" fmla="*/ 44 h 87"/>
                <a:gd name="T32" fmla="*/ 86 w 86"/>
                <a:gd name="T33" fmla="*/ 44 h 87"/>
                <a:gd name="T34" fmla="*/ 86 w 86"/>
                <a:gd name="T35" fmla="*/ 44 h 87"/>
                <a:gd name="T36" fmla="*/ 86 w 86"/>
                <a:gd name="T37" fmla="*/ 44 h 87"/>
                <a:gd name="T38" fmla="*/ 86 w 86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4"/>
                  </a:moveTo>
                  <a:lnTo>
                    <a:pt x="80" y="66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6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7"/>
                  </a:lnTo>
                  <a:lnTo>
                    <a:pt x="80" y="21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49" name="Freeform 1109"/>
            <p:cNvSpPr>
              <a:spLocks/>
            </p:cNvSpPr>
            <p:nvPr/>
          </p:nvSpPr>
          <p:spPr bwMode="auto">
            <a:xfrm>
              <a:off x="2031" y="3343"/>
              <a:ext cx="25" cy="23"/>
            </a:xfrm>
            <a:custGeom>
              <a:avLst/>
              <a:gdLst>
                <a:gd name="T0" fmla="*/ 85 w 85"/>
                <a:gd name="T1" fmla="*/ 43 h 86"/>
                <a:gd name="T2" fmla="*/ 81 w 85"/>
                <a:gd name="T3" fmla="*/ 65 h 86"/>
                <a:gd name="T4" fmla="*/ 64 w 85"/>
                <a:gd name="T5" fmla="*/ 79 h 86"/>
                <a:gd name="T6" fmla="*/ 43 w 85"/>
                <a:gd name="T7" fmla="*/ 86 h 86"/>
                <a:gd name="T8" fmla="*/ 43 w 85"/>
                <a:gd name="T9" fmla="*/ 86 h 86"/>
                <a:gd name="T10" fmla="*/ 21 w 85"/>
                <a:gd name="T11" fmla="*/ 79 h 86"/>
                <a:gd name="T12" fmla="*/ 6 w 85"/>
                <a:gd name="T13" fmla="*/ 65 h 86"/>
                <a:gd name="T14" fmla="*/ 0 w 85"/>
                <a:gd name="T15" fmla="*/ 43 h 86"/>
                <a:gd name="T16" fmla="*/ 0 w 85"/>
                <a:gd name="T17" fmla="*/ 43 h 86"/>
                <a:gd name="T18" fmla="*/ 6 w 85"/>
                <a:gd name="T19" fmla="*/ 22 h 86"/>
                <a:gd name="T20" fmla="*/ 21 w 85"/>
                <a:gd name="T21" fmla="*/ 5 h 86"/>
                <a:gd name="T22" fmla="*/ 43 w 85"/>
                <a:gd name="T23" fmla="*/ 0 h 86"/>
                <a:gd name="T24" fmla="*/ 43 w 85"/>
                <a:gd name="T25" fmla="*/ 0 h 86"/>
                <a:gd name="T26" fmla="*/ 64 w 85"/>
                <a:gd name="T27" fmla="*/ 5 h 86"/>
                <a:gd name="T28" fmla="*/ 81 w 85"/>
                <a:gd name="T29" fmla="*/ 22 h 86"/>
                <a:gd name="T30" fmla="*/ 85 w 85"/>
                <a:gd name="T31" fmla="*/ 43 h 86"/>
                <a:gd name="T32" fmla="*/ 85 w 85"/>
                <a:gd name="T33" fmla="*/ 43 h 86"/>
                <a:gd name="T34" fmla="*/ 85 w 85"/>
                <a:gd name="T35" fmla="*/ 43 h 86"/>
                <a:gd name="T36" fmla="*/ 85 w 85"/>
                <a:gd name="T37" fmla="*/ 43 h 86"/>
                <a:gd name="T38" fmla="*/ 85 w 85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81" y="65"/>
                  </a:lnTo>
                  <a:lnTo>
                    <a:pt x="64" y="79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79"/>
                  </a:lnTo>
                  <a:lnTo>
                    <a:pt x="6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6" y="22"/>
                  </a:lnTo>
                  <a:lnTo>
                    <a:pt x="21" y="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5"/>
                  </a:lnTo>
                  <a:lnTo>
                    <a:pt x="81" y="22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0" name="Freeform 1110"/>
            <p:cNvSpPr>
              <a:spLocks/>
            </p:cNvSpPr>
            <p:nvPr/>
          </p:nvSpPr>
          <p:spPr bwMode="auto">
            <a:xfrm>
              <a:off x="2031" y="3375"/>
              <a:ext cx="25" cy="22"/>
            </a:xfrm>
            <a:custGeom>
              <a:avLst/>
              <a:gdLst>
                <a:gd name="T0" fmla="*/ 85 w 85"/>
                <a:gd name="T1" fmla="*/ 44 h 87"/>
                <a:gd name="T2" fmla="*/ 81 w 85"/>
                <a:gd name="T3" fmla="*/ 66 h 87"/>
                <a:gd name="T4" fmla="*/ 64 w 85"/>
                <a:gd name="T5" fmla="*/ 81 h 87"/>
                <a:gd name="T6" fmla="*/ 43 w 85"/>
                <a:gd name="T7" fmla="*/ 87 h 87"/>
                <a:gd name="T8" fmla="*/ 43 w 85"/>
                <a:gd name="T9" fmla="*/ 87 h 87"/>
                <a:gd name="T10" fmla="*/ 21 w 85"/>
                <a:gd name="T11" fmla="*/ 81 h 87"/>
                <a:gd name="T12" fmla="*/ 6 w 85"/>
                <a:gd name="T13" fmla="*/ 66 h 87"/>
                <a:gd name="T14" fmla="*/ 0 w 85"/>
                <a:gd name="T15" fmla="*/ 44 h 87"/>
                <a:gd name="T16" fmla="*/ 0 w 85"/>
                <a:gd name="T17" fmla="*/ 44 h 87"/>
                <a:gd name="T18" fmla="*/ 6 w 85"/>
                <a:gd name="T19" fmla="*/ 21 h 87"/>
                <a:gd name="T20" fmla="*/ 21 w 85"/>
                <a:gd name="T21" fmla="*/ 7 h 87"/>
                <a:gd name="T22" fmla="*/ 43 w 85"/>
                <a:gd name="T23" fmla="*/ 0 h 87"/>
                <a:gd name="T24" fmla="*/ 43 w 85"/>
                <a:gd name="T25" fmla="*/ 0 h 87"/>
                <a:gd name="T26" fmla="*/ 64 w 85"/>
                <a:gd name="T27" fmla="*/ 7 h 87"/>
                <a:gd name="T28" fmla="*/ 81 w 85"/>
                <a:gd name="T29" fmla="*/ 21 h 87"/>
                <a:gd name="T30" fmla="*/ 85 w 85"/>
                <a:gd name="T31" fmla="*/ 44 h 87"/>
                <a:gd name="T32" fmla="*/ 85 w 85"/>
                <a:gd name="T33" fmla="*/ 44 h 87"/>
                <a:gd name="T34" fmla="*/ 85 w 85"/>
                <a:gd name="T35" fmla="*/ 44 h 87"/>
                <a:gd name="T36" fmla="*/ 85 w 85"/>
                <a:gd name="T37" fmla="*/ 44 h 87"/>
                <a:gd name="T38" fmla="*/ 85 w 85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7">
                  <a:moveTo>
                    <a:pt x="85" y="44"/>
                  </a:moveTo>
                  <a:lnTo>
                    <a:pt x="81" y="66"/>
                  </a:lnTo>
                  <a:lnTo>
                    <a:pt x="64" y="81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1"/>
                  </a:lnTo>
                  <a:lnTo>
                    <a:pt x="6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7"/>
                  </a:lnTo>
                  <a:lnTo>
                    <a:pt x="81" y="21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1" name="Freeform 1111"/>
            <p:cNvSpPr>
              <a:spLocks/>
            </p:cNvSpPr>
            <p:nvPr/>
          </p:nvSpPr>
          <p:spPr bwMode="auto">
            <a:xfrm>
              <a:off x="2064" y="3400"/>
              <a:ext cx="25" cy="22"/>
            </a:xfrm>
            <a:custGeom>
              <a:avLst/>
              <a:gdLst>
                <a:gd name="T0" fmla="*/ 87 w 87"/>
                <a:gd name="T1" fmla="*/ 44 h 86"/>
                <a:gd name="T2" fmla="*/ 80 w 87"/>
                <a:gd name="T3" fmla="*/ 65 h 86"/>
                <a:gd name="T4" fmla="*/ 66 w 87"/>
                <a:gd name="T5" fmla="*/ 81 h 86"/>
                <a:gd name="T6" fmla="*/ 43 w 87"/>
                <a:gd name="T7" fmla="*/ 86 h 86"/>
                <a:gd name="T8" fmla="*/ 43 w 87"/>
                <a:gd name="T9" fmla="*/ 86 h 86"/>
                <a:gd name="T10" fmla="*/ 21 w 87"/>
                <a:gd name="T11" fmla="*/ 81 h 86"/>
                <a:gd name="T12" fmla="*/ 6 w 87"/>
                <a:gd name="T13" fmla="*/ 65 h 86"/>
                <a:gd name="T14" fmla="*/ 0 w 87"/>
                <a:gd name="T15" fmla="*/ 44 h 86"/>
                <a:gd name="T16" fmla="*/ 0 w 87"/>
                <a:gd name="T17" fmla="*/ 44 h 86"/>
                <a:gd name="T18" fmla="*/ 6 w 87"/>
                <a:gd name="T19" fmla="*/ 22 h 86"/>
                <a:gd name="T20" fmla="*/ 21 w 87"/>
                <a:gd name="T21" fmla="*/ 7 h 86"/>
                <a:gd name="T22" fmla="*/ 43 w 87"/>
                <a:gd name="T23" fmla="*/ 0 h 86"/>
                <a:gd name="T24" fmla="*/ 43 w 87"/>
                <a:gd name="T25" fmla="*/ 0 h 86"/>
                <a:gd name="T26" fmla="*/ 66 w 87"/>
                <a:gd name="T27" fmla="*/ 7 h 86"/>
                <a:gd name="T28" fmla="*/ 80 w 87"/>
                <a:gd name="T29" fmla="*/ 22 h 86"/>
                <a:gd name="T30" fmla="*/ 87 w 87"/>
                <a:gd name="T31" fmla="*/ 44 h 86"/>
                <a:gd name="T32" fmla="*/ 87 w 87"/>
                <a:gd name="T33" fmla="*/ 44 h 86"/>
                <a:gd name="T34" fmla="*/ 87 w 87"/>
                <a:gd name="T35" fmla="*/ 44 h 86"/>
                <a:gd name="T36" fmla="*/ 87 w 87"/>
                <a:gd name="T37" fmla="*/ 44 h 86"/>
                <a:gd name="T38" fmla="*/ 87 w 87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6">
                  <a:moveTo>
                    <a:pt x="87" y="44"/>
                  </a:moveTo>
                  <a:lnTo>
                    <a:pt x="80" y="65"/>
                  </a:lnTo>
                  <a:lnTo>
                    <a:pt x="66" y="81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1"/>
                  </a:lnTo>
                  <a:lnTo>
                    <a:pt x="6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2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6" y="7"/>
                  </a:lnTo>
                  <a:lnTo>
                    <a:pt x="80" y="2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2" name="Freeform 1112"/>
            <p:cNvSpPr>
              <a:spLocks/>
            </p:cNvSpPr>
            <p:nvPr/>
          </p:nvSpPr>
          <p:spPr bwMode="auto">
            <a:xfrm>
              <a:off x="2076" y="3448"/>
              <a:ext cx="25" cy="23"/>
            </a:xfrm>
            <a:custGeom>
              <a:avLst/>
              <a:gdLst>
                <a:gd name="T0" fmla="*/ 86 w 86"/>
                <a:gd name="T1" fmla="*/ 43 h 87"/>
                <a:gd name="T2" fmla="*/ 80 w 86"/>
                <a:gd name="T3" fmla="*/ 66 h 87"/>
                <a:gd name="T4" fmla="*/ 65 w 86"/>
                <a:gd name="T5" fmla="*/ 80 h 87"/>
                <a:gd name="T6" fmla="*/ 43 w 86"/>
                <a:gd name="T7" fmla="*/ 87 h 87"/>
                <a:gd name="T8" fmla="*/ 43 w 86"/>
                <a:gd name="T9" fmla="*/ 87 h 87"/>
                <a:gd name="T10" fmla="*/ 21 w 86"/>
                <a:gd name="T11" fmla="*/ 80 h 87"/>
                <a:gd name="T12" fmla="*/ 7 w 86"/>
                <a:gd name="T13" fmla="*/ 66 h 87"/>
                <a:gd name="T14" fmla="*/ 0 w 86"/>
                <a:gd name="T15" fmla="*/ 43 h 87"/>
                <a:gd name="T16" fmla="*/ 0 w 86"/>
                <a:gd name="T17" fmla="*/ 43 h 87"/>
                <a:gd name="T18" fmla="*/ 7 w 86"/>
                <a:gd name="T19" fmla="*/ 22 h 87"/>
                <a:gd name="T20" fmla="*/ 21 w 86"/>
                <a:gd name="T21" fmla="*/ 6 h 87"/>
                <a:gd name="T22" fmla="*/ 43 w 86"/>
                <a:gd name="T23" fmla="*/ 0 h 87"/>
                <a:gd name="T24" fmla="*/ 43 w 86"/>
                <a:gd name="T25" fmla="*/ 0 h 87"/>
                <a:gd name="T26" fmla="*/ 65 w 86"/>
                <a:gd name="T27" fmla="*/ 6 h 87"/>
                <a:gd name="T28" fmla="*/ 80 w 86"/>
                <a:gd name="T29" fmla="*/ 22 h 87"/>
                <a:gd name="T30" fmla="*/ 86 w 86"/>
                <a:gd name="T31" fmla="*/ 43 h 87"/>
                <a:gd name="T32" fmla="*/ 86 w 86"/>
                <a:gd name="T33" fmla="*/ 43 h 87"/>
                <a:gd name="T34" fmla="*/ 86 w 86"/>
                <a:gd name="T35" fmla="*/ 43 h 87"/>
                <a:gd name="T36" fmla="*/ 86 w 86"/>
                <a:gd name="T37" fmla="*/ 43 h 87"/>
                <a:gd name="T38" fmla="*/ 86 w 86"/>
                <a:gd name="T3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lnTo>
                    <a:pt x="80" y="66"/>
                  </a:lnTo>
                  <a:lnTo>
                    <a:pt x="65" y="80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21" y="80"/>
                  </a:lnTo>
                  <a:lnTo>
                    <a:pt x="7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22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5" y="6"/>
                  </a:lnTo>
                  <a:lnTo>
                    <a:pt x="80" y="22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3" name="Freeform 1113"/>
            <p:cNvSpPr>
              <a:spLocks/>
            </p:cNvSpPr>
            <p:nvPr/>
          </p:nvSpPr>
          <p:spPr bwMode="auto">
            <a:xfrm>
              <a:off x="1892" y="3143"/>
              <a:ext cx="25" cy="22"/>
            </a:xfrm>
            <a:custGeom>
              <a:avLst/>
              <a:gdLst>
                <a:gd name="T0" fmla="*/ 87 w 87"/>
                <a:gd name="T1" fmla="*/ 44 h 87"/>
                <a:gd name="T2" fmla="*/ 81 w 87"/>
                <a:gd name="T3" fmla="*/ 66 h 87"/>
                <a:gd name="T4" fmla="*/ 65 w 87"/>
                <a:gd name="T5" fmla="*/ 81 h 87"/>
                <a:gd name="T6" fmla="*/ 44 w 87"/>
                <a:gd name="T7" fmla="*/ 87 h 87"/>
                <a:gd name="T8" fmla="*/ 44 w 87"/>
                <a:gd name="T9" fmla="*/ 87 h 87"/>
                <a:gd name="T10" fmla="*/ 22 w 87"/>
                <a:gd name="T11" fmla="*/ 81 h 87"/>
                <a:gd name="T12" fmla="*/ 7 w 87"/>
                <a:gd name="T13" fmla="*/ 66 h 87"/>
                <a:gd name="T14" fmla="*/ 0 w 87"/>
                <a:gd name="T15" fmla="*/ 44 h 87"/>
                <a:gd name="T16" fmla="*/ 0 w 87"/>
                <a:gd name="T17" fmla="*/ 44 h 87"/>
                <a:gd name="T18" fmla="*/ 7 w 87"/>
                <a:gd name="T19" fmla="*/ 22 h 87"/>
                <a:gd name="T20" fmla="*/ 22 w 87"/>
                <a:gd name="T21" fmla="*/ 7 h 87"/>
                <a:gd name="T22" fmla="*/ 44 w 87"/>
                <a:gd name="T23" fmla="*/ 0 h 87"/>
                <a:gd name="T24" fmla="*/ 44 w 87"/>
                <a:gd name="T25" fmla="*/ 0 h 87"/>
                <a:gd name="T26" fmla="*/ 65 w 87"/>
                <a:gd name="T27" fmla="*/ 7 h 87"/>
                <a:gd name="T28" fmla="*/ 81 w 87"/>
                <a:gd name="T29" fmla="*/ 22 h 87"/>
                <a:gd name="T30" fmla="*/ 87 w 87"/>
                <a:gd name="T31" fmla="*/ 44 h 87"/>
                <a:gd name="T32" fmla="*/ 87 w 87"/>
                <a:gd name="T33" fmla="*/ 44 h 87"/>
                <a:gd name="T34" fmla="*/ 87 w 87"/>
                <a:gd name="T35" fmla="*/ 44 h 87"/>
                <a:gd name="T36" fmla="*/ 87 w 87"/>
                <a:gd name="T37" fmla="*/ 44 h 87"/>
                <a:gd name="T38" fmla="*/ 87 w 87"/>
                <a:gd name="T3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87">
                  <a:moveTo>
                    <a:pt x="87" y="44"/>
                  </a:moveTo>
                  <a:lnTo>
                    <a:pt x="81" y="66"/>
                  </a:lnTo>
                  <a:lnTo>
                    <a:pt x="65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22" y="81"/>
                  </a:lnTo>
                  <a:lnTo>
                    <a:pt x="7" y="6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" y="22"/>
                  </a:lnTo>
                  <a:lnTo>
                    <a:pt x="22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7"/>
                  </a:lnTo>
                  <a:lnTo>
                    <a:pt x="81" y="2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7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4" name="Freeform 1114"/>
            <p:cNvSpPr>
              <a:spLocks/>
            </p:cNvSpPr>
            <p:nvPr/>
          </p:nvSpPr>
          <p:spPr bwMode="auto">
            <a:xfrm>
              <a:off x="1670" y="3341"/>
              <a:ext cx="24" cy="23"/>
            </a:xfrm>
            <a:custGeom>
              <a:avLst/>
              <a:gdLst>
                <a:gd name="T0" fmla="*/ 85 w 85"/>
                <a:gd name="T1" fmla="*/ 43 h 86"/>
                <a:gd name="T2" fmla="*/ 79 w 85"/>
                <a:gd name="T3" fmla="*/ 65 h 86"/>
                <a:gd name="T4" fmla="*/ 64 w 85"/>
                <a:gd name="T5" fmla="*/ 80 h 86"/>
                <a:gd name="T6" fmla="*/ 42 w 85"/>
                <a:gd name="T7" fmla="*/ 86 h 86"/>
                <a:gd name="T8" fmla="*/ 42 w 85"/>
                <a:gd name="T9" fmla="*/ 86 h 86"/>
                <a:gd name="T10" fmla="*/ 21 w 85"/>
                <a:gd name="T11" fmla="*/ 80 h 86"/>
                <a:gd name="T12" fmla="*/ 4 w 85"/>
                <a:gd name="T13" fmla="*/ 65 h 86"/>
                <a:gd name="T14" fmla="*/ 0 w 85"/>
                <a:gd name="T15" fmla="*/ 43 h 86"/>
                <a:gd name="T16" fmla="*/ 0 w 85"/>
                <a:gd name="T17" fmla="*/ 43 h 86"/>
                <a:gd name="T18" fmla="*/ 4 w 85"/>
                <a:gd name="T19" fmla="*/ 21 h 86"/>
                <a:gd name="T20" fmla="*/ 21 w 85"/>
                <a:gd name="T21" fmla="*/ 5 h 86"/>
                <a:gd name="T22" fmla="*/ 42 w 85"/>
                <a:gd name="T23" fmla="*/ 0 h 86"/>
                <a:gd name="T24" fmla="*/ 42 w 85"/>
                <a:gd name="T25" fmla="*/ 0 h 86"/>
                <a:gd name="T26" fmla="*/ 64 w 85"/>
                <a:gd name="T27" fmla="*/ 5 h 86"/>
                <a:gd name="T28" fmla="*/ 79 w 85"/>
                <a:gd name="T29" fmla="*/ 21 h 86"/>
                <a:gd name="T30" fmla="*/ 85 w 85"/>
                <a:gd name="T31" fmla="*/ 43 h 86"/>
                <a:gd name="T32" fmla="*/ 85 w 85"/>
                <a:gd name="T33" fmla="*/ 43 h 86"/>
                <a:gd name="T34" fmla="*/ 85 w 85"/>
                <a:gd name="T35" fmla="*/ 43 h 86"/>
                <a:gd name="T36" fmla="*/ 85 w 85"/>
                <a:gd name="T37" fmla="*/ 43 h 86"/>
                <a:gd name="T38" fmla="*/ 85 w 85"/>
                <a:gd name="T3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6">
                  <a:moveTo>
                    <a:pt x="85" y="43"/>
                  </a:moveTo>
                  <a:lnTo>
                    <a:pt x="79" y="65"/>
                  </a:lnTo>
                  <a:lnTo>
                    <a:pt x="64" y="80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21" y="80"/>
                  </a:lnTo>
                  <a:lnTo>
                    <a:pt x="4" y="6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64" y="5"/>
                  </a:lnTo>
                  <a:lnTo>
                    <a:pt x="79" y="21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3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5" name="Freeform 1115"/>
            <p:cNvSpPr>
              <a:spLocks/>
            </p:cNvSpPr>
            <p:nvPr/>
          </p:nvSpPr>
          <p:spPr bwMode="auto">
            <a:xfrm>
              <a:off x="1707" y="3357"/>
              <a:ext cx="25" cy="21"/>
            </a:xfrm>
            <a:custGeom>
              <a:avLst/>
              <a:gdLst>
                <a:gd name="T0" fmla="*/ 86 w 86"/>
                <a:gd name="T1" fmla="*/ 44 h 86"/>
                <a:gd name="T2" fmla="*/ 80 w 86"/>
                <a:gd name="T3" fmla="*/ 65 h 86"/>
                <a:gd name="T4" fmla="*/ 64 w 86"/>
                <a:gd name="T5" fmla="*/ 80 h 86"/>
                <a:gd name="T6" fmla="*/ 43 w 86"/>
                <a:gd name="T7" fmla="*/ 86 h 86"/>
                <a:gd name="T8" fmla="*/ 43 w 86"/>
                <a:gd name="T9" fmla="*/ 86 h 86"/>
                <a:gd name="T10" fmla="*/ 21 w 86"/>
                <a:gd name="T11" fmla="*/ 80 h 86"/>
                <a:gd name="T12" fmla="*/ 6 w 86"/>
                <a:gd name="T13" fmla="*/ 65 h 86"/>
                <a:gd name="T14" fmla="*/ 0 w 86"/>
                <a:gd name="T15" fmla="*/ 44 h 86"/>
                <a:gd name="T16" fmla="*/ 0 w 86"/>
                <a:gd name="T17" fmla="*/ 44 h 86"/>
                <a:gd name="T18" fmla="*/ 6 w 86"/>
                <a:gd name="T19" fmla="*/ 21 h 86"/>
                <a:gd name="T20" fmla="*/ 21 w 86"/>
                <a:gd name="T21" fmla="*/ 6 h 86"/>
                <a:gd name="T22" fmla="*/ 43 w 86"/>
                <a:gd name="T23" fmla="*/ 0 h 86"/>
                <a:gd name="T24" fmla="*/ 43 w 86"/>
                <a:gd name="T25" fmla="*/ 0 h 86"/>
                <a:gd name="T26" fmla="*/ 64 w 86"/>
                <a:gd name="T27" fmla="*/ 6 h 86"/>
                <a:gd name="T28" fmla="*/ 80 w 86"/>
                <a:gd name="T29" fmla="*/ 21 h 86"/>
                <a:gd name="T30" fmla="*/ 86 w 86"/>
                <a:gd name="T31" fmla="*/ 44 h 86"/>
                <a:gd name="T32" fmla="*/ 86 w 86"/>
                <a:gd name="T33" fmla="*/ 44 h 86"/>
                <a:gd name="T34" fmla="*/ 86 w 86"/>
                <a:gd name="T35" fmla="*/ 44 h 86"/>
                <a:gd name="T36" fmla="*/ 86 w 86"/>
                <a:gd name="T37" fmla="*/ 44 h 86"/>
                <a:gd name="T38" fmla="*/ 86 w 86"/>
                <a:gd name="T3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lnTo>
                    <a:pt x="80" y="65"/>
                  </a:lnTo>
                  <a:lnTo>
                    <a:pt x="64" y="80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21" y="80"/>
                  </a:lnTo>
                  <a:lnTo>
                    <a:pt x="6" y="6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21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4" y="6"/>
                  </a:lnTo>
                  <a:lnTo>
                    <a:pt x="80" y="21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close/>
                </a:path>
              </a:pathLst>
            </a:custGeom>
            <a:solidFill>
              <a:srgbClr val="1D0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6" name="Freeform 1116"/>
            <p:cNvSpPr>
              <a:spLocks/>
            </p:cNvSpPr>
            <p:nvPr/>
          </p:nvSpPr>
          <p:spPr bwMode="auto">
            <a:xfrm>
              <a:off x="2986" y="3284"/>
              <a:ext cx="106" cy="33"/>
            </a:xfrm>
            <a:custGeom>
              <a:avLst/>
              <a:gdLst>
                <a:gd name="T0" fmla="*/ 370 w 370"/>
                <a:gd name="T1" fmla="*/ 64 h 129"/>
                <a:gd name="T2" fmla="*/ 346 w 370"/>
                <a:gd name="T3" fmla="*/ 96 h 129"/>
                <a:gd name="T4" fmla="*/ 279 w 370"/>
                <a:gd name="T5" fmla="*/ 120 h 129"/>
                <a:gd name="T6" fmla="*/ 185 w 370"/>
                <a:gd name="T7" fmla="*/ 129 h 129"/>
                <a:gd name="T8" fmla="*/ 185 w 370"/>
                <a:gd name="T9" fmla="*/ 129 h 129"/>
                <a:gd name="T10" fmla="*/ 92 w 370"/>
                <a:gd name="T11" fmla="*/ 120 h 129"/>
                <a:gd name="T12" fmla="*/ 24 w 370"/>
                <a:gd name="T13" fmla="*/ 96 h 129"/>
                <a:gd name="T14" fmla="*/ 0 w 370"/>
                <a:gd name="T15" fmla="*/ 64 h 129"/>
                <a:gd name="T16" fmla="*/ 0 w 370"/>
                <a:gd name="T17" fmla="*/ 64 h 129"/>
                <a:gd name="T18" fmla="*/ 24 w 370"/>
                <a:gd name="T19" fmla="*/ 31 h 129"/>
                <a:gd name="T20" fmla="*/ 92 w 370"/>
                <a:gd name="T21" fmla="*/ 9 h 129"/>
                <a:gd name="T22" fmla="*/ 185 w 370"/>
                <a:gd name="T23" fmla="*/ 0 h 129"/>
                <a:gd name="T24" fmla="*/ 185 w 370"/>
                <a:gd name="T25" fmla="*/ 0 h 129"/>
                <a:gd name="T26" fmla="*/ 279 w 370"/>
                <a:gd name="T27" fmla="*/ 9 h 129"/>
                <a:gd name="T28" fmla="*/ 346 w 370"/>
                <a:gd name="T29" fmla="*/ 31 h 129"/>
                <a:gd name="T30" fmla="*/ 370 w 370"/>
                <a:gd name="T31" fmla="*/ 64 h 129"/>
                <a:gd name="T32" fmla="*/ 370 w 370"/>
                <a:gd name="T33" fmla="*/ 64 h 129"/>
                <a:gd name="T34" fmla="*/ 370 w 370"/>
                <a:gd name="T35" fmla="*/ 64 h 129"/>
                <a:gd name="T36" fmla="*/ 370 w 370"/>
                <a:gd name="T37" fmla="*/ 64 h 129"/>
                <a:gd name="T38" fmla="*/ 370 w 370"/>
                <a:gd name="T39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0" h="129">
                  <a:moveTo>
                    <a:pt x="370" y="64"/>
                  </a:moveTo>
                  <a:lnTo>
                    <a:pt x="346" y="96"/>
                  </a:lnTo>
                  <a:lnTo>
                    <a:pt x="279" y="120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92" y="120"/>
                  </a:lnTo>
                  <a:lnTo>
                    <a:pt x="24" y="9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4" y="31"/>
                  </a:lnTo>
                  <a:lnTo>
                    <a:pt x="92" y="9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279" y="9"/>
                  </a:lnTo>
                  <a:lnTo>
                    <a:pt x="346" y="31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0" y="6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7" name="Freeform 1117"/>
            <p:cNvSpPr>
              <a:spLocks/>
            </p:cNvSpPr>
            <p:nvPr/>
          </p:nvSpPr>
          <p:spPr bwMode="auto">
            <a:xfrm>
              <a:off x="4011" y="3432"/>
              <a:ext cx="218" cy="27"/>
            </a:xfrm>
            <a:custGeom>
              <a:avLst/>
              <a:gdLst>
                <a:gd name="T0" fmla="*/ 758 w 758"/>
                <a:gd name="T1" fmla="*/ 40 h 105"/>
                <a:gd name="T2" fmla="*/ 705 w 758"/>
                <a:gd name="T3" fmla="*/ 67 h 105"/>
                <a:gd name="T4" fmla="*/ 564 w 758"/>
                <a:gd name="T5" fmla="*/ 93 h 105"/>
                <a:gd name="T6" fmla="*/ 371 w 758"/>
                <a:gd name="T7" fmla="*/ 105 h 105"/>
                <a:gd name="T8" fmla="*/ 371 w 758"/>
                <a:gd name="T9" fmla="*/ 105 h 105"/>
                <a:gd name="T10" fmla="*/ 181 w 758"/>
                <a:gd name="T11" fmla="*/ 93 h 105"/>
                <a:gd name="T12" fmla="*/ 50 w 758"/>
                <a:gd name="T13" fmla="*/ 67 h 105"/>
                <a:gd name="T14" fmla="*/ 0 w 758"/>
                <a:gd name="T15" fmla="*/ 40 h 105"/>
                <a:gd name="T16" fmla="*/ 0 w 758"/>
                <a:gd name="T17" fmla="*/ 40 h 105"/>
                <a:gd name="T18" fmla="*/ 52 w 758"/>
                <a:gd name="T19" fmla="*/ 20 h 105"/>
                <a:gd name="T20" fmla="*/ 187 w 758"/>
                <a:gd name="T21" fmla="*/ 6 h 105"/>
                <a:gd name="T22" fmla="*/ 379 w 758"/>
                <a:gd name="T23" fmla="*/ 0 h 105"/>
                <a:gd name="T24" fmla="*/ 379 w 758"/>
                <a:gd name="T25" fmla="*/ 0 h 105"/>
                <a:gd name="T26" fmla="*/ 571 w 758"/>
                <a:gd name="T27" fmla="*/ 6 h 105"/>
                <a:gd name="T28" fmla="*/ 707 w 758"/>
                <a:gd name="T29" fmla="*/ 20 h 105"/>
                <a:gd name="T30" fmla="*/ 758 w 758"/>
                <a:gd name="T31" fmla="*/ 40 h 105"/>
                <a:gd name="T32" fmla="*/ 758 w 758"/>
                <a:gd name="T33" fmla="*/ 40 h 105"/>
                <a:gd name="T34" fmla="*/ 758 w 758"/>
                <a:gd name="T35" fmla="*/ 40 h 105"/>
                <a:gd name="T36" fmla="*/ 758 w 758"/>
                <a:gd name="T37" fmla="*/ 40 h 105"/>
                <a:gd name="T38" fmla="*/ 758 w 758"/>
                <a:gd name="T3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8" h="105">
                  <a:moveTo>
                    <a:pt x="758" y="40"/>
                  </a:moveTo>
                  <a:lnTo>
                    <a:pt x="705" y="67"/>
                  </a:lnTo>
                  <a:lnTo>
                    <a:pt x="564" y="93"/>
                  </a:lnTo>
                  <a:lnTo>
                    <a:pt x="371" y="105"/>
                  </a:lnTo>
                  <a:lnTo>
                    <a:pt x="371" y="105"/>
                  </a:lnTo>
                  <a:lnTo>
                    <a:pt x="181" y="93"/>
                  </a:lnTo>
                  <a:lnTo>
                    <a:pt x="50" y="6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2" y="20"/>
                  </a:lnTo>
                  <a:lnTo>
                    <a:pt x="187" y="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571" y="6"/>
                  </a:lnTo>
                  <a:lnTo>
                    <a:pt x="707" y="20"/>
                  </a:lnTo>
                  <a:lnTo>
                    <a:pt x="758" y="40"/>
                  </a:lnTo>
                  <a:lnTo>
                    <a:pt x="758" y="40"/>
                  </a:lnTo>
                  <a:lnTo>
                    <a:pt x="758" y="40"/>
                  </a:lnTo>
                  <a:lnTo>
                    <a:pt x="758" y="40"/>
                  </a:lnTo>
                  <a:lnTo>
                    <a:pt x="758" y="4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8" name="Freeform 1118"/>
            <p:cNvSpPr>
              <a:spLocks/>
            </p:cNvSpPr>
            <p:nvPr/>
          </p:nvSpPr>
          <p:spPr bwMode="auto">
            <a:xfrm>
              <a:off x="836" y="1568"/>
              <a:ext cx="31" cy="36"/>
            </a:xfrm>
            <a:custGeom>
              <a:avLst/>
              <a:gdLst>
                <a:gd name="T0" fmla="*/ 0 w 110"/>
                <a:gd name="T1" fmla="*/ 0 h 139"/>
                <a:gd name="T2" fmla="*/ 110 w 110"/>
                <a:gd name="T3" fmla="*/ 29 h 139"/>
                <a:gd name="T4" fmla="*/ 94 w 110"/>
                <a:gd name="T5" fmla="*/ 100 h 139"/>
                <a:gd name="T6" fmla="*/ 64 w 110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39">
                  <a:moveTo>
                    <a:pt x="0" y="0"/>
                  </a:moveTo>
                  <a:lnTo>
                    <a:pt x="110" y="29"/>
                  </a:lnTo>
                  <a:lnTo>
                    <a:pt x="94" y="100"/>
                  </a:lnTo>
                  <a:lnTo>
                    <a:pt x="64" y="13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59" name="Freeform 1119"/>
            <p:cNvSpPr>
              <a:spLocks/>
            </p:cNvSpPr>
            <p:nvPr/>
          </p:nvSpPr>
          <p:spPr bwMode="auto">
            <a:xfrm>
              <a:off x="856" y="1604"/>
              <a:ext cx="27" cy="41"/>
            </a:xfrm>
            <a:custGeom>
              <a:avLst/>
              <a:gdLst>
                <a:gd name="T0" fmla="*/ 0 w 98"/>
                <a:gd name="T1" fmla="*/ 0 h 162"/>
                <a:gd name="T2" fmla="*/ 98 w 98"/>
                <a:gd name="T3" fmla="*/ 52 h 162"/>
                <a:gd name="T4" fmla="*/ 74 w 98"/>
                <a:gd name="T5" fmla="*/ 125 h 162"/>
                <a:gd name="T6" fmla="*/ 43 w 98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2">
                  <a:moveTo>
                    <a:pt x="0" y="0"/>
                  </a:moveTo>
                  <a:lnTo>
                    <a:pt x="98" y="52"/>
                  </a:lnTo>
                  <a:lnTo>
                    <a:pt x="74" y="125"/>
                  </a:lnTo>
                  <a:lnTo>
                    <a:pt x="43" y="162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0" name="Freeform 1120"/>
            <p:cNvSpPr>
              <a:spLocks/>
            </p:cNvSpPr>
            <p:nvPr/>
          </p:nvSpPr>
          <p:spPr bwMode="auto">
            <a:xfrm>
              <a:off x="867" y="1645"/>
              <a:ext cx="30" cy="51"/>
            </a:xfrm>
            <a:custGeom>
              <a:avLst/>
              <a:gdLst>
                <a:gd name="T0" fmla="*/ 0 w 100"/>
                <a:gd name="T1" fmla="*/ 0 h 194"/>
                <a:gd name="T2" fmla="*/ 100 w 100"/>
                <a:gd name="T3" fmla="*/ 56 h 194"/>
                <a:gd name="T4" fmla="*/ 76 w 100"/>
                <a:gd name="T5" fmla="*/ 147 h 194"/>
                <a:gd name="T6" fmla="*/ 44 w 100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94">
                  <a:moveTo>
                    <a:pt x="0" y="0"/>
                  </a:moveTo>
                  <a:lnTo>
                    <a:pt x="100" y="56"/>
                  </a:lnTo>
                  <a:lnTo>
                    <a:pt x="76" y="147"/>
                  </a:lnTo>
                  <a:lnTo>
                    <a:pt x="44" y="194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1" name="Freeform 1121"/>
            <p:cNvSpPr>
              <a:spLocks/>
            </p:cNvSpPr>
            <p:nvPr/>
          </p:nvSpPr>
          <p:spPr bwMode="auto">
            <a:xfrm>
              <a:off x="878" y="1696"/>
              <a:ext cx="29" cy="45"/>
            </a:xfrm>
            <a:custGeom>
              <a:avLst/>
              <a:gdLst>
                <a:gd name="T0" fmla="*/ 0 w 95"/>
                <a:gd name="T1" fmla="*/ 0 h 172"/>
                <a:gd name="T2" fmla="*/ 95 w 95"/>
                <a:gd name="T3" fmla="*/ 40 h 172"/>
                <a:gd name="T4" fmla="*/ 71 w 95"/>
                <a:gd name="T5" fmla="*/ 125 h 172"/>
                <a:gd name="T6" fmla="*/ 36 w 95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72">
                  <a:moveTo>
                    <a:pt x="0" y="0"/>
                  </a:moveTo>
                  <a:lnTo>
                    <a:pt x="95" y="40"/>
                  </a:lnTo>
                  <a:lnTo>
                    <a:pt x="71" y="125"/>
                  </a:lnTo>
                  <a:lnTo>
                    <a:pt x="36" y="172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2" name="Freeform 1122"/>
            <p:cNvSpPr>
              <a:spLocks/>
            </p:cNvSpPr>
            <p:nvPr/>
          </p:nvSpPr>
          <p:spPr bwMode="auto">
            <a:xfrm>
              <a:off x="890" y="1741"/>
              <a:ext cx="27" cy="39"/>
            </a:xfrm>
            <a:custGeom>
              <a:avLst/>
              <a:gdLst>
                <a:gd name="T0" fmla="*/ 0 w 100"/>
                <a:gd name="T1" fmla="*/ 0 h 151"/>
                <a:gd name="T2" fmla="*/ 100 w 100"/>
                <a:gd name="T3" fmla="*/ 39 h 151"/>
                <a:gd name="T4" fmla="*/ 80 w 100"/>
                <a:gd name="T5" fmla="*/ 112 h 151"/>
                <a:gd name="T6" fmla="*/ 49 w 100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51">
                  <a:moveTo>
                    <a:pt x="0" y="0"/>
                  </a:moveTo>
                  <a:lnTo>
                    <a:pt x="100" y="39"/>
                  </a:lnTo>
                  <a:lnTo>
                    <a:pt x="80" y="112"/>
                  </a:lnTo>
                  <a:lnTo>
                    <a:pt x="49" y="151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3" name="Freeform 1123"/>
            <p:cNvSpPr>
              <a:spLocks/>
            </p:cNvSpPr>
            <p:nvPr/>
          </p:nvSpPr>
          <p:spPr bwMode="auto">
            <a:xfrm>
              <a:off x="904" y="1780"/>
              <a:ext cx="30" cy="50"/>
            </a:xfrm>
            <a:custGeom>
              <a:avLst/>
              <a:gdLst>
                <a:gd name="T0" fmla="*/ 0 w 105"/>
                <a:gd name="T1" fmla="*/ 0 h 194"/>
                <a:gd name="T2" fmla="*/ 105 w 105"/>
                <a:gd name="T3" fmla="*/ 45 h 194"/>
                <a:gd name="T4" fmla="*/ 102 w 105"/>
                <a:gd name="T5" fmla="*/ 140 h 194"/>
                <a:gd name="T6" fmla="*/ 81 w 105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94">
                  <a:moveTo>
                    <a:pt x="0" y="0"/>
                  </a:moveTo>
                  <a:lnTo>
                    <a:pt x="105" y="45"/>
                  </a:lnTo>
                  <a:lnTo>
                    <a:pt x="102" y="140"/>
                  </a:lnTo>
                  <a:lnTo>
                    <a:pt x="81" y="194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4" name="Freeform 1124"/>
            <p:cNvSpPr>
              <a:spLocks/>
            </p:cNvSpPr>
            <p:nvPr/>
          </p:nvSpPr>
          <p:spPr bwMode="auto">
            <a:xfrm>
              <a:off x="928" y="1820"/>
              <a:ext cx="42" cy="34"/>
            </a:xfrm>
            <a:custGeom>
              <a:avLst/>
              <a:gdLst>
                <a:gd name="T0" fmla="*/ 0 w 154"/>
                <a:gd name="T1" fmla="*/ 39 h 130"/>
                <a:gd name="T2" fmla="*/ 132 w 154"/>
                <a:gd name="T3" fmla="*/ 0 h 130"/>
                <a:gd name="T4" fmla="*/ 154 w 154"/>
                <a:gd name="T5" fmla="*/ 75 h 130"/>
                <a:gd name="T6" fmla="*/ 145 w 154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30">
                  <a:moveTo>
                    <a:pt x="0" y="39"/>
                  </a:moveTo>
                  <a:lnTo>
                    <a:pt x="132" y="0"/>
                  </a:lnTo>
                  <a:lnTo>
                    <a:pt x="154" y="75"/>
                  </a:lnTo>
                  <a:lnTo>
                    <a:pt x="145" y="13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5" name="Freeform 1125"/>
            <p:cNvSpPr>
              <a:spLocks/>
            </p:cNvSpPr>
            <p:nvPr/>
          </p:nvSpPr>
          <p:spPr bwMode="auto">
            <a:xfrm>
              <a:off x="969" y="1837"/>
              <a:ext cx="43" cy="29"/>
            </a:xfrm>
            <a:custGeom>
              <a:avLst/>
              <a:gdLst>
                <a:gd name="T0" fmla="*/ 0 w 151"/>
                <a:gd name="T1" fmla="*/ 65 h 113"/>
                <a:gd name="T2" fmla="*/ 102 w 151"/>
                <a:gd name="T3" fmla="*/ 0 h 113"/>
                <a:gd name="T4" fmla="*/ 143 w 151"/>
                <a:gd name="T5" fmla="*/ 62 h 113"/>
                <a:gd name="T6" fmla="*/ 151 w 151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13">
                  <a:moveTo>
                    <a:pt x="0" y="65"/>
                  </a:moveTo>
                  <a:lnTo>
                    <a:pt x="102" y="0"/>
                  </a:lnTo>
                  <a:lnTo>
                    <a:pt x="143" y="62"/>
                  </a:lnTo>
                  <a:lnTo>
                    <a:pt x="151" y="11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6" name="Freeform 1126"/>
            <p:cNvSpPr>
              <a:spLocks/>
            </p:cNvSpPr>
            <p:nvPr/>
          </p:nvSpPr>
          <p:spPr bwMode="auto">
            <a:xfrm>
              <a:off x="1012" y="1850"/>
              <a:ext cx="44" cy="24"/>
            </a:xfrm>
            <a:custGeom>
              <a:avLst/>
              <a:gdLst>
                <a:gd name="T0" fmla="*/ 0 w 151"/>
                <a:gd name="T1" fmla="*/ 64 h 91"/>
                <a:gd name="T2" fmla="*/ 89 w 151"/>
                <a:gd name="T3" fmla="*/ 0 h 91"/>
                <a:gd name="T4" fmla="*/ 137 w 151"/>
                <a:gd name="T5" fmla="*/ 49 h 91"/>
                <a:gd name="T6" fmla="*/ 151 w 151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91">
                  <a:moveTo>
                    <a:pt x="0" y="64"/>
                  </a:moveTo>
                  <a:lnTo>
                    <a:pt x="89" y="0"/>
                  </a:lnTo>
                  <a:lnTo>
                    <a:pt x="137" y="49"/>
                  </a:lnTo>
                  <a:lnTo>
                    <a:pt x="151" y="91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7" name="Freeform 1127"/>
            <p:cNvSpPr>
              <a:spLocks/>
            </p:cNvSpPr>
            <p:nvPr/>
          </p:nvSpPr>
          <p:spPr bwMode="auto">
            <a:xfrm>
              <a:off x="1056" y="1856"/>
              <a:ext cx="56" cy="26"/>
            </a:xfrm>
            <a:custGeom>
              <a:avLst/>
              <a:gdLst>
                <a:gd name="T0" fmla="*/ 0 w 194"/>
                <a:gd name="T1" fmla="*/ 65 h 98"/>
                <a:gd name="T2" fmla="*/ 101 w 194"/>
                <a:gd name="T3" fmla="*/ 0 h 98"/>
                <a:gd name="T4" fmla="*/ 168 w 194"/>
                <a:gd name="T5" fmla="*/ 52 h 98"/>
                <a:gd name="T6" fmla="*/ 194 w 194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8">
                  <a:moveTo>
                    <a:pt x="0" y="65"/>
                  </a:moveTo>
                  <a:lnTo>
                    <a:pt x="101" y="0"/>
                  </a:lnTo>
                  <a:lnTo>
                    <a:pt x="168" y="52"/>
                  </a:lnTo>
                  <a:lnTo>
                    <a:pt x="194" y="98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8" name="Freeform 1128"/>
            <p:cNvSpPr>
              <a:spLocks/>
            </p:cNvSpPr>
            <p:nvPr/>
          </p:nvSpPr>
          <p:spPr bwMode="auto">
            <a:xfrm>
              <a:off x="1112" y="1864"/>
              <a:ext cx="54" cy="23"/>
            </a:xfrm>
            <a:custGeom>
              <a:avLst/>
              <a:gdLst>
                <a:gd name="T0" fmla="*/ 0 w 193"/>
                <a:gd name="T1" fmla="*/ 70 h 91"/>
                <a:gd name="T2" fmla="*/ 93 w 193"/>
                <a:gd name="T3" fmla="*/ 0 h 91"/>
                <a:gd name="T4" fmla="*/ 165 w 193"/>
                <a:gd name="T5" fmla="*/ 48 h 91"/>
                <a:gd name="T6" fmla="*/ 193 w 193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1">
                  <a:moveTo>
                    <a:pt x="0" y="70"/>
                  </a:moveTo>
                  <a:lnTo>
                    <a:pt x="93" y="0"/>
                  </a:lnTo>
                  <a:lnTo>
                    <a:pt x="165" y="48"/>
                  </a:lnTo>
                  <a:lnTo>
                    <a:pt x="193" y="91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69" name="Freeform 1129"/>
            <p:cNvSpPr>
              <a:spLocks/>
            </p:cNvSpPr>
            <p:nvPr/>
          </p:nvSpPr>
          <p:spPr bwMode="auto">
            <a:xfrm>
              <a:off x="1166" y="1864"/>
              <a:ext cx="49" cy="27"/>
            </a:xfrm>
            <a:custGeom>
              <a:avLst/>
              <a:gdLst>
                <a:gd name="T0" fmla="*/ 0 w 167"/>
                <a:gd name="T1" fmla="*/ 89 h 105"/>
                <a:gd name="T2" fmla="*/ 87 w 167"/>
                <a:gd name="T3" fmla="*/ 0 h 105"/>
                <a:gd name="T4" fmla="*/ 145 w 167"/>
                <a:gd name="T5" fmla="*/ 55 h 105"/>
                <a:gd name="T6" fmla="*/ 167 w 167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05">
                  <a:moveTo>
                    <a:pt x="0" y="89"/>
                  </a:moveTo>
                  <a:lnTo>
                    <a:pt x="87" y="0"/>
                  </a:lnTo>
                  <a:lnTo>
                    <a:pt x="145" y="55"/>
                  </a:lnTo>
                  <a:lnTo>
                    <a:pt x="167" y="10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0" name="Freeform 1130"/>
            <p:cNvSpPr>
              <a:spLocks/>
            </p:cNvSpPr>
            <p:nvPr/>
          </p:nvSpPr>
          <p:spPr bwMode="auto">
            <a:xfrm>
              <a:off x="1215" y="1866"/>
              <a:ext cx="55" cy="27"/>
            </a:xfrm>
            <a:custGeom>
              <a:avLst/>
              <a:gdLst>
                <a:gd name="T0" fmla="*/ 0 w 194"/>
                <a:gd name="T1" fmla="*/ 97 h 102"/>
                <a:gd name="T2" fmla="*/ 102 w 194"/>
                <a:gd name="T3" fmla="*/ 0 h 102"/>
                <a:gd name="T4" fmla="*/ 170 w 194"/>
                <a:gd name="T5" fmla="*/ 51 h 102"/>
                <a:gd name="T6" fmla="*/ 194 w 19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02">
                  <a:moveTo>
                    <a:pt x="0" y="97"/>
                  </a:moveTo>
                  <a:lnTo>
                    <a:pt x="102" y="0"/>
                  </a:lnTo>
                  <a:lnTo>
                    <a:pt x="170" y="51"/>
                  </a:lnTo>
                  <a:lnTo>
                    <a:pt x="194" y="102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1" name="Freeform 1131"/>
            <p:cNvSpPr>
              <a:spLocks/>
            </p:cNvSpPr>
            <p:nvPr/>
          </p:nvSpPr>
          <p:spPr bwMode="auto">
            <a:xfrm>
              <a:off x="1270" y="1866"/>
              <a:ext cx="51" cy="29"/>
            </a:xfrm>
            <a:custGeom>
              <a:avLst/>
              <a:gdLst>
                <a:gd name="T0" fmla="*/ 0 w 178"/>
                <a:gd name="T1" fmla="*/ 102 h 114"/>
                <a:gd name="T2" fmla="*/ 81 w 178"/>
                <a:gd name="T3" fmla="*/ 0 h 114"/>
                <a:gd name="T4" fmla="*/ 149 w 178"/>
                <a:gd name="T5" fmla="*/ 58 h 114"/>
                <a:gd name="T6" fmla="*/ 178 w 17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4">
                  <a:moveTo>
                    <a:pt x="0" y="102"/>
                  </a:moveTo>
                  <a:lnTo>
                    <a:pt x="81" y="0"/>
                  </a:lnTo>
                  <a:lnTo>
                    <a:pt x="149" y="58"/>
                  </a:lnTo>
                  <a:lnTo>
                    <a:pt x="178" y="114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2" name="Freeform 1132"/>
            <p:cNvSpPr>
              <a:spLocks/>
            </p:cNvSpPr>
            <p:nvPr/>
          </p:nvSpPr>
          <p:spPr bwMode="auto">
            <a:xfrm>
              <a:off x="1321" y="1866"/>
              <a:ext cx="49" cy="29"/>
            </a:xfrm>
            <a:custGeom>
              <a:avLst/>
              <a:gdLst>
                <a:gd name="T0" fmla="*/ 0 w 166"/>
                <a:gd name="T1" fmla="*/ 112 h 112"/>
                <a:gd name="T2" fmla="*/ 93 w 166"/>
                <a:gd name="T3" fmla="*/ 0 h 112"/>
                <a:gd name="T4" fmla="*/ 147 w 166"/>
                <a:gd name="T5" fmla="*/ 55 h 112"/>
                <a:gd name="T6" fmla="*/ 166 w 166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12">
                  <a:moveTo>
                    <a:pt x="0" y="112"/>
                  </a:moveTo>
                  <a:lnTo>
                    <a:pt x="93" y="0"/>
                  </a:lnTo>
                  <a:lnTo>
                    <a:pt x="147" y="55"/>
                  </a:lnTo>
                  <a:lnTo>
                    <a:pt x="166" y="112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3" name="Freeform 1133"/>
            <p:cNvSpPr>
              <a:spLocks/>
            </p:cNvSpPr>
            <p:nvPr/>
          </p:nvSpPr>
          <p:spPr bwMode="auto">
            <a:xfrm>
              <a:off x="1370" y="1874"/>
              <a:ext cx="55" cy="29"/>
            </a:xfrm>
            <a:custGeom>
              <a:avLst/>
              <a:gdLst>
                <a:gd name="T0" fmla="*/ 0 w 198"/>
                <a:gd name="T1" fmla="*/ 87 h 113"/>
                <a:gd name="T2" fmla="*/ 114 w 198"/>
                <a:gd name="T3" fmla="*/ 0 h 113"/>
                <a:gd name="T4" fmla="*/ 178 w 198"/>
                <a:gd name="T5" fmla="*/ 60 h 113"/>
                <a:gd name="T6" fmla="*/ 198 w 198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13">
                  <a:moveTo>
                    <a:pt x="0" y="87"/>
                  </a:moveTo>
                  <a:lnTo>
                    <a:pt x="114" y="0"/>
                  </a:lnTo>
                  <a:lnTo>
                    <a:pt x="178" y="60"/>
                  </a:lnTo>
                  <a:lnTo>
                    <a:pt x="198" y="11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4" name="Freeform 1134"/>
            <p:cNvSpPr>
              <a:spLocks/>
            </p:cNvSpPr>
            <p:nvPr/>
          </p:nvSpPr>
          <p:spPr bwMode="auto">
            <a:xfrm>
              <a:off x="1425" y="1883"/>
              <a:ext cx="49" cy="33"/>
            </a:xfrm>
            <a:custGeom>
              <a:avLst/>
              <a:gdLst>
                <a:gd name="T0" fmla="*/ 0 w 168"/>
                <a:gd name="T1" fmla="*/ 76 h 129"/>
                <a:gd name="T2" fmla="*/ 107 w 168"/>
                <a:gd name="T3" fmla="*/ 0 h 129"/>
                <a:gd name="T4" fmla="*/ 156 w 168"/>
                <a:gd name="T5" fmla="*/ 71 h 129"/>
                <a:gd name="T6" fmla="*/ 168 w 168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29">
                  <a:moveTo>
                    <a:pt x="0" y="76"/>
                  </a:moveTo>
                  <a:lnTo>
                    <a:pt x="107" y="0"/>
                  </a:lnTo>
                  <a:lnTo>
                    <a:pt x="156" y="71"/>
                  </a:lnTo>
                  <a:lnTo>
                    <a:pt x="168" y="12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5" name="Freeform 1135"/>
            <p:cNvSpPr>
              <a:spLocks/>
            </p:cNvSpPr>
            <p:nvPr/>
          </p:nvSpPr>
          <p:spPr bwMode="auto">
            <a:xfrm>
              <a:off x="1474" y="1909"/>
              <a:ext cx="43" cy="33"/>
            </a:xfrm>
            <a:custGeom>
              <a:avLst/>
              <a:gdLst>
                <a:gd name="T0" fmla="*/ 0 w 147"/>
                <a:gd name="T1" fmla="*/ 28 h 126"/>
                <a:gd name="T2" fmla="*/ 122 w 147"/>
                <a:gd name="T3" fmla="*/ 0 h 126"/>
                <a:gd name="T4" fmla="*/ 147 w 147"/>
                <a:gd name="T5" fmla="*/ 73 h 126"/>
                <a:gd name="T6" fmla="*/ 139 w 147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26">
                  <a:moveTo>
                    <a:pt x="0" y="28"/>
                  </a:moveTo>
                  <a:lnTo>
                    <a:pt x="122" y="0"/>
                  </a:lnTo>
                  <a:lnTo>
                    <a:pt x="147" y="73"/>
                  </a:lnTo>
                  <a:lnTo>
                    <a:pt x="139" y="12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6" name="Freeform 1136"/>
            <p:cNvSpPr>
              <a:spLocks/>
            </p:cNvSpPr>
            <p:nvPr/>
          </p:nvSpPr>
          <p:spPr bwMode="auto">
            <a:xfrm>
              <a:off x="1515" y="1941"/>
              <a:ext cx="41" cy="39"/>
            </a:xfrm>
            <a:custGeom>
              <a:avLst/>
              <a:gdLst>
                <a:gd name="T0" fmla="*/ 0 w 146"/>
                <a:gd name="T1" fmla="*/ 5 h 156"/>
                <a:gd name="T2" fmla="*/ 141 w 146"/>
                <a:gd name="T3" fmla="*/ 0 h 156"/>
                <a:gd name="T4" fmla="*/ 146 w 146"/>
                <a:gd name="T5" fmla="*/ 95 h 156"/>
                <a:gd name="T6" fmla="*/ 125 w 146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56">
                  <a:moveTo>
                    <a:pt x="0" y="5"/>
                  </a:moveTo>
                  <a:lnTo>
                    <a:pt x="141" y="0"/>
                  </a:lnTo>
                  <a:lnTo>
                    <a:pt x="146" y="95"/>
                  </a:lnTo>
                  <a:lnTo>
                    <a:pt x="125" y="15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7" name="Freeform 1137"/>
            <p:cNvSpPr>
              <a:spLocks/>
            </p:cNvSpPr>
            <p:nvPr/>
          </p:nvSpPr>
          <p:spPr bwMode="auto">
            <a:xfrm>
              <a:off x="1550" y="1980"/>
              <a:ext cx="33" cy="48"/>
            </a:xfrm>
            <a:custGeom>
              <a:avLst/>
              <a:gdLst>
                <a:gd name="T0" fmla="*/ 0 w 115"/>
                <a:gd name="T1" fmla="*/ 0 h 183"/>
                <a:gd name="T2" fmla="*/ 115 w 115"/>
                <a:gd name="T3" fmla="*/ 27 h 183"/>
                <a:gd name="T4" fmla="*/ 103 w 115"/>
                <a:gd name="T5" fmla="*/ 125 h 183"/>
                <a:gd name="T6" fmla="*/ 75 w 115"/>
                <a:gd name="T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83">
                  <a:moveTo>
                    <a:pt x="0" y="0"/>
                  </a:moveTo>
                  <a:lnTo>
                    <a:pt x="115" y="27"/>
                  </a:lnTo>
                  <a:lnTo>
                    <a:pt x="103" y="125"/>
                  </a:lnTo>
                  <a:lnTo>
                    <a:pt x="75" y="18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8" name="Freeform 1138"/>
            <p:cNvSpPr>
              <a:spLocks/>
            </p:cNvSpPr>
            <p:nvPr/>
          </p:nvSpPr>
          <p:spPr bwMode="auto">
            <a:xfrm>
              <a:off x="1572" y="2028"/>
              <a:ext cx="35" cy="40"/>
            </a:xfrm>
            <a:custGeom>
              <a:avLst/>
              <a:gdLst>
                <a:gd name="T0" fmla="*/ 0 w 119"/>
                <a:gd name="T1" fmla="*/ 0 h 149"/>
                <a:gd name="T2" fmla="*/ 119 w 119"/>
                <a:gd name="T3" fmla="*/ 46 h 149"/>
                <a:gd name="T4" fmla="*/ 70 w 119"/>
                <a:gd name="T5" fmla="*/ 114 h 149"/>
                <a:gd name="T6" fmla="*/ 17 w 11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49">
                  <a:moveTo>
                    <a:pt x="0" y="0"/>
                  </a:moveTo>
                  <a:lnTo>
                    <a:pt x="119" y="46"/>
                  </a:lnTo>
                  <a:lnTo>
                    <a:pt x="70" y="114"/>
                  </a:lnTo>
                  <a:lnTo>
                    <a:pt x="17" y="14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79" name="Freeform 1139"/>
            <p:cNvSpPr>
              <a:spLocks/>
            </p:cNvSpPr>
            <p:nvPr/>
          </p:nvSpPr>
          <p:spPr bwMode="auto">
            <a:xfrm>
              <a:off x="1577" y="2068"/>
              <a:ext cx="34" cy="47"/>
            </a:xfrm>
            <a:custGeom>
              <a:avLst/>
              <a:gdLst>
                <a:gd name="T0" fmla="*/ 0 w 123"/>
                <a:gd name="T1" fmla="*/ 0 h 184"/>
                <a:gd name="T2" fmla="*/ 123 w 123"/>
                <a:gd name="T3" fmla="*/ 72 h 184"/>
                <a:gd name="T4" fmla="*/ 64 w 123"/>
                <a:gd name="T5" fmla="*/ 149 h 184"/>
                <a:gd name="T6" fmla="*/ 4 w 123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4">
                  <a:moveTo>
                    <a:pt x="0" y="0"/>
                  </a:moveTo>
                  <a:lnTo>
                    <a:pt x="123" y="72"/>
                  </a:lnTo>
                  <a:lnTo>
                    <a:pt x="64" y="149"/>
                  </a:lnTo>
                  <a:lnTo>
                    <a:pt x="4" y="184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80" name="Freeform 1140"/>
            <p:cNvSpPr>
              <a:spLocks/>
            </p:cNvSpPr>
            <p:nvPr/>
          </p:nvSpPr>
          <p:spPr bwMode="auto">
            <a:xfrm>
              <a:off x="1564" y="2115"/>
              <a:ext cx="46" cy="42"/>
            </a:xfrm>
            <a:custGeom>
              <a:avLst/>
              <a:gdLst>
                <a:gd name="T0" fmla="*/ 49 w 159"/>
                <a:gd name="T1" fmla="*/ 0 h 162"/>
                <a:gd name="T2" fmla="*/ 159 w 159"/>
                <a:gd name="T3" fmla="*/ 87 h 162"/>
                <a:gd name="T4" fmla="*/ 75 w 159"/>
                <a:gd name="T5" fmla="*/ 142 h 162"/>
                <a:gd name="T6" fmla="*/ 0 w 159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62">
                  <a:moveTo>
                    <a:pt x="49" y="0"/>
                  </a:moveTo>
                  <a:lnTo>
                    <a:pt x="159" y="87"/>
                  </a:lnTo>
                  <a:lnTo>
                    <a:pt x="75" y="142"/>
                  </a:lnTo>
                  <a:lnTo>
                    <a:pt x="0" y="162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81" name="Freeform 1141"/>
            <p:cNvSpPr>
              <a:spLocks/>
            </p:cNvSpPr>
            <p:nvPr/>
          </p:nvSpPr>
          <p:spPr bwMode="auto">
            <a:xfrm>
              <a:off x="301" y="1501"/>
              <a:ext cx="1272" cy="897"/>
            </a:xfrm>
            <a:custGeom>
              <a:avLst/>
              <a:gdLst>
                <a:gd name="T0" fmla="*/ 88 w 4428"/>
                <a:gd name="T1" fmla="*/ 15 h 3461"/>
                <a:gd name="T2" fmla="*/ 624 w 4428"/>
                <a:gd name="T3" fmla="*/ 0 h 3461"/>
                <a:gd name="T4" fmla="*/ 1306 w 4428"/>
                <a:gd name="T5" fmla="*/ 21 h 3461"/>
                <a:gd name="T6" fmla="*/ 1572 w 4428"/>
                <a:gd name="T7" fmla="*/ 61 h 3461"/>
                <a:gd name="T8" fmla="*/ 1890 w 4428"/>
                <a:gd name="T9" fmla="*/ 313 h 3461"/>
                <a:gd name="T10" fmla="*/ 2021 w 4428"/>
                <a:gd name="T11" fmla="*/ 729 h 3461"/>
                <a:gd name="T12" fmla="*/ 2106 w 4428"/>
                <a:gd name="T13" fmla="*/ 1138 h 3461"/>
                <a:gd name="T14" fmla="*/ 2282 w 4428"/>
                <a:gd name="T15" fmla="*/ 1369 h 3461"/>
                <a:gd name="T16" fmla="*/ 2563 w 4428"/>
                <a:gd name="T17" fmla="*/ 1438 h 3461"/>
                <a:gd name="T18" fmla="*/ 3161 w 4428"/>
                <a:gd name="T19" fmla="*/ 1509 h 3461"/>
                <a:gd name="T20" fmla="*/ 3680 w 4428"/>
                <a:gd name="T21" fmla="*/ 1535 h 3461"/>
                <a:gd name="T22" fmla="*/ 3864 w 4428"/>
                <a:gd name="T23" fmla="*/ 1547 h 3461"/>
                <a:gd name="T24" fmla="*/ 4169 w 4428"/>
                <a:gd name="T25" fmla="*/ 1667 h 3461"/>
                <a:gd name="T26" fmla="*/ 4365 w 4428"/>
                <a:gd name="T27" fmla="*/ 1922 h 3461"/>
                <a:gd name="T28" fmla="*/ 4428 w 4428"/>
                <a:gd name="T29" fmla="*/ 2256 h 3461"/>
                <a:gd name="T30" fmla="*/ 4339 w 4428"/>
                <a:gd name="T31" fmla="*/ 2615 h 3461"/>
                <a:gd name="T32" fmla="*/ 4071 w 4428"/>
                <a:gd name="T33" fmla="*/ 2944 h 3461"/>
                <a:gd name="T34" fmla="*/ 3864 w 4428"/>
                <a:gd name="T35" fmla="*/ 3080 h 3461"/>
                <a:gd name="T36" fmla="*/ 3259 w 4428"/>
                <a:gd name="T37" fmla="*/ 3320 h 3461"/>
                <a:gd name="T38" fmla="*/ 2682 w 4428"/>
                <a:gd name="T39" fmla="*/ 3432 h 3461"/>
                <a:gd name="T40" fmla="*/ 2182 w 4428"/>
                <a:gd name="T41" fmla="*/ 3461 h 3461"/>
                <a:gd name="T42" fmla="*/ 1808 w 4428"/>
                <a:gd name="T43" fmla="*/ 3454 h 3461"/>
                <a:gd name="T44" fmla="*/ 1684 w 4428"/>
                <a:gd name="T45" fmla="*/ 3451 h 3461"/>
                <a:gd name="T46" fmla="*/ 1321 w 4428"/>
                <a:gd name="T47" fmla="*/ 3348 h 3461"/>
                <a:gd name="T48" fmla="*/ 1205 w 4428"/>
                <a:gd name="T49" fmla="*/ 3311 h 3461"/>
                <a:gd name="T50" fmla="*/ 931 w 4428"/>
                <a:gd name="T51" fmla="*/ 3255 h 3461"/>
                <a:gd name="T52" fmla="*/ 862 w 4428"/>
                <a:gd name="T53" fmla="*/ 3183 h 3461"/>
                <a:gd name="T54" fmla="*/ 748 w 4428"/>
                <a:gd name="T55" fmla="*/ 2959 h 3461"/>
                <a:gd name="T56" fmla="*/ 624 w 4428"/>
                <a:gd name="T57" fmla="*/ 2881 h 3461"/>
                <a:gd name="T58" fmla="*/ 298 w 4428"/>
                <a:gd name="T59" fmla="*/ 2744 h 3461"/>
                <a:gd name="T60" fmla="*/ 151 w 4428"/>
                <a:gd name="T61" fmla="*/ 2709 h 3461"/>
                <a:gd name="T62" fmla="*/ 10 w 4428"/>
                <a:gd name="T63" fmla="*/ 2725 h 3461"/>
                <a:gd name="T64" fmla="*/ 0 w 4428"/>
                <a:gd name="T65" fmla="*/ 2730 h 3461"/>
                <a:gd name="T66" fmla="*/ 0 w 4428"/>
                <a:gd name="T67" fmla="*/ 19 h 3461"/>
                <a:gd name="T68" fmla="*/ 0 w 4428"/>
                <a:gd name="T69" fmla="*/ 19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28" h="3461">
                  <a:moveTo>
                    <a:pt x="0" y="19"/>
                  </a:moveTo>
                  <a:lnTo>
                    <a:pt x="88" y="15"/>
                  </a:lnTo>
                  <a:lnTo>
                    <a:pt x="313" y="6"/>
                  </a:lnTo>
                  <a:lnTo>
                    <a:pt x="624" y="0"/>
                  </a:lnTo>
                  <a:lnTo>
                    <a:pt x="974" y="4"/>
                  </a:lnTo>
                  <a:lnTo>
                    <a:pt x="1306" y="21"/>
                  </a:lnTo>
                  <a:lnTo>
                    <a:pt x="1572" y="61"/>
                  </a:lnTo>
                  <a:lnTo>
                    <a:pt x="1572" y="61"/>
                  </a:lnTo>
                  <a:lnTo>
                    <a:pt x="1764" y="157"/>
                  </a:lnTo>
                  <a:lnTo>
                    <a:pt x="1890" y="313"/>
                  </a:lnTo>
                  <a:lnTo>
                    <a:pt x="1971" y="511"/>
                  </a:lnTo>
                  <a:lnTo>
                    <a:pt x="2021" y="729"/>
                  </a:lnTo>
                  <a:lnTo>
                    <a:pt x="2061" y="946"/>
                  </a:lnTo>
                  <a:lnTo>
                    <a:pt x="2106" y="1138"/>
                  </a:lnTo>
                  <a:lnTo>
                    <a:pt x="2173" y="1287"/>
                  </a:lnTo>
                  <a:lnTo>
                    <a:pt x="2282" y="1369"/>
                  </a:lnTo>
                  <a:lnTo>
                    <a:pt x="2282" y="1369"/>
                  </a:lnTo>
                  <a:lnTo>
                    <a:pt x="2563" y="1438"/>
                  </a:lnTo>
                  <a:lnTo>
                    <a:pt x="2864" y="1483"/>
                  </a:lnTo>
                  <a:lnTo>
                    <a:pt x="3161" y="1509"/>
                  </a:lnTo>
                  <a:lnTo>
                    <a:pt x="3441" y="1525"/>
                  </a:lnTo>
                  <a:lnTo>
                    <a:pt x="3680" y="1535"/>
                  </a:lnTo>
                  <a:lnTo>
                    <a:pt x="3864" y="1547"/>
                  </a:lnTo>
                  <a:lnTo>
                    <a:pt x="3864" y="1547"/>
                  </a:lnTo>
                  <a:lnTo>
                    <a:pt x="4029" y="1587"/>
                  </a:lnTo>
                  <a:lnTo>
                    <a:pt x="4169" y="1667"/>
                  </a:lnTo>
                  <a:lnTo>
                    <a:pt x="4282" y="1781"/>
                  </a:lnTo>
                  <a:lnTo>
                    <a:pt x="4365" y="1922"/>
                  </a:lnTo>
                  <a:lnTo>
                    <a:pt x="4415" y="2083"/>
                  </a:lnTo>
                  <a:lnTo>
                    <a:pt x="4428" y="2256"/>
                  </a:lnTo>
                  <a:lnTo>
                    <a:pt x="4405" y="2435"/>
                  </a:lnTo>
                  <a:lnTo>
                    <a:pt x="4339" y="2615"/>
                  </a:lnTo>
                  <a:lnTo>
                    <a:pt x="4229" y="2787"/>
                  </a:lnTo>
                  <a:lnTo>
                    <a:pt x="4071" y="2944"/>
                  </a:lnTo>
                  <a:lnTo>
                    <a:pt x="3864" y="3080"/>
                  </a:lnTo>
                  <a:lnTo>
                    <a:pt x="3864" y="3080"/>
                  </a:lnTo>
                  <a:lnTo>
                    <a:pt x="3560" y="3219"/>
                  </a:lnTo>
                  <a:lnTo>
                    <a:pt x="3259" y="3320"/>
                  </a:lnTo>
                  <a:lnTo>
                    <a:pt x="2963" y="3389"/>
                  </a:lnTo>
                  <a:lnTo>
                    <a:pt x="2682" y="3432"/>
                  </a:lnTo>
                  <a:lnTo>
                    <a:pt x="2419" y="3454"/>
                  </a:lnTo>
                  <a:lnTo>
                    <a:pt x="2182" y="3461"/>
                  </a:lnTo>
                  <a:lnTo>
                    <a:pt x="1977" y="3460"/>
                  </a:lnTo>
                  <a:lnTo>
                    <a:pt x="1808" y="3454"/>
                  </a:lnTo>
                  <a:lnTo>
                    <a:pt x="1684" y="3451"/>
                  </a:lnTo>
                  <a:lnTo>
                    <a:pt x="1684" y="3451"/>
                  </a:lnTo>
                  <a:lnTo>
                    <a:pt x="1455" y="3415"/>
                  </a:lnTo>
                  <a:lnTo>
                    <a:pt x="1321" y="3348"/>
                  </a:lnTo>
                  <a:lnTo>
                    <a:pt x="1205" y="3311"/>
                  </a:lnTo>
                  <a:lnTo>
                    <a:pt x="1205" y="3311"/>
                  </a:lnTo>
                  <a:lnTo>
                    <a:pt x="1063" y="3297"/>
                  </a:lnTo>
                  <a:lnTo>
                    <a:pt x="931" y="3255"/>
                  </a:lnTo>
                  <a:lnTo>
                    <a:pt x="862" y="3183"/>
                  </a:lnTo>
                  <a:lnTo>
                    <a:pt x="862" y="3183"/>
                  </a:lnTo>
                  <a:lnTo>
                    <a:pt x="824" y="3075"/>
                  </a:lnTo>
                  <a:lnTo>
                    <a:pt x="748" y="2959"/>
                  </a:lnTo>
                  <a:lnTo>
                    <a:pt x="624" y="2881"/>
                  </a:lnTo>
                  <a:lnTo>
                    <a:pt x="624" y="2881"/>
                  </a:lnTo>
                  <a:lnTo>
                    <a:pt x="463" y="2817"/>
                  </a:lnTo>
                  <a:lnTo>
                    <a:pt x="298" y="2744"/>
                  </a:lnTo>
                  <a:lnTo>
                    <a:pt x="151" y="2709"/>
                  </a:lnTo>
                  <a:lnTo>
                    <a:pt x="151" y="2709"/>
                  </a:lnTo>
                  <a:lnTo>
                    <a:pt x="54" y="2715"/>
                  </a:lnTo>
                  <a:lnTo>
                    <a:pt x="10" y="2725"/>
                  </a:lnTo>
                  <a:lnTo>
                    <a:pt x="0" y="2730"/>
                  </a:lnTo>
                  <a:lnTo>
                    <a:pt x="0" y="2730"/>
                  </a:lnTo>
                  <a:lnTo>
                    <a:pt x="0" y="273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82" name="Text Box 1142"/>
            <p:cNvSpPr txBox="1">
              <a:spLocks noChangeArrowheads="1"/>
            </p:cNvSpPr>
            <p:nvPr/>
          </p:nvSpPr>
          <p:spPr bwMode="auto">
            <a:xfrm>
              <a:off x="1208" y="1418"/>
              <a:ext cx="54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FF00"/>
                  </a:solidFill>
                </a:rPr>
                <a:t>T cell</a:t>
              </a:r>
            </a:p>
          </p:txBody>
        </p:sp>
        <p:sp>
          <p:nvSpPr>
            <p:cNvPr id="1393783" name="Text Box 1143"/>
            <p:cNvSpPr txBox="1">
              <a:spLocks noChangeArrowheads="1"/>
            </p:cNvSpPr>
            <p:nvPr/>
          </p:nvSpPr>
          <p:spPr bwMode="auto">
            <a:xfrm>
              <a:off x="394" y="1919"/>
              <a:ext cx="101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400" b="1">
                  <a:solidFill>
                    <a:schemeClr val="bg2"/>
                  </a:solidFill>
                </a:rPr>
                <a:t>Antigen-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400" b="1">
                  <a:solidFill>
                    <a:schemeClr val="bg2"/>
                  </a:solidFill>
                </a:rPr>
                <a:t>presenting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400" b="1">
                  <a:solidFill>
                    <a:schemeClr val="bg2"/>
                  </a:solidFill>
                </a:rPr>
                <a:t>cells</a:t>
              </a:r>
            </a:p>
          </p:txBody>
        </p:sp>
        <p:sp>
          <p:nvSpPr>
            <p:cNvPr id="1393784" name="Text Box 1144"/>
            <p:cNvSpPr txBox="1">
              <a:spLocks noChangeArrowheads="1"/>
            </p:cNvSpPr>
            <p:nvPr/>
          </p:nvSpPr>
          <p:spPr bwMode="auto">
            <a:xfrm>
              <a:off x="192" y="2432"/>
              <a:ext cx="101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400" b="1"/>
                <a:t>B cell or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400" b="1"/>
                <a:t>macrophage</a:t>
              </a:r>
            </a:p>
          </p:txBody>
        </p:sp>
        <p:sp>
          <p:nvSpPr>
            <p:cNvPr id="1393785" name="Text Box 1145"/>
            <p:cNvSpPr txBox="1">
              <a:spLocks noChangeArrowheads="1"/>
            </p:cNvSpPr>
            <p:nvPr/>
          </p:nvSpPr>
          <p:spPr bwMode="auto">
            <a:xfrm>
              <a:off x="1334" y="2540"/>
              <a:ext cx="101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400" b="1"/>
                <a:t>Synoviocytes</a:t>
              </a:r>
            </a:p>
          </p:txBody>
        </p:sp>
        <p:sp>
          <p:nvSpPr>
            <p:cNvPr id="1393786" name="Text Box 1146"/>
            <p:cNvSpPr txBox="1">
              <a:spLocks noChangeArrowheads="1"/>
            </p:cNvSpPr>
            <p:nvPr/>
          </p:nvSpPr>
          <p:spPr bwMode="auto">
            <a:xfrm>
              <a:off x="306" y="2821"/>
              <a:ext cx="101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400" b="1"/>
                <a:t>Pannus</a:t>
              </a:r>
            </a:p>
          </p:txBody>
        </p:sp>
        <p:sp>
          <p:nvSpPr>
            <p:cNvPr id="1393787" name="Text Box 1147"/>
            <p:cNvSpPr txBox="1">
              <a:spLocks noChangeArrowheads="1"/>
            </p:cNvSpPr>
            <p:nvPr/>
          </p:nvSpPr>
          <p:spPr bwMode="auto">
            <a:xfrm>
              <a:off x="508" y="3680"/>
              <a:ext cx="101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400" b="1"/>
                <a:t>Articular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400" b="1"/>
                <a:t>cartilage</a:t>
              </a:r>
            </a:p>
          </p:txBody>
        </p:sp>
        <p:sp>
          <p:nvSpPr>
            <p:cNvPr id="1393788" name="Text Box 1148"/>
            <p:cNvSpPr txBox="1">
              <a:spLocks noChangeArrowheads="1"/>
            </p:cNvSpPr>
            <p:nvPr/>
          </p:nvSpPr>
          <p:spPr bwMode="auto">
            <a:xfrm>
              <a:off x="4106" y="2647"/>
              <a:ext cx="101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</a:pPr>
              <a:r>
                <a:rPr lang="en-US" sz="1400" b="1"/>
                <a:t>Chondrocytes</a:t>
              </a:r>
            </a:p>
          </p:txBody>
        </p:sp>
        <p:grpSp>
          <p:nvGrpSpPr>
            <p:cNvPr id="1393789" name="Group 1149"/>
            <p:cNvGrpSpPr>
              <a:grpSpLocks/>
            </p:cNvGrpSpPr>
            <p:nvPr/>
          </p:nvGrpSpPr>
          <p:grpSpPr bwMode="auto">
            <a:xfrm>
              <a:off x="2551" y="1344"/>
              <a:ext cx="2048" cy="1198"/>
              <a:chOff x="3055" y="1535"/>
              <a:chExt cx="1782" cy="1155"/>
            </a:xfrm>
          </p:grpSpPr>
          <p:sp>
            <p:nvSpPr>
              <p:cNvPr id="1393790" name="Freeform 1150"/>
              <p:cNvSpPr>
                <a:spLocks/>
              </p:cNvSpPr>
              <p:nvPr/>
            </p:nvSpPr>
            <p:spPr bwMode="auto">
              <a:xfrm>
                <a:off x="3055" y="1535"/>
                <a:ext cx="1782" cy="1155"/>
              </a:xfrm>
              <a:custGeom>
                <a:avLst/>
                <a:gdLst>
                  <a:gd name="T0" fmla="*/ 3498 w 7125"/>
                  <a:gd name="T1" fmla="*/ 162 h 4623"/>
                  <a:gd name="T2" fmla="*/ 3830 w 7125"/>
                  <a:gd name="T3" fmla="*/ 485 h 4623"/>
                  <a:gd name="T4" fmla="*/ 4573 w 7125"/>
                  <a:gd name="T5" fmla="*/ 560 h 4623"/>
                  <a:gd name="T6" fmla="*/ 5192 w 7125"/>
                  <a:gd name="T7" fmla="*/ 350 h 4623"/>
                  <a:gd name="T8" fmla="*/ 5812 w 7125"/>
                  <a:gd name="T9" fmla="*/ 172 h 4623"/>
                  <a:gd name="T10" fmla="*/ 6414 w 7125"/>
                  <a:gd name="T11" fmla="*/ 225 h 4623"/>
                  <a:gd name="T12" fmla="*/ 6291 w 7125"/>
                  <a:gd name="T13" fmla="*/ 602 h 4623"/>
                  <a:gd name="T14" fmla="*/ 5725 w 7125"/>
                  <a:gd name="T15" fmla="*/ 1098 h 4623"/>
                  <a:gd name="T16" fmla="*/ 5281 w 7125"/>
                  <a:gd name="T17" fmla="*/ 1484 h 4623"/>
                  <a:gd name="T18" fmla="*/ 5498 w 7125"/>
                  <a:gd name="T19" fmla="*/ 1729 h 4623"/>
                  <a:gd name="T20" fmla="*/ 6403 w 7125"/>
                  <a:gd name="T21" fmla="*/ 1776 h 4623"/>
                  <a:gd name="T22" fmla="*/ 6980 w 7125"/>
                  <a:gd name="T23" fmla="*/ 1842 h 4623"/>
                  <a:gd name="T24" fmla="*/ 7113 w 7125"/>
                  <a:gd name="T25" fmla="*/ 2113 h 4623"/>
                  <a:gd name="T26" fmla="*/ 6534 w 7125"/>
                  <a:gd name="T27" fmla="*/ 2674 h 4623"/>
                  <a:gd name="T28" fmla="*/ 6040 w 7125"/>
                  <a:gd name="T29" fmla="*/ 2894 h 4623"/>
                  <a:gd name="T30" fmla="*/ 5650 w 7125"/>
                  <a:gd name="T31" fmla="*/ 3014 h 4623"/>
                  <a:gd name="T32" fmla="*/ 4950 w 7125"/>
                  <a:gd name="T33" fmla="*/ 3271 h 4623"/>
                  <a:gd name="T34" fmla="*/ 5179 w 7125"/>
                  <a:gd name="T35" fmla="*/ 3574 h 4623"/>
                  <a:gd name="T36" fmla="*/ 5548 w 7125"/>
                  <a:gd name="T37" fmla="*/ 3663 h 4623"/>
                  <a:gd name="T38" fmla="*/ 5844 w 7125"/>
                  <a:gd name="T39" fmla="*/ 3842 h 4623"/>
                  <a:gd name="T40" fmla="*/ 5165 w 7125"/>
                  <a:gd name="T41" fmla="*/ 4262 h 4623"/>
                  <a:gd name="T42" fmla="*/ 4429 w 7125"/>
                  <a:gd name="T43" fmla="*/ 4195 h 4623"/>
                  <a:gd name="T44" fmla="*/ 4086 w 7125"/>
                  <a:gd name="T45" fmla="*/ 4012 h 4623"/>
                  <a:gd name="T46" fmla="*/ 3734 w 7125"/>
                  <a:gd name="T47" fmla="*/ 3885 h 4623"/>
                  <a:gd name="T48" fmla="*/ 2906 w 7125"/>
                  <a:gd name="T49" fmla="*/ 3918 h 4623"/>
                  <a:gd name="T50" fmla="*/ 2248 w 7125"/>
                  <a:gd name="T51" fmla="*/ 4291 h 4623"/>
                  <a:gd name="T52" fmla="*/ 1790 w 7125"/>
                  <a:gd name="T53" fmla="*/ 4550 h 4623"/>
                  <a:gd name="T54" fmla="*/ 1325 w 7125"/>
                  <a:gd name="T55" fmla="*/ 4520 h 4623"/>
                  <a:gd name="T56" fmla="*/ 1636 w 7125"/>
                  <a:gd name="T57" fmla="*/ 4067 h 4623"/>
                  <a:gd name="T58" fmla="*/ 2053 w 7125"/>
                  <a:gd name="T59" fmla="*/ 3723 h 4623"/>
                  <a:gd name="T60" fmla="*/ 2133 w 7125"/>
                  <a:gd name="T61" fmla="*/ 3381 h 4623"/>
                  <a:gd name="T62" fmla="*/ 1862 w 7125"/>
                  <a:gd name="T63" fmla="*/ 3239 h 4623"/>
                  <a:gd name="T64" fmla="*/ 1163 w 7125"/>
                  <a:gd name="T65" fmla="*/ 3509 h 4623"/>
                  <a:gd name="T66" fmla="*/ 904 w 7125"/>
                  <a:gd name="T67" fmla="*/ 3763 h 4623"/>
                  <a:gd name="T68" fmla="*/ 722 w 7125"/>
                  <a:gd name="T69" fmla="*/ 3765 h 4623"/>
                  <a:gd name="T70" fmla="*/ 549 w 7125"/>
                  <a:gd name="T71" fmla="*/ 3692 h 4623"/>
                  <a:gd name="T72" fmla="*/ 312 w 7125"/>
                  <a:gd name="T73" fmla="*/ 3541 h 4623"/>
                  <a:gd name="T74" fmla="*/ 488 w 7125"/>
                  <a:gd name="T75" fmla="*/ 3209 h 4623"/>
                  <a:gd name="T76" fmla="*/ 931 w 7125"/>
                  <a:gd name="T77" fmla="*/ 2987 h 4623"/>
                  <a:gd name="T78" fmla="*/ 1357 w 7125"/>
                  <a:gd name="T79" fmla="*/ 2616 h 4623"/>
                  <a:gd name="T80" fmla="*/ 1023 w 7125"/>
                  <a:gd name="T81" fmla="*/ 2345 h 4623"/>
                  <a:gd name="T82" fmla="*/ 439 w 7125"/>
                  <a:gd name="T83" fmla="*/ 2354 h 4623"/>
                  <a:gd name="T84" fmla="*/ 69 w 7125"/>
                  <a:gd name="T85" fmla="*/ 2268 h 4623"/>
                  <a:gd name="T86" fmla="*/ 22 w 7125"/>
                  <a:gd name="T87" fmla="*/ 2066 h 4623"/>
                  <a:gd name="T88" fmla="*/ 765 w 7125"/>
                  <a:gd name="T89" fmla="*/ 1991 h 4623"/>
                  <a:gd name="T90" fmla="*/ 1175 w 7125"/>
                  <a:gd name="T91" fmla="*/ 1952 h 4623"/>
                  <a:gd name="T92" fmla="*/ 1397 w 7125"/>
                  <a:gd name="T93" fmla="*/ 1680 h 4623"/>
                  <a:gd name="T94" fmla="*/ 1572 w 7125"/>
                  <a:gd name="T95" fmla="*/ 1324 h 4623"/>
                  <a:gd name="T96" fmla="*/ 1915 w 7125"/>
                  <a:gd name="T97" fmla="*/ 1098 h 4623"/>
                  <a:gd name="T98" fmla="*/ 2133 w 7125"/>
                  <a:gd name="T99" fmla="*/ 1076 h 4623"/>
                  <a:gd name="T100" fmla="*/ 2460 w 7125"/>
                  <a:gd name="T101" fmla="*/ 863 h 4623"/>
                  <a:gd name="T102" fmla="*/ 2583 w 7125"/>
                  <a:gd name="T103" fmla="*/ 398 h 4623"/>
                  <a:gd name="T104" fmla="*/ 2734 w 7125"/>
                  <a:gd name="T105" fmla="*/ 54 h 4623"/>
                  <a:gd name="T106" fmla="*/ 2878 w 7125"/>
                  <a:gd name="T107" fmla="*/ 7 h 4623"/>
                  <a:gd name="T108" fmla="*/ 2906 w 7125"/>
                  <a:gd name="T109" fmla="*/ 0 h 4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25" h="4623">
                    <a:moveTo>
                      <a:pt x="2906" y="0"/>
                    </a:moveTo>
                    <a:lnTo>
                      <a:pt x="3249" y="18"/>
                    </a:lnTo>
                    <a:lnTo>
                      <a:pt x="3498" y="162"/>
                    </a:lnTo>
                    <a:lnTo>
                      <a:pt x="3680" y="345"/>
                    </a:lnTo>
                    <a:lnTo>
                      <a:pt x="3830" y="485"/>
                    </a:lnTo>
                    <a:lnTo>
                      <a:pt x="3830" y="485"/>
                    </a:lnTo>
                    <a:lnTo>
                      <a:pt x="4048" y="574"/>
                    </a:lnTo>
                    <a:lnTo>
                      <a:pt x="4300" y="600"/>
                    </a:lnTo>
                    <a:lnTo>
                      <a:pt x="4573" y="560"/>
                    </a:lnTo>
                    <a:lnTo>
                      <a:pt x="4573" y="560"/>
                    </a:lnTo>
                    <a:lnTo>
                      <a:pt x="4846" y="473"/>
                    </a:lnTo>
                    <a:lnTo>
                      <a:pt x="5192" y="350"/>
                    </a:lnTo>
                    <a:lnTo>
                      <a:pt x="5539" y="235"/>
                    </a:lnTo>
                    <a:lnTo>
                      <a:pt x="5812" y="172"/>
                    </a:lnTo>
                    <a:lnTo>
                      <a:pt x="5812" y="172"/>
                    </a:lnTo>
                    <a:lnTo>
                      <a:pt x="6079" y="154"/>
                    </a:lnTo>
                    <a:lnTo>
                      <a:pt x="6293" y="168"/>
                    </a:lnTo>
                    <a:lnTo>
                      <a:pt x="6414" y="225"/>
                    </a:lnTo>
                    <a:lnTo>
                      <a:pt x="6414" y="225"/>
                    </a:lnTo>
                    <a:lnTo>
                      <a:pt x="6426" y="399"/>
                    </a:lnTo>
                    <a:lnTo>
                      <a:pt x="6291" y="602"/>
                    </a:lnTo>
                    <a:lnTo>
                      <a:pt x="6080" y="806"/>
                    </a:lnTo>
                    <a:lnTo>
                      <a:pt x="5868" y="982"/>
                    </a:lnTo>
                    <a:lnTo>
                      <a:pt x="5725" y="1098"/>
                    </a:lnTo>
                    <a:lnTo>
                      <a:pt x="5725" y="1098"/>
                    </a:lnTo>
                    <a:lnTo>
                      <a:pt x="5506" y="1272"/>
                    </a:lnTo>
                    <a:lnTo>
                      <a:pt x="5281" y="1484"/>
                    </a:lnTo>
                    <a:lnTo>
                      <a:pt x="5284" y="1658"/>
                    </a:lnTo>
                    <a:lnTo>
                      <a:pt x="5284" y="1658"/>
                    </a:lnTo>
                    <a:lnTo>
                      <a:pt x="5498" y="1729"/>
                    </a:lnTo>
                    <a:lnTo>
                      <a:pt x="5803" y="1761"/>
                    </a:lnTo>
                    <a:lnTo>
                      <a:pt x="6128" y="1771"/>
                    </a:lnTo>
                    <a:lnTo>
                      <a:pt x="6403" y="1776"/>
                    </a:lnTo>
                    <a:lnTo>
                      <a:pt x="6403" y="1776"/>
                    </a:lnTo>
                    <a:lnTo>
                      <a:pt x="6712" y="1795"/>
                    </a:lnTo>
                    <a:lnTo>
                      <a:pt x="6980" y="1842"/>
                    </a:lnTo>
                    <a:lnTo>
                      <a:pt x="7125" y="1937"/>
                    </a:lnTo>
                    <a:lnTo>
                      <a:pt x="7125" y="1937"/>
                    </a:lnTo>
                    <a:lnTo>
                      <a:pt x="7113" y="2113"/>
                    </a:lnTo>
                    <a:lnTo>
                      <a:pt x="6981" y="2311"/>
                    </a:lnTo>
                    <a:lnTo>
                      <a:pt x="6774" y="2506"/>
                    </a:lnTo>
                    <a:lnTo>
                      <a:pt x="6534" y="2674"/>
                    </a:lnTo>
                    <a:lnTo>
                      <a:pt x="6306" y="2788"/>
                    </a:lnTo>
                    <a:lnTo>
                      <a:pt x="6306" y="2788"/>
                    </a:lnTo>
                    <a:lnTo>
                      <a:pt x="6040" y="2894"/>
                    </a:lnTo>
                    <a:lnTo>
                      <a:pt x="5858" y="2964"/>
                    </a:lnTo>
                    <a:lnTo>
                      <a:pt x="5650" y="3014"/>
                    </a:lnTo>
                    <a:lnTo>
                      <a:pt x="5650" y="3014"/>
                    </a:lnTo>
                    <a:lnTo>
                      <a:pt x="5348" y="3042"/>
                    </a:lnTo>
                    <a:lnTo>
                      <a:pt x="5064" y="3099"/>
                    </a:lnTo>
                    <a:lnTo>
                      <a:pt x="4950" y="3271"/>
                    </a:lnTo>
                    <a:lnTo>
                      <a:pt x="4950" y="3271"/>
                    </a:lnTo>
                    <a:lnTo>
                      <a:pt x="5028" y="3471"/>
                    </a:lnTo>
                    <a:lnTo>
                      <a:pt x="5179" y="3574"/>
                    </a:lnTo>
                    <a:lnTo>
                      <a:pt x="5348" y="3616"/>
                    </a:lnTo>
                    <a:lnTo>
                      <a:pt x="5348" y="3616"/>
                    </a:lnTo>
                    <a:lnTo>
                      <a:pt x="5548" y="3663"/>
                    </a:lnTo>
                    <a:lnTo>
                      <a:pt x="5751" y="3746"/>
                    </a:lnTo>
                    <a:lnTo>
                      <a:pt x="5844" y="3842"/>
                    </a:lnTo>
                    <a:lnTo>
                      <a:pt x="5844" y="3842"/>
                    </a:lnTo>
                    <a:lnTo>
                      <a:pt x="5764" y="3991"/>
                    </a:lnTo>
                    <a:lnTo>
                      <a:pt x="5533" y="4169"/>
                    </a:lnTo>
                    <a:lnTo>
                      <a:pt x="5165" y="4262"/>
                    </a:lnTo>
                    <a:lnTo>
                      <a:pt x="5165" y="4262"/>
                    </a:lnTo>
                    <a:lnTo>
                      <a:pt x="4757" y="4248"/>
                    </a:lnTo>
                    <a:lnTo>
                      <a:pt x="4429" y="4195"/>
                    </a:lnTo>
                    <a:lnTo>
                      <a:pt x="4230" y="4111"/>
                    </a:lnTo>
                    <a:lnTo>
                      <a:pt x="4230" y="4111"/>
                    </a:lnTo>
                    <a:lnTo>
                      <a:pt x="4086" y="4012"/>
                    </a:lnTo>
                    <a:lnTo>
                      <a:pt x="3912" y="3927"/>
                    </a:lnTo>
                    <a:lnTo>
                      <a:pt x="3734" y="3885"/>
                    </a:lnTo>
                    <a:lnTo>
                      <a:pt x="3734" y="3885"/>
                    </a:lnTo>
                    <a:lnTo>
                      <a:pt x="3489" y="3871"/>
                    </a:lnTo>
                    <a:lnTo>
                      <a:pt x="3173" y="3873"/>
                    </a:lnTo>
                    <a:lnTo>
                      <a:pt x="2906" y="3918"/>
                    </a:lnTo>
                    <a:lnTo>
                      <a:pt x="2906" y="3918"/>
                    </a:lnTo>
                    <a:lnTo>
                      <a:pt x="2610" y="4071"/>
                    </a:lnTo>
                    <a:lnTo>
                      <a:pt x="2248" y="4291"/>
                    </a:lnTo>
                    <a:lnTo>
                      <a:pt x="2002" y="4444"/>
                    </a:lnTo>
                    <a:lnTo>
                      <a:pt x="2002" y="4444"/>
                    </a:lnTo>
                    <a:lnTo>
                      <a:pt x="1790" y="4550"/>
                    </a:lnTo>
                    <a:lnTo>
                      <a:pt x="1514" y="4623"/>
                    </a:lnTo>
                    <a:lnTo>
                      <a:pt x="1325" y="4520"/>
                    </a:lnTo>
                    <a:lnTo>
                      <a:pt x="1325" y="4520"/>
                    </a:lnTo>
                    <a:lnTo>
                      <a:pt x="1329" y="4324"/>
                    </a:lnTo>
                    <a:lnTo>
                      <a:pt x="1466" y="4185"/>
                    </a:lnTo>
                    <a:lnTo>
                      <a:pt x="1636" y="4067"/>
                    </a:lnTo>
                    <a:lnTo>
                      <a:pt x="1636" y="4067"/>
                    </a:lnTo>
                    <a:lnTo>
                      <a:pt x="1837" y="3914"/>
                    </a:lnTo>
                    <a:lnTo>
                      <a:pt x="2053" y="3723"/>
                    </a:lnTo>
                    <a:lnTo>
                      <a:pt x="2153" y="3541"/>
                    </a:lnTo>
                    <a:lnTo>
                      <a:pt x="2153" y="3541"/>
                    </a:lnTo>
                    <a:lnTo>
                      <a:pt x="2133" y="3381"/>
                    </a:lnTo>
                    <a:lnTo>
                      <a:pt x="2047" y="3262"/>
                    </a:lnTo>
                    <a:lnTo>
                      <a:pt x="1862" y="3239"/>
                    </a:lnTo>
                    <a:lnTo>
                      <a:pt x="1862" y="3239"/>
                    </a:lnTo>
                    <a:lnTo>
                      <a:pt x="1587" y="3311"/>
                    </a:lnTo>
                    <a:lnTo>
                      <a:pt x="1322" y="3414"/>
                    </a:lnTo>
                    <a:lnTo>
                      <a:pt x="1163" y="3509"/>
                    </a:lnTo>
                    <a:lnTo>
                      <a:pt x="1163" y="3509"/>
                    </a:lnTo>
                    <a:lnTo>
                      <a:pt x="1048" y="3627"/>
                    </a:lnTo>
                    <a:lnTo>
                      <a:pt x="904" y="3763"/>
                    </a:lnTo>
                    <a:lnTo>
                      <a:pt x="797" y="3809"/>
                    </a:lnTo>
                    <a:lnTo>
                      <a:pt x="797" y="3809"/>
                    </a:lnTo>
                    <a:lnTo>
                      <a:pt x="722" y="3765"/>
                    </a:lnTo>
                    <a:lnTo>
                      <a:pt x="637" y="3715"/>
                    </a:lnTo>
                    <a:lnTo>
                      <a:pt x="549" y="3692"/>
                    </a:lnTo>
                    <a:lnTo>
                      <a:pt x="549" y="3692"/>
                    </a:lnTo>
                    <a:lnTo>
                      <a:pt x="443" y="3686"/>
                    </a:lnTo>
                    <a:lnTo>
                      <a:pt x="341" y="3647"/>
                    </a:lnTo>
                    <a:lnTo>
                      <a:pt x="312" y="3541"/>
                    </a:lnTo>
                    <a:lnTo>
                      <a:pt x="312" y="3541"/>
                    </a:lnTo>
                    <a:lnTo>
                      <a:pt x="373" y="3373"/>
                    </a:lnTo>
                    <a:lnTo>
                      <a:pt x="488" y="3209"/>
                    </a:lnTo>
                    <a:lnTo>
                      <a:pt x="656" y="3099"/>
                    </a:lnTo>
                    <a:lnTo>
                      <a:pt x="656" y="3099"/>
                    </a:lnTo>
                    <a:lnTo>
                      <a:pt x="931" y="2987"/>
                    </a:lnTo>
                    <a:lnTo>
                      <a:pt x="1232" y="2812"/>
                    </a:lnTo>
                    <a:lnTo>
                      <a:pt x="1357" y="2616"/>
                    </a:lnTo>
                    <a:lnTo>
                      <a:pt x="1357" y="2616"/>
                    </a:lnTo>
                    <a:lnTo>
                      <a:pt x="1306" y="2456"/>
                    </a:lnTo>
                    <a:lnTo>
                      <a:pt x="1203" y="2368"/>
                    </a:lnTo>
                    <a:lnTo>
                      <a:pt x="1023" y="2345"/>
                    </a:lnTo>
                    <a:lnTo>
                      <a:pt x="1023" y="2345"/>
                    </a:lnTo>
                    <a:lnTo>
                      <a:pt x="746" y="2355"/>
                    </a:lnTo>
                    <a:lnTo>
                      <a:pt x="439" y="2354"/>
                    </a:lnTo>
                    <a:lnTo>
                      <a:pt x="205" y="2335"/>
                    </a:lnTo>
                    <a:lnTo>
                      <a:pt x="205" y="2335"/>
                    </a:lnTo>
                    <a:lnTo>
                      <a:pt x="69" y="2268"/>
                    </a:lnTo>
                    <a:lnTo>
                      <a:pt x="0" y="2163"/>
                    </a:lnTo>
                    <a:lnTo>
                      <a:pt x="22" y="2066"/>
                    </a:lnTo>
                    <a:lnTo>
                      <a:pt x="22" y="2066"/>
                    </a:lnTo>
                    <a:lnTo>
                      <a:pt x="199" y="2002"/>
                    </a:lnTo>
                    <a:lnTo>
                      <a:pt x="493" y="1970"/>
                    </a:lnTo>
                    <a:lnTo>
                      <a:pt x="765" y="1991"/>
                    </a:lnTo>
                    <a:lnTo>
                      <a:pt x="765" y="1991"/>
                    </a:lnTo>
                    <a:lnTo>
                      <a:pt x="981" y="2005"/>
                    </a:lnTo>
                    <a:lnTo>
                      <a:pt x="1175" y="1952"/>
                    </a:lnTo>
                    <a:lnTo>
                      <a:pt x="1312" y="1851"/>
                    </a:lnTo>
                    <a:lnTo>
                      <a:pt x="1312" y="1851"/>
                    </a:lnTo>
                    <a:lnTo>
                      <a:pt x="1397" y="1680"/>
                    </a:lnTo>
                    <a:lnTo>
                      <a:pt x="1473" y="1472"/>
                    </a:lnTo>
                    <a:lnTo>
                      <a:pt x="1572" y="1324"/>
                    </a:lnTo>
                    <a:lnTo>
                      <a:pt x="1572" y="1324"/>
                    </a:lnTo>
                    <a:lnTo>
                      <a:pt x="1692" y="1232"/>
                    </a:lnTo>
                    <a:lnTo>
                      <a:pt x="1809" y="1147"/>
                    </a:lnTo>
                    <a:lnTo>
                      <a:pt x="1915" y="1098"/>
                    </a:lnTo>
                    <a:lnTo>
                      <a:pt x="1915" y="1098"/>
                    </a:lnTo>
                    <a:lnTo>
                      <a:pt x="2013" y="1088"/>
                    </a:lnTo>
                    <a:lnTo>
                      <a:pt x="2133" y="1076"/>
                    </a:lnTo>
                    <a:lnTo>
                      <a:pt x="2304" y="1023"/>
                    </a:lnTo>
                    <a:lnTo>
                      <a:pt x="2304" y="1023"/>
                    </a:lnTo>
                    <a:lnTo>
                      <a:pt x="2460" y="863"/>
                    </a:lnTo>
                    <a:lnTo>
                      <a:pt x="2541" y="622"/>
                    </a:lnTo>
                    <a:lnTo>
                      <a:pt x="2583" y="398"/>
                    </a:lnTo>
                    <a:lnTo>
                      <a:pt x="2583" y="398"/>
                    </a:lnTo>
                    <a:lnTo>
                      <a:pt x="2620" y="234"/>
                    </a:lnTo>
                    <a:lnTo>
                      <a:pt x="2668" y="117"/>
                    </a:lnTo>
                    <a:lnTo>
                      <a:pt x="2734" y="54"/>
                    </a:lnTo>
                    <a:lnTo>
                      <a:pt x="2734" y="54"/>
                    </a:lnTo>
                    <a:lnTo>
                      <a:pt x="2811" y="26"/>
                    </a:lnTo>
                    <a:lnTo>
                      <a:pt x="2878" y="7"/>
                    </a:lnTo>
                    <a:lnTo>
                      <a:pt x="2906" y="0"/>
                    </a:lnTo>
                    <a:lnTo>
                      <a:pt x="2906" y="0"/>
                    </a:lnTo>
                    <a:lnTo>
                      <a:pt x="2906" y="0"/>
                    </a:lnTo>
                    <a:lnTo>
                      <a:pt x="2906" y="0"/>
                    </a:lnTo>
                    <a:lnTo>
                      <a:pt x="290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93791" name="Freeform 1151"/>
              <p:cNvSpPr>
                <a:spLocks/>
              </p:cNvSpPr>
              <p:nvPr/>
            </p:nvSpPr>
            <p:spPr bwMode="auto">
              <a:xfrm>
                <a:off x="3716" y="1700"/>
                <a:ext cx="754" cy="359"/>
              </a:xfrm>
              <a:custGeom>
                <a:avLst/>
                <a:gdLst>
                  <a:gd name="T0" fmla="*/ 3018 w 3018"/>
                  <a:gd name="T1" fmla="*/ 58 h 1436"/>
                  <a:gd name="T2" fmla="*/ 3007 w 3018"/>
                  <a:gd name="T3" fmla="*/ 139 h 1436"/>
                  <a:gd name="T4" fmla="*/ 2918 w 3018"/>
                  <a:gd name="T5" fmla="*/ 248 h 1436"/>
                  <a:gd name="T6" fmla="*/ 2763 w 3018"/>
                  <a:gd name="T7" fmla="*/ 378 h 1436"/>
                  <a:gd name="T8" fmla="*/ 2549 w 3018"/>
                  <a:gd name="T9" fmla="*/ 525 h 1436"/>
                  <a:gd name="T10" fmla="*/ 2284 w 3018"/>
                  <a:gd name="T11" fmla="*/ 681 h 1436"/>
                  <a:gd name="T12" fmla="*/ 1974 w 3018"/>
                  <a:gd name="T13" fmla="*/ 841 h 1436"/>
                  <a:gd name="T14" fmla="*/ 1632 w 3018"/>
                  <a:gd name="T15" fmla="*/ 1000 h 1436"/>
                  <a:gd name="T16" fmla="*/ 1632 w 3018"/>
                  <a:gd name="T17" fmla="*/ 1000 h 1436"/>
                  <a:gd name="T18" fmla="*/ 1283 w 3018"/>
                  <a:gd name="T19" fmla="*/ 1144 h 1436"/>
                  <a:gd name="T20" fmla="*/ 956 w 3018"/>
                  <a:gd name="T21" fmla="*/ 1262 h 1436"/>
                  <a:gd name="T22" fmla="*/ 661 w 3018"/>
                  <a:gd name="T23" fmla="*/ 1352 h 1436"/>
                  <a:gd name="T24" fmla="*/ 409 w 3018"/>
                  <a:gd name="T25" fmla="*/ 1410 h 1436"/>
                  <a:gd name="T26" fmla="*/ 207 w 3018"/>
                  <a:gd name="T27" fmla="*/ 1436 h 1436"/>
                  <a:gd name="T28" fmla="*/ 67 w 3018"/>
                  <a:gd name="T29" fmla="*/ 1426 h 1436"/>
                  <a:gd name="T30" fmla="*/ 0 w 3018"/>
                  <a:gd name="T31" fmla="*/ 1379 h 1436"/>
                  <a:gd name="T32" fmla="*/ 0 w 3018"/>
                  <a:gd name="T33" fmla="*/ 1379 h 1436"/>
                  <a:gd name="T34" fmla="*/ 11 w 3018"/>
                  <a:gd name="T35" fmla="*/ 1296 h 1436"/>
                  <a:gd name="T36" fmla="*/ 98 w 3018"/>
                  <a:gd name="T37" fmla="*/ 1188 h 1436"/>
                  <a:gd name="T38" fmla="*/ 254 w 3018"/>
                  <a:gd name="T39" fmla="*/ 1058 h 1436"/>
                  <a:gd name="T40" fmla="*/ 469 w 3018"/>
                  <a:gd name="T41" fmla="*/ 912 h 1436"/>
                  <a:gd name="T42" fmla="*/ 734 w 3018"/>
                  <a:gd name="T43" fmla="*/ 755 h 1436"/>
                  <a:gd name="T44" fmla="*/ 1042 w 3018"/>
                  <a:gd name="T45" fmla="*/ 594 h 1436"/>
                  <a:gd name="T46" fmla="*/ 1385 w 3018"/>
                  <a:gd name="T47" fmla="*/ 436 h 1436"/>
                  <a:gd name="T48" fmla="*/ 1385 w 3018"/>
                  <a:gd name="T49" fmla="*/ 436 h 1436"/>
                  <a:gd name="T50" fmla="*/ 1734 w 3018"/>
                  <a:gd name="T51" fmla="*/ 293 h 1436"/>
                  <a:gd name="T52" fmla="*/ 2062 w 3018"/>
                  <a:gd name="T53" fmla="*/ 174 h 1436"/>
                  <a:gd name="T54" fmla="*/ 2356 w 3018"/>
                  <a:gd name="T55" fmla="*/ 84 h 1436"/>
                  <a:gd name="T56" fmla="*/ 2609 w 3018"/>
                  <a:gd name="T57" fmla="*/ 27 h 1436"/>
                  <a:gd name="T58" fmla="*/ 2810 w 3018"/>
                  <a:gd name="T59" fmla="*/ 0 h 1436"/>
                  <a:gd name="T60" fmla="*/ 2949 w 3018"/>
                  <a:gd name="T61" fmla="*/ 10 h 1436"/>
                  <a:gd name="T62" fmla="*/ 3018 w 3018"/>
                  <a:gd name="T63" fmla="*/ 58 h 1436"/>
                  <a:gd name="T64" fmla="*/ 3018 w 3018"/>
                  <a:gd name="T65" fmla="*/ 58 h 1436"/>
                  <a:gd name="T66" fmla="*/ 3018 w 3018"/>
                  <a:gd name="T67" fmla="*/ 58 h 1436"/>
                  <a:gd name="T68" fmla="*/ 3018 w 3018"/>
                  <a:gd name="T69" fmla="*/ 58 h 1436"/>
                  <a:gd name="T70" fmla="*/ 3018 w 3018"/>
                  <a:gd name="T71" fmla="*/ 58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18" h="1436">
                    <a:moveTo>
                      <a:pt x="3018" y="58"/>
                    </a:moveTo>
                    <a:lnTo>
                      <a:pt x="3007" y="139"/>
                    </a:lnTo>
                    <a:lnTo>
                      <a:pt x="2918" y="248"/>
                    </a:lnTo>
                    <a:lnTo>
                      <a:pt x="2763" y="378"/>
                    </a:lnTo>
                    <a:lnTo>
                      <a:pt x="2549" y="525"/>
                    </a:lnTo>
                    <a:lnTo>
                      <a:pt x="2284" y="681"/>
                    </a:lnTo>
                    <a:lnTo>
                      <a:pt x="1974" y="841"/>
                    </a:lnTo>
                    <a:lnTo>
                      <a:pt x="1632" y="1000"/>
                    </a:lnTo>
                    <a:lnTo>
                      <a:pt x="1632" y="1000"/>
                    </a:lnTo>
                    <a:lnTo>
                      <a:pt x="1283" y="1144"/>
                    </a:lnTo>
                    <a:lnTo>
                      <a:pt x="956" y="1262"/>
                    </a:lnTo>
                    <a:lnTo>
                      <a:pt x="661" y="1352"/>
                    </a:lnTo>
                    <a:lnTo>
                      <a:pt x="409" y="1410"/>
                    </a:lnTo>
                    <a:lnTo>
                      <a:pt x="207" y="1436"/>
                    </a:lnTo>
                    <a:lnTo>
                      <a:pt x="67" y="1426"/>
                    </a:lnTo>
                    <a:lnTo>
                      <a:pt x="0" y="1379"/>
                    </a:lnTo>
                    <a:lnTo>
                      <a:pt x="0" y="1379"/>
                    </a:lnTo>
                    <a:lnTo>
                      <a:pt x="11" y="1296"/>
                    </a:lnTo>
                    <a:lnTo>
                      <a:pt x="98" y="1188"/>
                    </a:lnTo>
                    <a:lnTo>
                      <a:pt x="254" y="1058"/>
                    </a:lnTo>
                    <a:lnTo>
                      <a:pt x="469" y="912"/>
                    </a:lnTo>
                    <a:lnTo>
                      <a:pt x="734" y="755"/>
                    </a:lnTo>
                    <a:lnTo>
                      <a:pt x="1042" y="594"/>
                    </a:lnTo>
                    <a:lnTo>
                      <a:pt x="1385" y="436"/>
                    </a:lnTo>
                    <a:lnTo>
                      <a:pt x="1385" y="436"/>
                    </a:lnTo>
                    <a:lnTo>
                      <a:pt x="1734" y="293"/>
                    </a:lnTo>
                    <a:lnTo>
                      <a:pt x="2062" y="174"/>
                    </a:lnTo>
                    <a:lnTo>
                      <a:pt x="2356" y="84"/>
                    </a:lnTo>
                    <a:lnTo>
                      <a:pt x="2609" y="27"/>
                    </a:lnTo>
                    <a:lnTo>
                      <a:pt x="2810" y="0"/>
                    </a:lnTo>
                    <a:lnTo>
                      <a:pt x="2949" y="10"/>
                    </a:lnTo>
                    <a:lnTo>
                      <a:pt x="3018" y="58"/>
                    </a:lnTo>
                    <a:lnTo>
                      <a:pt x="3018" y="58"/>
                    </a:lnTo>
                    <a:lnTo>
                      <a:pt x="3018" y="58"/>
                    </a:lnTo>
                    <a:lnTo>
                      <a:pt x="3018" y="58"/>
                    </a:lnTo>
                    <a:lnTo>
                      <a:pt x="3018" y="5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93792" name="Text Box 1152"/>
              <p:cNvSpPr txBox="1">
                <a:spLocks noChangeArrowheads="1"/>
              </p:cNvSpPr>
              <p:nvPr/>
            </p:nvSpPr>
            <p:spPr bwMode="auto">
              <a:xfrm>
                <a:off x="3390" y="2078"/>
                <a:ext cx="1026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2"/>
                    </a:solidFill>
                  </a:rPr>
                  <a:t>Macrophage</a:t>
                </a:r>
              </a:p>
            </p:txBody>
          </p:sp>
        </p:grpSp>
        <p:sp>
          <p:nvSpPr>
            <p:cNvPr id="1393793" name="Line 1153"/>
            <p:cNvSpPr>
              <a:spLocks noChangeShapeType="1"/>
            </p:cNvSpPr>
            <p:nvPr/>
          </p:nvSpPr>
          <p:spPr bwMode="auto">
            <a:xfrm flipH="1">
              <a:off x="3343" y="2821"/>
              <a:ext cx="1207" cy="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94" name="Line 1154"/>
            <p:cNvSpPr>
              <a:spLocks noChangeShapeType="1"/>
            </p:cNvSpPr>
            <p:nvPr/>
          </p:nvSpPr>
          <p:spPr bwMode="auto">
            <a:xfrm flipH="1">
              <a:off x="4240" y="2828"/>
              <a:ext cx="468" cy="5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95" name="Line 1155"/>
            <p:cNvSpPr>
              <a:spLocks noChangeShapeType="1"/>
            </p:cNvSpPr>
            <p:nvPr/>
          </p:nvSpPr>
          <p:spPr bwMode="auto">
            <a:xfrm flipH="1">
              <a:off x="1543" y="2797"/>
              <a:ext cx="9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96" name="Line 1156"/>
            <p:cNvSpPr>
              <a:spLocks noChangeShapeType="1"/>
            </p:cNvSpPr>
            <p:nvPr/>
          </p:nvSpPr>
          <p:spPr bwMode="auto">
            <a:xfrm>
              <a:off x="1839" y="2797"/>
              <a:ext cx="21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797" name="Text Box 1157"/>
            <p:cNvSpPr txBox="1">
              <a:spLocks noChangeArrowheads="1"/>
            </p:cNvSpPr>
            <p:nvPr/>
          </p:nvSpPr>
          <p:spPr bwMode="auto">
            <a:xfrm rot="438414">
              <a:off x="966" y="1705"/>
              <a:ext cx="46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HLA</a:t>
              </a:r>
            </a:p>
          </p:txBody>
        </p:sp>
        <p:sp>
          <p:nvSpPr>
            <p:cNvPr id="1393798" name="Text Box 1158"/>
            <p:cNvSpPr txBox="1">
              <a:spLocks noChangeArrowheads="1"/>
            </p:cNvSpPr>
            <p:nvPr/>
          </p:nvSpPr>
          <p:spPr bwMode="auto">
            <a:xfrm rot="579264">
              <a:off x="1236" y="1738"/>
              <a:ext cx="451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/>
                <a:t>-DR</a:t>
              </a:r>
            </a:p>
          </p:txBody>
        </p:sp>
      </p:grpSp>
      <p:sp>
        <p:nvSpPr>
          <p:cNvPr id="1393799" name="Rectangle 1159"/>
          <p:cNvSpPr>
            <a:spLocks noChangeArrowheads="1"/>
          </p:cNvSpPr>
          <p:nvPr/>
        </p:nvSpPr>
        <p:spPr bwMode="auto">
          <a:xfrm>
            <a:off x="7620000" y="5410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>
              <a:solidFill>
                <a:srgbClr val="FFCC99"/>
              </a:solidFill>
            </a:endParaRPr>
          </a:p>
        </p:txBody>
      </p:sp>
      <p:sp>
        <p:nvSpPr>
          <p:cNvPr id="1393800" name="Freeform 1160"/>
          <p:cNvSpPr>
            <a:spLocks/>
          </p:cNvSpPr>
          <p:nvPr/>
        </p:nvSpPr>
        <p:spPr bwMode="auto">
          <a:xfrm rot="1343195">
            <a:off x="7543800" y="5105400"/>
            <a:ext cx="838200" cy="990600"/>
          </a:xfrm>
          <a:custGeom>
            <a:avLst/>
            <a:gdLst>
              <a:gd name="T0" fmla="*/ 500 w 6685"/>
              <a:gd name="T1" fmla="*/ 757 h 3138"/>
              <a:gd name="T2" fmla="*/ 1017 w 6685"/>
              <a:gd name="T3" fmla="*/ 772 h 3138"/>
              <a:gd name="T4" fmla="*/ 1324 w 6685"/>
              <a:gd name="T5" fmla="*/ 579 h 3138"/>
              <a:gd name="T6" fmla="*/ 1582 w 6685"/>
              <a:gd name="T7" fmla="*/ 644 h 3138"/>
              <a:gd name="T8" fmla="*/ 1905 w 6685"/>
              <a:gd name="T9" fmla="*/ 434 h 3138"/>
              <a:gd name="T10" fmla="*/ 2550 w 6685"/>
              <a:gd name="T11" fmla="*/ 465 h 3138"/>
              <a:gd name="T12" fmla="*/ 3035 w 6685"/>
              <a:gd name="T13" fmla="*/ 127 h 3138"/>
              <a:gd name="T14" fmla="*/ 3777 w 6685"/>
              <a:gd name="T15" fmla="*/ 208 h 3138"/>
              <a:gd name="T16" fmla="*/ 4165 w 6685"/>
              <a:gd name="T17" fmla="*/ 159 h 3138"/>
              <a:gd name="T18" fmla="*/ 4600 w 6685"/>
              <a:gd name="T19" fmla="*/ 61 h 3138"/>
              <a:gd name="T20" fmla="*/ 5101 w 6685"/>
              <a:gd name="T21" fmla="*/ 46 h 3138"/>
              <a:gd name="T22" fmla="*/ 5359 w 6685"/>
              <a:gd name="T23" fmla="*/ 304 h 3138"/>
              <a:gd name="T24" fmla="*/ 5649 w 6685"/>
              <a:gd name="T25" fmla="*/ 304 h 3138"/>
              <a:gd name="T26" fmla="*/ 5923 w 6685"/>
              <a:gd name="T27" fmla="*/ 483 h 3138"/>
              <a:gd name="T28" fmla="*/ 6230 w 6685"/>
              <a:gd name="T29" fmla="*/ 563 h 3138"/>
              <a:gd name="T30" fmla="*/ 6263 w 6685"/>
              <a:gd name="T31" fmla="*/ 740 h 3138"/>
              <a:gd name="T32" fmla="*/ 5972 w 6685"/>
              <a:gd name="T33" fmla="*/ 805 h 3138"/>
              <a:gd name="T34" fmla="*/ 5957 w 6685"/>
              <a:gd name="T35" fmla="*/ 1031 h 3138"/>
              <a:gd name="T36" fmla="*/ 6263 w 6685"/>
              <a:gd name="T37" fmla="*/ 1450 h 3138"/>
              <a:gd name="T38" fmla="*/ 6392 w 6685"/>
              <a:gd name="T39" fmla="*/ 1853 h 3138"/>
              <a:gd name="T40" fmla="*/ 6468 w 6685"/>
              <a:gd name="T41" fmla="*/ 2209 h 3138"/>
              <a:gd name="T42" fmla="*/ 6683 w 6685"/>
              <a:gd name="T43" fmla="*/ 2274 h 3138"/>
              <a:gd name="T44" fmla="*/ 6441 w 6685"/>
              <a:gd name="T45" fmla="*/ 2483 h 3138"/>
              <a:gd name="T46" fmla="*/ 6085 w 6685"/>
              <a:gd name="T47" fmla="*/ 2402 h 3138"/>
              <a:gd name="T48" fmla="*/ 5972 w 6685"/>
              <a:gd name="T49" fmla="*/ 2225 h 3138"/>
              <a:gd name="T50" fmla="*/ 5827 w 6685"/>
              <a:gd name="T51" fmla="*/ 2145 h 3138"/>
              <a:gd name="T52" fmla="*/ 5811 w 6685"/>
              <a:gd name="T53" fmla="*/ 1934 h 3138"/>
              <a:gd name="T54" fmla="*/ 5697 w 6685"/>
              <a:gd name="T55" fmla="*/ 1628 h 3138"/>
              <a:gd name="T56" fmla="*/ 5585 w 6685"/>
              <a:gd name="T57" fmla="*/ 1434 h 3138"/>
              <a:gd name="T58" fmla="*/ 5327 w 6685"/>
              <a:gd name="T59" fmla="*/ 1386 h 3138"/>
              <a:gd name="T60" fmla="*/ 5311 w 6685"/>
              <a:gd name="T61" fmla="*/ 1160 h 3138"/>
              <a:gd name="T62" fmla="*/ 5134 w 6685"/>
              <a:gd name="T63" fmla="*/ 1063 h 3138"/>
              <a:gd name="T64" fmla="*/ 5149 w 6685"/>
              <a:gd name="T65" fmla="*/ 1353 h 3138"/>
              <a:gd name="T66" fmla="*/ 5295 w 6685"/>
              <a:gd name="T67" fmla="*/ 1736 h 3138"/>
              <a:gd name="T68" fmla="*/ 5089 w 6685"/>
              <a:gd name="T69" fmla="*/ 1983 h 3138"/>
              <a:gd name="T70" fmla="*/ 4961 w 6685"/>
              <a:gd name="T71" fmla="*/ 2101 h 3138"/>
              <a:gd name="T72" fmla="*/ 4681 w 6685"/>
              <a:gd name="T73" fmla="*/ 1983 h 3138"/>
              <a:gd name="T74" fmla="*/ 4390 w 6685"/>
              <a:gd name="T75" fmla="*/ 1806 h 3138"/>
              <a:gd name="T76" fmla="*/ 4148 w 6685"/>
              <a:gd name="T77" fmla="*/ 1644 h 3138"/>
              <a:gd name="T78" fmla="*/ 4212 w 6685"/>
              <a:gd name="T79" fmla="*/ 1983 h 3138"/>
              <a:gd name="T80" fmla="*/ 4116 w 6685"/>
              <a:gd name="T81" fmla="*/ 2322 h 3138"/>
              <a:gd name="T82" fmla="*/ 3923 w 6685"/>
              <a:gd name="T83" fmla="*/ 2500 h 3138"/>
              <a:gd name="T84" fmla="*/ 3954 w 6685"/>
              <a:gd name="T85" fmla="*/ 2790 h 3138"/>
              <a:gd name="T86" fmla="*/ 3503 w 6685"/>
              <a:gd name="T87" fmla="*/ 2741 h 3138"/>
              <a:gd name="T88" fmla="*/ 3180 w 6685"/>
              <a:gd name="T89" fmla="*/ 2613 h 3138"/>
              <a:gd name="T90" fmla="*/ 2712 w 6685"/>
              <a:gd name="T91" fmla="*/ 2613 h 3138"/>
              <a:gd name="T92" fmla="*/ 2567 w 6685"/>
              <a:gd name="T93" fmla="*/ 2758 h 3138"/>
              <a:gd name="T94" fmla="*/ 2276 w 6685"/>
              <a:gd name="T95" fmla="*/ 2822 h 3138"/>
              <a:gd name="T96" fmla="*/ 1905 w 6685"/>
              <a:gd name="T97" fmla="*/ 2806 h 3138"/>
              <a:gd name="T98" fmla="*/ 1613 w 6685"/>
              <a:gd name="T99" fmla="*/ 2919 h 3138"/>
              <a:gd name="T100" fmla="*/ 1275 w 6685"/>
              <a:gd name="T101" fmla="*/ 2871 h 3138"/>
              <a:gd name="T102" fmla="*/ 985 w 6685"/>
              <a:gd name="T103" fmla="*/ 3049 h 3138"/>
              <a:gd name="T104" fmla="*/ 613 w 6685"/>
              <a:gd name="T105" fmla="*/ 3081 h 3138"/>
              <a:gd name="T106" fmla="*/ 210 w 6685"/>
              <a:gd name="T107" fmla="*/ 3113 h 3138"/>
              <a:gd name="T108" fmla="*/ 5 w 6685"/>
              <a:gd name="T109" fmla="*/ 3130 h 3138"/>
              <a:gd name="T110" fmla="*/ 0 w 6685"/>
              <a:gd name="T111" fmla="*/ 757 h 3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85" h="3138">
                <a:moveTo>
                  <a:pt x="0" y="757"/>
                </a:moveTo>
                <a:lnTo>
                  <a:pt x="66" y="749"/>
                </a:lnTo>
                <a:lnTo>
                  <a:pt x="242" y="742"/>
                </a:lnTo>
                <a:lnTo>
                  <a:pt x="500" y="757"/>
                </a:lnTo>
                <a:lnTo>
                  <a:pt x="500" y="757"/>
                </a:lnTo>
                <a:lnTo>
                  <a:pt x="739" y="786"/>
                </a:lnTo>
                <a:lnTo>
                  <a:pt x="897" y="797"/>
                </a:lnTo>
                <a:lnTo>
                  <a:pt x="1017" y="772"/>
                </a:lnTo>
                <a:lnTo>
                  <a:pt x="1017" y="772"/>
                </a:lnTo>
                <a:lnTo>
                  <a:pt x="1118" y="703"/>
                </a:lnTo>
                <a:lnTo>
                  <a:pt x="1212" y="625"/>
                </a:lnTo>
                <a:lnTo>
                  <a:pt x="1324" y="579"/>
                </a:lnTo>
                <a:lnTo>
                  <a:pt x="1324" y="579"/>
                </a:lnTo>
                <a:lnTo>
                  <a:pt x="1416" y="593"/>
                </a:lnTo>
                <a:lnTo>
                  <a:pt x="1479" y="630"/>
                </a:lnTo>
                <a:lnTo>
                  <a:pt x="1582" y="644"/>
                </a:lnTo>
                <a:lnTo>
                  <a:pt x="1582" y="644"/>
                </a:lnTo>
                <a:lnTo>
                  <a:pt x="1702" y="585"/>
                </a:lnTo>
                <a:lnTo>
                  <a:pt x="1795" y="492"/>
                </a:lnTo>
                <a:lnTo>
                  <a:pt x="1905" y="434"/>
                </a:lnTo>
                <a:lnTo>
                  <a:pt x="1905" y="434"/>
                </a:lnTo>
                <a:lnTo>
                  <a:pt x="2084" y="450"/>
                </a:lnTo>
                <a:lnTo>
                  <a:pt x="2319" y="483"/>
                </a:lnTo>
                <a:lnTo>
                  <a:pt x="2550" y="465"/>
                </a:lnTo>
                <a:lnTo>
                  <a:pt x="2550" y="465"/>
                </a:lnTo>
                <a:lnTo>
                  <a:pt x="2709" y="356"/>
                </a:lnTo>
                <a:lnTo>
                  <a:pt x="2833" y="214"/>
                </a:lnTo>
                <a:lnTo>
                  <a:pt x="3035" y="127"/>
                </a:lnTo>
                <a:lnTo>
                  <a:pt x="3035" y="127"/>
                </a:lnTo>
                <a:lnTo>
                  <a:pt x="3321" y="141"/>
                </a:lnTo>
                <a:lnTo>
                  <a:pt x="3588" y="195"/>
                </a:lnTo>
                <a:lnTo>
                  <a:pt x="3777" y="208"/>
                </a:lnTo>
                <a:lnTo>
                  <a:pt x="3777" y="208"/>
                </a:lnTo>
                <a:lnTo>
                  <a:pt x="3910" y="177"/>
                </a:lnTo>
                <a:lnTo>
                  <a:pt x="4043" y="158"/>
                </a:lnTo>
                <a:lnTo>
                  <a:pt x="4165" y="159"/>
                </a:lnTo>
                <a:lnTo>
                  <a:pt x="4165" y="159"/>
                </a:lnTo>
                <a:lnTo>
                  <a:pt x="4288" y="167"/>
                </a:lnTo>
                <a:lnTo>
                  <a:pt x="4433" y="141"/>
                </a:lnTo>
                <a:lnTo>
                  <a:pt x="4600" y="61"/>
                </a:lnTo>
                <a:lnTo>
                  <a:pt x="4600" y="61"/>
                </a:lnTo>
                <a:lnTo>
                  <a:pt x="4780" y="0"/>
                </a:lnTo>
                <a:lnTo>
                  <a:pt x="4953" y="12"/>
                </a:lnTo>
                <a:lnTo>
                  <a:pt x="5101" y="46"/>
                </a:lnTo>
                <a:lnTo>
                  <a:pt x="5101" y="46"/>
                </a:lnTo>
                <a:lnTo>
                  <a:pt x="5200" y="124"/>
                </a:lnTo>
                <a:lnTo>
                  <a:pt x="5271" y="238"/>
                </a:lnTo>
                <a:lnTo>
                  <a:pt x="5359" y="304"/>
                </a:lnTo>
                <a:lnTo>
                  <a:pt x="5359" y="304"/>
                </a:lnTo>
                <a:lnTo>
                  <a:pt x="5460" y="304"/>
                </a:lnTo>
                <a:lnTo>
                  <a:pt x="5550" y="293"/>
                </a:lnTo>
                <a:lnTo>
                  <a:pt x="5649" y="304"/>
                </a:lnTo>
                <a:lnTo>
                  <a:pt x="5649" y="304"/>
                </a:lnTo>
                <a:lnTo>
                  <a:pt x="5741" y="361"/>
                </a:lnTo>
                <a:lnTo>
                  <a:pt x="5821" y="436"/>
                </a:lnTo>
                <a:lnTo>
                  <a:pt x="5923" y="483"/>
                </a:lnTo>
                <a:lnTo>
                  <a:pt x="5923" y="483"/>
                </a:lnTo>
                <a:lnTo>
                  <a:pt x="6043" y="492"/>
                </a:lnTo>
                <a:lnTo>
                  <a:pt x="6144" y="509"/>
                </a:lnTo>
                <a:lnTo>
                  <a:pt x="6230" y="563"/>
                </a:lnTo>
                <a:lnTo>
                  <a:pt x="6230" y="563"/>
                </a:lnTo>
                <a:lnTo>
                  <a:pt x="6300" y="641"/>
                </a:lnTo>
                <a:lnTo>
                  <a:pt x="6322" y="705"/>
                </a:lnTo>
                <a:lnTo>
                  <a:pt x="6263" y="740"/>
                </a:lnTo>
                <a:lnTo>
                  <a:pt x="6263" y="740"/>
                </a:lnTo>
                <a:lnTo>
                  <a:pt x="6155" y="742"/>
                </a:lnTo>
                <a:lnTo>
                  <a:pt x="6059" y="748"/>
                </a:lnTo>
                <a:lnTo>
                  <a:pt x="5972" y="805"/>
                </a:lnTo>
                <a:lnTo>
                  <a:pt x="5972" y="805"/>
                </a:lnTo>
                <a:lnTo>
                  <a:pt x="5910" y="892"/>
                </a:lnTo>
                <a:lnTo>
                  <a:pt x="5900" y="965"/>
                </a:lnTo>
                <a:lnTo>
                  <a:pt x="5957" y="1031"/>
                </a:lnTo>
                <a:lnTo>
                  <a:pt x="5957" y="1031"/>
                </a:lnTo>
                <a:lnTo>
                  <a:pt x="6065" y="1121"/>
                </a:lnTo>
                <a:lnTo>
                  <a:pt x="6176" y="1262"/>
                </a:lnTo>
                <a:lnTo>
                  <a:pt x="6263" y="1450"/>
                </a:lnTo>
                <a:lnTo>
                  <a:pt x="6263" y="1450"/>
                </a:lnTo>
                <a:lnTo>
                  <a:pt x="6318" y="1616"/>
                </a:lnTo>
                <a:lnTo>
                  <a:pt x="6358" y="1731"/>
                </a:lnTo>
                <a:lnTo>
                  <a:pt x="6392" y="1853"/>
                </a:lnTo>
                <a:lnTo>
                  <a:pt x="6392" y="1853"/>
                </a:lnTo>
                <a:lnTo>
                  <a:pt x="6393" y="1996"/>
                </a:lnTo>
                <a:lnTo>
                  <a:pt x="6390" y="2121"/>
                </a:lnTo>
                <a:lnTo>
                  <a:pt x="6468" y="2209"/>
                </a:lnTo>
                <a:lnTo>
                  <a:pt x="6468" y="2209"/>
                </a:lnTo>
                <a:lnTo>
                  <a:pt x="6576" y="2226"/>
                </a:lnTo>
                <a:lnTo>
                  <a:pt x="6637" y="2214"/>
                </a:lnTo>
                <a:lnTo>
                  <a:pt x="6683" y="2274"/>
                </a:lnTo>
                <a:lnTo>
                  <a:pt x="6683" y="2274"/>
                </a:lnTo>
                <a:lnTo>
                  <a:pt x="6685" y="2379"/>
                </a:lnTo>
                <a:lnTo>
                  <a:pt x="6601" y="2443"/>
                </a:lnTo>
                <a:lnTo>
                  <a:pt x="6441" y="2483"/>
                </a:lnTo>
                <a:lnTo>
                  <a:pt x="6441" y="2483"/>
                </a:lnTo>
                <a:lnTo>
                  <a:pt x="6274" y="2499"/>
                </a:lnTo>
                <a:lnTo>
                  <a:pt x="6156" y="2473"/>
                </a:lnTo>
                <a:lnTo>
                  <a:pt x="6085" y="2402"/>
                </a:lnTo>
                <a:lnTo>
                  <a:pt x="6085" y="2402"/>
                </a:lnTo>
                <a:lnTo>
                  <a:pt x="6052" y="2318"/>
                </a:lnTo>
                <a:lnTo>
                  <a:pt x="6026" y="2257"/>
                </a:lnTo>
                <a:lnTo>
                  <a:pt x="5972" y="2225"/>
                </a:lnTo>
                <a:lnTo>
                  <a:pt x="5972" y="2225"/>
                </a:lnTo>
                <a:lnTo>
                  <a:pt x="5906" y="2226"/>
                </a:lnTo>
                <a:lnTo>
                  <a:pt x="5861" y="2219"/>
                </a:lnTo>
                <a:lnTo>
                  <a:pt x="5827" y="2145"/>
                </a:lnTo>
                <a:lnTo>
                  <a:pt x="5827" y="2145"/>
                </a:lnTo>
                <a:lnTo>
                  <a:pt x="5816" y="2057"/>
                </a:lnTo>
                <a:lnTo>
                  <a:pt x="5822" y="2011"/>
                </a:lnTo>
                <a:lnTo>
                  <a:pt x="5811" y="1934"/>
                </a:lnTo>
                <a:lnTo>
                  <a:pt x="5811" y="1934"/>
                </a:lnTo>
                <a:lnTo>
                  <a:pt x="5781" y="1822"/>
                </a:lnTo>
                <a:lnTo>
                  <a:pt x="5749" y="1718"/>
                </a:lnTo>
                <a:lnTo>
                  <a:pt x="5697" y="1628"/>
                </a:lnTo>
                <a:lnTo>
                  <a:pt x="5697" y="1628"/>
                </a:lnTo>
                <a:lnTo>
                  <a:pt x="5662" y="1542"/>
                </a:lnTo>
                <a:lnTo>
                  <a:pt x="5643" y="1466"/>
                </a:lnTo>
                <a:lnTo>
                  <a:pt x="5585" y="1434"/>
                </a:lnTo>
                <a:lnTo>
                  <a:pt x="5585" y="1434"/>
                </a:lnTo>
                <a:lnTo>
                  <a:pt x="5475" y="1435"/>
                </a:lnTo>
                <a:lnTo>
                  <a:pt x="5372" y="1426"/>
                </a:lnTo>
                <a:lnTo>
                  <a:pt x="5327" y="1386"/>
                </a:lnTo>
                <a:lnTo>
                  <a:pt x="5327" y="1386"/>
                </a:lnTo>
                <a:lnTo>
                  <a:pt x="5340" y="1302"/>
                </a:lnTo>
                <a:lnTo>
                  <a:pt x="5351" y="1211"/>
                </a:lnTo>
                <a:lnTo>
                  <a:pt x="5311" y="1160"/>
                </a:lnTo>
                <a:lnTo>
                  <a:pt x="5311" y="1160"/>
                </a:lnTo>
                <a:lnTo>
                  <a:pt x="5236" y="1109"/>
                </a:lnTo>
                <a:lnTo>
                  <a:pt x="5175" y="1049"/>
                </a:lnTo>
                <a:lnTo>
                  <a:pt x="5134" y="1063"/>
                </a:lnTo>
                <a:lnTo>
                  <a:pt x="5134" y="1063"/>
                </a:lnTo>
                <a:lnTo>
                  <a:pt x="5116" y="1159"/>
                </a:lnTo>
                <a:lnTo>
                  <a:pt x="5125" y="1266"/>
                </a:lnTo>
                <a:lnTo>
                  <a:pt x="5149" y="1353"/>
                </a:lnTo>
                <a:lnTo>
                  <a:pt x="5149" y="1353"/>
                </a:lnTo>
                <a:lnTo>
                  <a:pt x="5204" y="1479"/>
                </a:lnTo>
                <a:lnTo>
                  <a:pt x="5254" y="1595"/>
                </a:lnTo>
                <a:lnTo>
                  <a:pt x="5295" y="1736"/>
                </a:lnTo>
                <a:lnTo>
                  <a:pt x="5295" y="1736"/>
                </a:lnTo>
                <a:lnTo>
                  <a:pt x="5277" y="1864"/>
                </a:lnTo>
                <a:lnTo>
                  <a:pt x="5193" y="1941"/>
                </a:lnTo>
                <a:lnTo>
                  <a:pt x="5089" y="1983"/>
                </a:lnTo>
                <a:lnTo>
                  <a:pt x="5089" y="1983"/>
                </a:lnTo>
                <a:lnTo>
                  <a:pt x="5032" y="2011"/>
                </a:lnTo>
                <a:lnTo>
                  <a:pt x="5009" y="2043"/>
                </a:lnTo>
                <a:lnTo>
                  <a:pt x="4961" y="2101"/>
                </a:lnTo>
                <a:lnTo>
                  <a:pt x="4961" y="2101"/>
                </a:lnTo>
                <a:lnTo>
                  <a:pt x="4895" y="2136"/>
                </a:lnTo>
                <a:lnTo>
                  <a:pt x="4822" y="2089"/>
                </a:lnTo>
                <a:lnTo>
                  <a:pt x="4681" y="1983"/>
                </a:lnTo>
                <a:lnTo>
                  <a:pt x="4681" y="1983"/>
                </a:lnTo>
                <a:lnTo>
                  <a:pt x="4537" y="1894"/>
                </a:lnTo>
                <a:lnTo>
                  <a:pt x="4459" y="1852"/>
                </a:lnTo>
                <a:lnTo>
                  <a:pt x="4390" y="1806"/>
                </a:lnTo>
                <a:lnTo>
                  <a:pt x="4390" y="1806"/>
                </a:lnTo>
                <a:lnTo>
                  <a:pt x="4309" y="1720"/>
                </a:lnTo>
                <a:lnTo>
                  <a:pt x="4229" y="1644"/>
                </a:lnTo>
                <a:lnTo>
                  <a:pt x="4148" y="1644"/>
                </a:lnTo>
                <a:lnTo>
                  <a:pt x="4148" y="1644"/>
                </a:lnTo>
                <a:lnTo>
                  <a:pt x="4112" y="1736"/>
                </a:lnTo>
                <a:lnTo>
                  <a:pt x="4143" y="1860"/>
                </a:lnTo>
                <a:lnTo>
                  <a:pt x="4212" y="1983"/>
                </a:lnTo>
                <a:lnTo>
                  <a:pt x="4212" y="1983"/>
                </a:lnTo>
                <a:lnTo>
                  <a:pt x="4246" y="2092"/>
                </a:lnTo>
                <a:lnTo>
                  <a:pt x="4202" y="2203"/>
                </a:lnTo>
                <a:lnTo>
                  <a:pt x="4116" y="2322"/>
                </a:lnTo>
                <a:lnTo>
                  <a:pt x="4116" y="2322"/>
                </a:lnTo>
                <a:lnTo>
                  <a:pt x="4023" y="2393"/>
                </a:lnTo>
                <a:lnTo>
                  <a:pt x="3951" y="2418"/>
                </a:lnTo>
                <a:lnTo>
                  <a:pt x="3923" y="2500"/>
                </a:lnTo>
                <a:lnTo>
                  <a:pt x="3923" y="2500"/>
                </a:lnTo>
                <a:lnTo>
                  <a:pt x="3949" y="2628"/>
                </a:lnTo>
                <a:lnTo>
                  <a:pt x="3982" y="2726"/>
                </a:lnTo>
                <a:lnTo>
                  <a:pt x="3954" y="2790"/>
                </a:lnTo>
                <a:lnTo>
                  <a:pt x="3954" y="2790"/>
                </a:lnTo>
                <a:lnTo>
                  <a:pt x="3838" y="2817"/>
                </a:lnTo>
                <a:lnTo>
                  <a:pt x="3674" y="2801"/>
                </a:lnTo>
                <a:lnTo>
                  <a:pt x="3503" y="2741"/>
                </a:lnTo>
                <a:lnTo>
                  <a:pt x="3503" y="2741"/>
                </a:lnTo>
                <a:lnTo>
                  <a:pt x="3380" y="2668"/>
                </a:lnTo>
                <a:lnTo>
                  <a:pt x="3292" y="2621"/>
                </a:lnTo>
                <a:lnTo>
                  <a:pt x="3180" y="2613"/>
                </a:lnTo>
                <a:lnTo>
                  <a:pt x="3180" y="2613"/>
                </a:lnTo>
                <a:lnTo>
                  <a:pt x="3015" y="2616"/>
                </a:lnTo>
                <a:lnTo>
                  <a:pt x="2844" y="2610"/>
                </a:lnTo>
                <a:lnTo>
                  <a:pt x="2712" y="2613"/>
                </a:lnTo>
                <a:lnTo>
                  <a:pt x="2712" y="2613"/>
                </a:lnTo>
                <a:lnTo>
                  <a:pt x="2652" y="2636"/>
                </a:lnTo>
                <a:lnTo>
                  <a:pt x="2626" y="2682"/>
                </a:lnTo>
                <a:lnTo>
                  <a:pt x="2567" y="2758"/>
                </a:lnTo>
                <a:lnTo>
                  <a:pt x="2567" y="2758"/>
                </a:lnTo>
                <a:lnTo>
                  <a:pt x="2484" y="2832"/>
                </a:lnTo>
                <a:lnTo>
                  <a:pt x="2402" y="2856"/>
                </a:lnTo>
                <a:lnTo>
                  <a:pt x="2276" y="2822"/>
                </a:lnTo>
                <a:lnTo>
                  <a:pt x="2276" y="2822"/>
                </a:lnTo>
                <a:lnTo>
                  <a:pt x="2122" y="2768"/>
                </a:lnTo>
                <a:lnTo>
                  <a:pt x="1994" y="2753"/>
                </a:lnTo>
                <a:lnTo>
                  <a:pt x="1905" y="2806"/>
                </a:lnTo>
                <a:lnTo>
                  <a:pt x="1905" y="2806"/>
                </a:lnTo>
                <a:lnTo>
                  <a:pt x="1830" y="2893"/>
                </a:lnTo>
                <a:lnTo>
                  <a:pt x="1733" y="2940"/>
                </a:lnTo>
                <a:lnTo>
                  <a:pt x="1613" y="2919"/>
                </a:lnTo>
                <a:lnTo>
                  <a:pt x="1613" y="2919"/>
                </a:lnTo>
                <a:lnTo>
                  <a:pt x="1494" y="2860"/>
                </a:lnTo>
                <a:lnTo>
                  <a:pt x="1385" y="2832"/>
                </a:lnTo>
                <a:lnTo>
                  <a:pt x="1275" y="2871"/>
                </a:lnTo>
                <a:lnTo>
                  <a:pt x="1275" y="2871"/>
                </a:lnTo>
                <a:lnTo>
                  <a:pt x="1182" y="2934"/>
                </a:lnTo>
                <a:lnTo>
                  <a:pt x="1099" y="2984"/>
                </a:lnTo>
                <a:lnTo>
                  <a:pt x="985" y="3049"/>
                </a:lnTo>
                <a:lnTo>
                  <a:pt x="985" y="3049"/>
                </a:lnTo>
                <a:lnTo>
                  <a:pt x="867" y="3100"/>
                </a:lnTo>
                <a:lnTo>
                  <a:pt x="763" y="3104"/>
                </a:lnTo>
                <a:lnTo>
                  <a:pt x="613" y="3081"/>
                </a:lnTo>
                <a:lnTo>
                  <a:pt x="613" y="3081"/>
                </a:lnTo>
                <a:lnTo>
                  <a:pt x="447" y="3064"/>
                </a:lnTo>
                <a:lnTo>
                  <a:pt x="322" y="3076"/>
                </a:lnTo>
                <a:lnTo>
                  <a:pt x="210" y="3113"/>
                </a:lnTo>
                <a:lnTo>
                  <a:pt x="210" y="3113"/>
                </a:lnTo>
                <a:lnTo>
                  <a:pt x="107" y="3138"/>
                </a:lnTo>
                <a:lnTo>
                  <a:pt x="33" y="3135"/>
                </a:lnTo>
                <a:lnTo>
                  <a:pt x="5" y="3130"/>
                </a:lnTo>
                <a:lnTo>
                  <a:pt x="5" y="3130"/>
                </a:lnTo>
                <a:lnTo>
                  <a:pt x="5" y="3130"/>
                </a:lnTo>
                <a:lnTo>
                  <a:pt x="0" y="757"/>
                </a:lnTo>
                <a:lnTo>
                  <a:pt x="0" y="757"/>
                </a:lnTo>
                <a:lnTo>
                  <a:pt x="0" y="757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801" name="Line 1161"/>
          <p:cNvSpPr>
            <a:spLocks noChangeShapeType="1"/>
          </p:cNvSpPr>
          <p:nvPr/>
        </p:nvSpPr>
        <p:spPr bwMode="auto">
          <a:xfrm rot="21006460" flipH="1">
            <a:off x="6910388" y="1898650"/>
            <a:ext cx="398462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802" name="Rectangle 1162"/>
          <p:cNvSpPr>
            <a:spLocks noChangeArrowheads="1"/>
          </p:cNvSpPr>
          <p:nvPr/>
        </p:nvSpPr>
        <p:spPr bwMode="auto">
          <a:xfrm>
            <a:off x="0" y="152400"/>
            <a:ext cx="914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algn="ctr">
              <a:lnSpc>
                <a:spcPct val="80000"/>
              </a:lnSpc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algn="ctr">
              <a:lnSpc>
                <a:spcPct val="80000"/>
              </a:lnSpc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algn="ctr">
              <a:lnSpc>
                <a:spcPct val="80000"/>
              </a:lnSpc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algn="ctr">
              <a:lnSpc>
                <a:spcPct val="80000"/>
              </a:lnSpc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b="1">
              <a:latin typeface="Tahoma" panose="020B0604030504040204" pitchFamily="34" charset="0"/>
            </a:endParaRPr>
          </a:p>
        </p:txBody>
      </p:sp>
      <p:grpSp>
        <p:nvGrpSpPr>
          <p:cNvPr id="1393803" name="Group 1163"/>
          <p:cNvGrpSpPr>
            <a:grpSpLocks/>
          </p:cNvGrpSpPr>
          <p:nvPr/>
        </p:nvGrpSpPr>
        <p:grpSpPr bwMode="auto">
          <a:xfrm>
            <a:off x="2971800" y="2516188"/>
            <a:ext cx="1066800" cy="920750"/>
            <a:chOff x="2406" y="1655"/>
            <a:chExt cx="727" cy="580"/>
          </a:xfrm>
        </p:grpSpPr>
        <p:sp>
          <p:nvSpPr>
            <p:cNvPr id="1393804" name="Line 1164"/>
            <p:cNvSpPr>
              <a:spLocks noChangeShapeType="1"/>
            </p:cNvSpPr>
            <p:nvPr/>
          </p:nvSpPr>
          <p:spPr bwMode="auto">
            <a:xfrm>
              <a:off x="2406" y="1818"/>
              <a:ext cx="638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805" name="Text Box 1165"/>
            <p:cNvSpPr txBox="1">
              <a:spLocks noChangeArrowheads="1"/>
            </p:cNvSpPr>
            <p:nvPr/>
          </p:nvSpPr>
          <p:spPr bwMode="auto">
            <a:xfrm>
              <a:off x="2447" y="1909"/>
              <a:ext cx="68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ym typeface="Symbol" panose="05050102010706020507" pitchFamily="18" charset="2"/>
                </a:rPr>
                <a:t>other cytokines</a:t>
              </a:r>
            </a:p>
          </p:txBody>
        </p:sp>
        <p:sp>
          <p:nvSpPr>
            <p:cNvPr id="1393806" name="Rectangle 1166"/>
            <p:cNvSpPr>
              <a:spLocks noChangeArrowheads="1"/>
            </p:cNvSpPr>
            <p:nvPr/>
          </p:nvSpPr>
          <p:spPr bwMode="black">
            <a:xfrm>
              <a:off x="2485" y="1655"/>
              <a:ext cx="4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8575" rIns="19050" bIns="28575">
              <a:spAutoFit/>
            </a:bodyPr>
            <a:lstStyle/>
            <a:p>
              <a:pPr algn="ctr" eaLnBrk="1" hangingPunct="1">
                <a:lnSpc>
                  <a:spcPts val="2200"/>
                </a:lnSpc>
              </a:pPr>
              <a:r>
                <a:rPr lang="en-US" sz="1400" b="1">
                  <a:sym typeface="Symbol" panose="05050102010706020507" pitchFamily="18" charset="2"/>
                </a:rPr>
                <a:t>IFN- &amp;</a:t>
              </a:r>
              <a:r>
                <a:rPr lang="en-US" sz="1200" b="1">
                  <a:sym typeface="Symbol" panose="05050102010706020507" pitchFamily="18" charset="2"/>
                </a:rPr>
                <a:t> </a:t>
              </a:r>
            </a:p>
          </p:txBody>
        </p:sp>
      </p:grpSp>
      <p:grpSp>
        <p:nvGrpSpPr>
          <p:cNvPr id="1393807" name="Group 1167"/>
          <p:cNvGrpSpPr>
            <a:grpSpLocks/>
          </p:cNvGrpSpPr>
          <p:nvPr/>
        </p:nvGrpSpPr>
        <p:grpSpPr bwMode="auto">
          <a:xfrm>
            <a:off x="3200400" y="5410200"/>
            <a:ext cx="3498850" cy="685800"/>
            <a:chOff x="2295" y="3585"/>
            <a:chExt cx="2479" cy="432"/>
          </a:xfrm>
        </p:grpSpPr>
        <p:sp>
          <p:nvSpPr>
            <p:cNvPr id="1393808" name="Text Box 1168"/>
            <p:cNvSpPr txBox="1">
              <a:spLocks noChangeArrowheads="1"/>
            </p:cNvSpPr>
            <p:nvPr/>
          </p:nvSpPr>
          <p:spPr bwMode="auto">
            <a:xfrm>
              <a:off x="2295" y="3731"/>
              <a:ext cx="247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1400" b="1"/>
                <a:t>Production of collagenase and other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1400" b="1"/>
                <a:t>neutral proteases</a:t>
              </a:r>
            </a:p>
          </p:txBody>
        </p:sp>
        <p:sp>
          <p:nvSpPr>
            <p:cNvPr id="1393809" name="Line 1169"/>
            <p:cNvSpPr>
              <a:spLocks noChangeShapeType="1"/>
            </p:cNvSpPr>
            <p:nvPr/>
          </p:nvSpPr>
          <p:spPr bwMode="auto">
            <a:xfrm>
              <a:off x="2706" y="3585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810" name="Line 1170"/>
            <p:cNvSpPr>
              <a:spLocks noChangeShapeType="1"/>
            </p:cNvSpPr>
            <p:nvPr/>
          </p:nvSpPr>
          <p:spPr bwMode="auto">
            <a:xfrm>
              <a:off x="3462" y="3585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1393811" name="Freeform 1171"/>
          <p:cNvSpPr>
            <a:spLocks/>
          </p:cNvSpPr>
          <p:nvPr/>
        </p:nvSpPr>
        <p:spPr bwMode="auto">
          <a:xfrm>
            <a:off x="8251825" y="5246688"/>
            <a:ext cx="663575" cy="620712"/>
          </a:xfrm>
          <a:custGeom>
            <a:avLst/>
            <a:gdLst>
              <a:gd name="T0" fmla="*/ 224 w 372"/>
              <a:gd name="T1" fmla="*/ 4 h 351"/>
              <a:gd name="T2" fmla="*/ 291 w 372"/>
              <a:gd name="T3" fmla="*/ 23 h 351"/>
              <a:gd name="T4" fmla="*/ 328 w 372"/>
              <a:gd name="T5" fmla="*/ 48 h 351"/>
              <a:gd name="T6" fmla="*/ 352 w 372"/>
              <a:gd name="T7" fmla="*/ 82 h 351"/>
              <a:gd name="T8" fmla="*/ 372 w 372"/>
              <a:gd name="T9" fmla="*/ 155 h 351"/>
              <a:gd name="T10" fmla="*/ 366 w 372"/>
              <a:gd name="T11" fmla="*/ 220 h 351"/>
              <a:gd name="T12" fmla="*/ 349 w 372"/>
              <a:gd name="T13" fmla="*/ 257 h 351"/>
              <a:gd name="T14" fmla="*/ 306 w 372"/>
              <a:gd name="T15" fmla="*/ 310 h 351"/>
              <a:gd name="T16" fmla="*/ 270 w 372"/>
              <a:gd name="T17" fmla="*/ 339 h 351"/>
              <a:gd name="T18" fmla="*/ 243 w 372"/>
              <a:gd name="T19" fmla="*/ 349 h 351"/>
              <a:gd name="T20" fmla="*/ 226 w 372"/>
              <a:gd name="T21" fmla="*/ 351 h 351"/>
              <a:gd name="T22" fmla="*/ 213 w 372"/>
              <a:gd name="T23" fmla="*/ 349 h 351"/>
              <a:gd name="T24" fmla="*/ 201 w 372"/>
              <a:gd name="T25" fmla="*/ 341 h 351"/>
              <a:gd name="T26" fmla="*/ 197 w 372"/>
              <a:gd name="T27" fmla="*/ 330 h 351"/>
              <a:gd name="T28" fmla="*/ 195 w 372"/>
              <a:gd name="T29" fmla="*/ 316 h 351"/>
              <a:gd name="T30" fmla="*/ 195 w 372"/>
              <a:gd name="T31" fmla="*/ 301 h 351"/>
              <a:gd name="T32" fmla="*/ 195 w 372"/>
              <a:gd name="T33" fmla="*/ 284 h 351"/>
              <a:gd name="T34" fmla="*/ 190 w 372"/>
              <a:gd name="T35" fmla="*/ 274 h 351"/>
              <a:gd name="T36" fmla="*/ 180 w 372"/>
              <a:gd name="T37" fmla="*/ 270 h 351"/>
              <a:gd name="T38" fmla="*/ 172 w 372"/>
              <a:gd name="T39" fmla="*/ 274 h 351"/>
              <a:gd name="T40" fmla="*/ 163 w 372"/>
              <a:gd name="T41" fmla="*/ 284 h 351"/>
              <a:gd name="T42" fmla="*/ 155 w 372"/>
              <a:gd name="T43" fmla="*/ 301 h 351"/>
              <a:gd name="T44" fmla="*/ 144 w 372"/>
              <a:gd name="T45" fmla="*/ 308 h 351"/>
              <a:gd name="T46" fmla="*/ 134 w 372"/>
              <a:gd name="T47" fmla="*/ 299 h 351"/>
              <a:gd name="T48" fmla="*/ 128 w 372"/>
              <a:gd name="T49" fmla="*/ 284 h 351"/>
              <a:gd name="T50" fmla="*/ 128 w 372"/>
              <a:gd name="T51" fmla="*/ 270 h 351"/>
              <a:gd name="T52" fmla="*/ 134 w 372"/>
              <a:gd name="T53" fmla="*/ 261 h 351"/>
              <a:gd name="T54" fmla="*/ 140 w 372"/>
              <a:gd name="T55" fmla="*/ 249 h 351"/>
              <a:gd name="T56" fmla="*/ 142 w 372"/>
              <a:gd name="T57" fmla="*/ 240 h 351"/>
              <a:gd name="T58" fmla="*/ 138 w 372"/>
              <a:gd name="T59" fmla="*/ 230 h 351"/>
              <a:gd name="T60" fmla="*/ 130 w 372"/>
              <a:gd name="T61" fmla="*/ 222 h 351"/>
              <a:gd name="T62" fmla="*/ 123 w 372"/>
              <a:gd name="T63" fmla="*/ 220 h 351"/>
              <a:gd name="T64" fmla="*/ 115 w 372"/>
              <a:gd name="T65" fmla="*/ 222 h 351"/>
              <a:gd name="T66" fmla="*/ 105 w 372"/>
              <a:gd name="T67" fmla="*/ 228 h 351"/>
              <a:gd name="T68" fmla="*/ 92 w 372"/>
              <a:gd name="T69" fmla="*/ 240 h 351"/>
              <a:gd name="T70" fmla="*/ 77 w 372"/>
              <a:gd name="T71" fmla="*/ 247 h 351"/>
              <a:gd name="T72" fmla="*/ 61 w 372"/>
              <a:gd name="T73" fmla="*/ 241 h 351"/>
              <a:gd name="T74" fmla="*/ 58 w 372"/>
              <a:gd name="T75" fmla="*/ 230 h 351"/>
              <a:gd name="T76" fmla="*/ 59 w 372"/>
              <a:gd name="T77" fmla="*/ 217 h 351"/>
              <a:gd name="T78" fmla="*/ 65 w 372"/>
              <a:gd name="T79" fmla="*/ 205 h 351"/>
              <a:gd name="T80" fmla="*/ 73 w 372"/>
              <a:gd name="T81" fmla="*/ 194 h 351"/>
              <a:gd name="T82" fmla="*/ 79 w 372"/>
              <a:gd name="T83" fmla="*/ 182 h 351"/>
              <a:gd name="T84" fmla="*/ 75 w 372"/>
              <a:gd name="T85" fmla="*/ 167 h 351"/>
              <a:gd name="T86" fmla="*/ 63 w 372"/>
              <a:gd name="T87" fmla="*/ 155 h 351"/>
              <a:gd name="T88" fmla="*/ 46 w 372"/>
              <a:gd name="T89" fmla="*/ 157 h 351"/>
              <a:gd name="T90" fmla="*/ 31 w 372"/>
              <a:gd name="T91" fmla="*/ 163 h 351"/>
              <a:gd name="T92" fmla="*/ 17 w 372"/>
              <a:gd name="T93" fmla="*/ 167 h 351"/>
              <a:gd name="T94" fmla="*/ 6 w 372"/>
              <a:gd name="T95" fmla="*/ 159 h 351"/>
              <a:gd name="T96" fmla="*/ 2 w 372"/>
              <a:gd name="T97" fmla="*/ 144 h 351"/>
              <a:gd name="T98" fmla="*/ 2 w 372"/>
              <a:gd name="T99" fmla="*/ 119 h 351"/>
              <a:gd name="T100" fmla="*/ 21 w 372"/>
              <a:gd name="T101" fmla="*/ 81 h 351"/>
              <a:gd name="T102" fmla="*/ 44 w 372"/>
              <a:gd name="T103" fmla="*/ 46 h 351"/>
              <a:gd name="T104" fmla="*/ 67 w 372"/>
              <a:gd name="T105" fmla="*/ 29 h 351"/>
              <a:gd name="T106" fmla="*/ 111 w 372"/>
              <a:gd name="T107" fmla="*/ 8 h 351"/>
              <a:gd name="T108" fmla="*/ 178 w 372"/>
              <a:gd name="T10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2" h="351">
                <a:moveTo>
                  <a:pt x="178" y="0"/>
                </a:moveTo>
                <a:lnTo>
                  <a:pt x="201" y="0"/>
                </a:lnTo>
                <a:lnTo>
                  <a:pt x="224" y="4"/>
                </a:lnTo>
                <a:lnTo>
                  <a:pt x="247" y="8"/>
                </a:lnTo>
                <a:lnTo>
                  <a:pt x="270" y="15"/>
                </a:lnTo>
                <a:lnTo>
                  <a:pt x="291" y="23"/>
                </a:lnTo>
                <a:lnTo>
                  <a:pt x="312" y="35"/>
                </a:lnTo>
                <a:lnTo>
                  <a:pt x="320" y="40"/>
                </a:lnTo>
                <a:lnTo>
                  <a:pt x="328" y="48"/>
                </a:lnTo>
                <a:lnTo>
                  <a:pt x="335" y="56"/>
                </a:lnTo>
                <a:lnTo>
                  <a:pt x="341" y="63"/>
                </a:lnTo>
                <a:lnTo>
                  <a:pt x="352" y="82"/>
                </a:lnTo>
                <a:lnTo>
                  <a:pt x="360" y="105"/>
                </a:lnTo>
                <a:lnTo>
                  <a:pt x="368" y="128"/>
                </a:lnTo>
                <a:lnTo>
                  <a:pt x="372" y="155"/>
                </a:lnTo>
                <a:lnTo>
                  <a:pt x="372" y="182"/>
                </a:lnTo>
                <a:lnTo>
                  <a:pt x="368" y="207"/>
                </a:lnTo>
                <a:lnTo>
                  <a:pt x="366" y="220"/>
                </a:lnTo>
                <a:lnTo>
                  <a:pt x="362" y="234"/>
                </a:lnTo>
                <a:lnTo>
                  <a:pt x="356" y="245"/>
                </a:lnTo>
                <a:lnTo>
                  <a:pt x="349" y="257"/>
                </a:lnTo>
                <a:lnTo>
                  <a:pt x="335" y="278"/>
                </a:lnTo>
                <a:lnTo>
                  <a:pt x="320" y="295"/>
                </a:lnTo>
                <a:lnTo>
                  <a:pt x="306" y="310"/>
                </a:lnTo>
                <a:lnTo>
                  <a:pt x="293" y="322"/>
                </a:lnTo>
                <a:lnTo>
                  <a:pt x="282" y="331"/>
                </a:lnTo>
                <a:lnTo>
                  <a:pt x="270" y="339"/>
                </a:lnTo>
                <a:lnTo>
                  <a:pt x="261" y="343"/>
                </a:lnTo>
                <a:lnTo>
                  <a:pt x="251" y="347"/>
                </a:lnTo>
                <a:lnTo>
                  <a:pt x="243" y="349"/>
                </a:lnTo>
                <a:lnTo>
                  <a:pt x="238" y="351"/>
                </a:lnTo>
                <a:lnTo>
                  <a:pt x="232" y="351"/>
                </a:lnTo>
                <a:lnTo>
                  <a:pt x="226" y="351"/>
                </a:lnTo>
                <a:lnTo>
                  <a:pt x="220" y="351"/>
                </a:lnTo>
                <a:lnTo>
                  <a:pt x="216" y="351"/>
                </a:lnTo>
                <a:lnTo>
                  <a:pt x="213" y="349"/>
                </a:lnTo>
                <a:lnTo>
                  <a:pt x="209" y="347"/>
                </a:lnTo>
                <a:lnTo>
                  <a:pt x="205" y="345"/>
                </a:lnTo>
                <a:lnTo>
                  <a:pt x="201" y="341"/>
                </a:lnTo>
                <a:lnTo>
                  <a:pt x="199" y="337"/>
                </a:lnTo>
                <a:lnTo>
                  <a:pt x="197" y="333"/>
                </a:lnTo>
                <a:lnTo>
                  <a:pt x="197" y="330"/>
                </a:lnTo>
                <a:lnTo>
                  <a:pt x="195" y="326"/>
                </a:lnTo>
                <a:lnTo>
                  <a:pt x="195" y="322"/>
                </a:lnTo>
                <a:lnTo>
                  <a:pt x="195" y="316"/>
                </a:lnTo>
                <a:lnTo>
                  <a:pt x="195" y="312"/>
                </a:lnTo>
                <a:lnTo>
                  <a:pt x="195" y="307"/>
                </a:lnTo>
                <a:lnTo>
                  <a:pt x="195" y="301"/>
                </a:lnTo>
                <a:lnTo>
                  <a:pt x="195" y="295"/>
                </a:lnTo>
                <a:lnTo>
                  <a:pt x="195" y="289"/>
                </a:lnTo>
                <a:lnTo>
                  <a:pt x="195" y="284"/>
                </a:lnTo>
                <a:lnTo>
                  <a:pt x="193" y="280"/>
                </a:lnTo>
                <a:lnTo>
                  <a:pt x="192" y="276"/>
                </a:lnTo>
                <a:lnTo>
                  <a:pt x="190" y="274"/>
                </a:lnTo>
                <a:lnTo>
                  <a:pt x="186" y="272"/>
                </a:lnTo>
                <a:lnTo>
                  <a:pt x="184" y="272"/>
                </a:lnTo>
                <a:lnTo>
                  <a:pt x="180" y="270"/>
                </a:lnTo>
                <a:lnTo>
                  <a:pt x="178" y="272"/>
                </a:lnTo>
                <a:lnTo>
                  <a:pt x="174" y="272"/>
                </a:lnTo>
                <a:lnTo>
                  <a:pt x="172" y="274"/>
                </a:lnTo>
                <a:lnTo>
                  <a:pt x="169" y="276"/>
                </a:lnTo>
                <a:lnTo>
                  <a:pt x="167" y="278"/>
                </a:lnTo>
                <a:lnTo>
                  <a:pt x="163" y="284"/>
                </a:lnTo>
                <a:lnTo>
                  <a:pt x="161" y="289"/>
                </a:lnTo>
                <a:lnTo>
                  <a:pt x="157" y="295"/>
                </a:lnTo>
                <a:lnTo>
                  <a:pt x="155" y="301"/>
                </a:lnTo>
                <a:lnTo>
                  <a:pt x="151" y="305"/>
                </a:lnTo>
                <a:lnTo>
                  <a:pt x="148" y="307"/>
                </a:lnTo>
                <a:lnTo>
                  <a:pt x="144" y="308"/>
                </a:lnTo>
                <a:lnTo>
                  <a:pt x="140" y="307"/>
                </a:lnTo>
                <a:lnTo>
                  <a:pt x="136" y="303"/>
                </a:lnTo>
                <a:lnTo>
                  <a:pt x="134" y="299"/>
                </a:lnTo>
                <a:lnTo>
                  <a:pt x="132" y="293"/>
                </a:lnTo>
                <a:lnTo>
                  <a:pt x="130" y="289"/>
                </a:lnTo>
                <a:lnTo>
                  <a:pt x="128" y="284"/>
                </a:lnTo>
                <a:lnTo>
                  <a:pt x="128" y="278"/>
                </a:lnTo>
                <a:lnTo>
                  <a:pt x="128" y="274"/>
                </a:lnTo>
                <a:lnTo>
                  <a:pt x="128" y="270"/>
                </a:lnTo>
                <a:lnTo>
                  <a:pt x="130" y="268"/>
                </a:lnTo>
                <a:lnTo>
                  <a:pt x="132" y="264"/>
                </a:lnTo>
                <a:lnTo>
                  <a:pt x="134" y="261"/>
                </a:lnTo>
                <a:lnTo>
                  <a:pt x="136" y="257"/>
                </a:lnTo>
                <a:lnTo>
                  <a:pt x="138" y="253"/>
                </a:lnTo>
                <a:lnTo>
                  <a:pt x="140" y="249"/>
                </a:lnTo>
                <a:lnTo>
                  <a:pt x="142" y="245"/>
                </a:lnTo>
                <a:lnTo>
                  <a:pt x="142" y="241"/>
                </a:lnTo>
                <a:lnTo>
                  <a:pt x="142" y="240"/>
                </a:lnTo>
                <a:lnTo>
                  <a:pt x="142" y="236"/>
                </a:lnTo>
                <a:lnTo>
                  <a:pt x="140" y="232"/>
                </a:lnTo>
                <a:lnTo>
                  <a:pt x="138" y="230"/>
                </a:lnTo>
                <a:lnTo>
                  <a:pt x="136" y="226"/>
                </a:lnTo>
                <a:lnTo>
                  <a:pt x="134" y="224"/>
                </a:lnTo>
                <a:lnTo>
                  <a:pt x="130" y="222"/>
                </a:lnTo>
                <a:lnTo>
                  <a:pt x="128" y="222"/>
                </a:lnTo>
                <a:lnTo>
                  <a:pt x="125" y="220"/>
                </a:lnTo>
                <a:lnTo>
                  <a:pt x="123" y="220"/>
                </a:lnTo>
                <a:lnTo>
                  <a:pt x="119" y="220"/>
                </a:lnTo>
                <a:lnTo>
                  <a:pt x="117" y="220"/>
                </a:lnTo>
                <a:lnTo>
                  <a:pt x="115" y="222"/>
                </a:lnTo>
                <a:lnTo>
                  <a:pt x="111" y="224"/>
                </a:lnTo>
                <a:lnTo>
                  <a:pt x="109" y="226"/>
                </a:lnTo>
                <a:lnTo>
                  <a:pt x="105" y="228"/>
                </a:lnTo>
                <a:lnTo>
                  <a:pt x="102" y="232"/>
                </a:lnTo>
                <a:lnTo>
                  <a:pt x="98" y="236"/>
                </a:lnTo>
                <a:lnTo>
                  <a:pt x="92" y="240"/>
                </a:lnTo>
                <a:lnTo>
                  <a:pt x="88" y="241"/>
                </a:lnTo>
                <a:lnTo>
                  <a:pt x="82" y="245"/>
                </a:lnTo>
                <a:lnTo>
                  <a:pt x="77" y="247"/>
                </a:lnTo>
                <a:lnTo>
                  <a:pt x="71" y="245"/>
                </a:lnTo>
                <a:lnTo>
                  <a:pt x="65" y="243"/>
                </a:lnTo>
                <a:lnTo>
                  <a:pt x="61" y="241"/>
                </a:lnTo>
                <a:lnTo>
                  <a:pt x="59" y="238"/>
                </a:lnTo>
                <a:lnTo>
                  <a:pt x="58" y="234"/>
                </a:lnTo>
                <a:lnTo>
                  <a:pt x="58" y="230"/>
                </a:lnTo>
                <a:lnTo>
                  <a:pt x="58" y="224"/>
                </a:lnTo>
                <a:lnTo>
                  <a:pt x="58" y="220"/>
                </a:lnTo>
                <a:lnTo>
                  <a:pt x="59" y="217"/>
                </a:lnTo>
                <a:lnTo>
                  <a:pt x="59" y="211"/>
                </a:lnTo>
                <a:lnTo>
                  <a:pt x="61" y="207"/>
                </a:lnTo>
                <a:lnTo>
                  <a:pt x="65" y="205"/>
                </a:lnTo>
                <a:lnTo>
                  <a:pt x="67" y="201"/>
                </a:lnTo>
                <a:lnTo>
                  <a:pt x="71" y="197"/>
                </a:lnTo>
                <a:lnTo>
                  <a:pt x="73" y="194"/>
                </a:lnTo>
                <a:lnTo>
                  <a:pt x="77" y="190"/>
                </a:lnTo>
                <a:lnTo>
                  <a:pt x="79" y="186"/>
                </a:lnTo>
                <a:lnTo>
                  <a:pt x="79" y="182"/>
                </a:lnTo>
                <a:lnTo>
                  <a:pt x="79" y="176"/>
                </a:lnTo>
                <a:lnTo>
                  <a:pt x="77" y="172"/>
                </a:lnTo>
                <a:lnTo>
                  <a:pt x="75" y="167"/>
                </a:lnTo>
                <a:lnTo>
                  <a:pt x="73" y="163"/>
                </a:lnTo>
                <a:lnTo>
                  <a:pt x="67" y="159"/>
                </a:lnTo>
                <a:lnTo>
                  <a:pt x="63" y="155"/>
                </a:lnTo>
                <a:lnTo>
                  <a:pt x="58" y="155"/>
                </a:lnTo>
                <a:lnTo>
                  <a:pt x="52" y="155"/>
                </a:lnTo>
                <a:lnTo>
                  <a:pt x="46" y="157"/>
                </a:lnTo>
                <a:lnTo>
                  <a:pt x="40" y="159"/>
                </a:lnTo>
                <a:lnTo>
                  <a:pt x="36" y="161"/>
                </a:lnTo>
                <a:lnTo>
                  <a:pt x="31" y="163"/>
                </a:lnTo>
                <a:lnTo>
                  <a:pt x="27" y="165"/>
                </a:lnTo>
                <a:lnTo>
                  <a:pt x="21" y="167"/>
                </a:lnTo>
                <a:lnTo>
                  <a:pt x="17" y="167"/>
                </a:lnTo>
                <a:lnTo>
                  <a:pt x="13" y="165"/>
                </a:lnTo>
                <a:lnTo>
                  <a:pt x="10" y="163"/>
                </a:lnTo>
                <a:lnTo>
                  <a:pt x="6" y="159"/>
                </a:lnTo>
                <a:lnTo>
                  <a:pt x="4" y="155"/>
                </a:lnTo>
                <a:lnTo>
                  <a:pt x="2" y="150"/>
                </a:lnTo>
                <a:lnTo>
                  <a:pt x="2" y="144"/>
                </a:lnTo>
                <a:lnTo>
                  <a:pt x="0" y="136"/>
                </a:lnTo>
                <a:lnTo>
                  <a:pt x="0" y="128"/>
                </a:lnTo>
                <a:lnTo>
                  <a:pt x="2" y="119"/>
                </a:lnTo>
                <a:lnTo>
                  <a:pt x="8" y="105"/>
                </a:lnTo>
                <a:lnTo>
                  <a:pt x="13" y="94"/>
                </a:lnTo>
                <a:lnTo>
                  <a:pt x="21" y="81"/>
                </a:lnTo>
                <a:lnTo>
                  <a:pt x="29" y="67"/>
                </a:lnTo>
                <a:lnTo>
                  <a:pt x="36" y="56"/>
                </a:lnTo>
                <a:lnTo>
                  <a:pt x="44" y="46"/>
                </a:lnTo>
                <a:lnTo>
                  <a:pt x="50" y="42"/>
                </a:lnTo>
                <a:lnTo>
                  <a:pt x="58" y="35"/>
                </a:lnTo>
                <a:lnTo>
                  <a:pt x="67" y="29"/>
                </a:lnTo>
                <a:lnTo>
                  <a:pt x="79" y="21"/>
                </a:lnTo>
                <a:lnTo>
                  <a:pt x="94" y="15"/>
                </a:lnTo>
                <a:lnTo>
                  <a:pt x="111" y="8"/>
                </a:lnTo>
                <a:lnTo>
                  <a:pt x="130" y="4"/>
                </a:lnTo>
                <a:lnTo>
                  <a:pt x="153" y="0"/>
                </a:ln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393812" name="Text Box 1172"/>
          <p:cNvSpPr txBox="1">
            <a:spLocks noChangeArrowheads="1"/>
          </p:cNvSpPr>
          <p:nvPr/>
        </p:nvSpPr>
        <p:spPr bwMode="auto">
          <a:xfrm>
            <a:off x="7986713" y="4953000"/>
            <a:ext cx="1309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BF"/>
                </a:solidFill>
              </a:rPr>
              <a:t>Osteoclast</a:t>
            </a:r>
          </a:p>
        </p:txBody>
      </p:sp>
      <p:grpSp>
        <p:nvGrpSpPr>
          <p:cNvPr id="1393813" name="Group 1173"/>
          <p:cNvGrpSpPr>
            <a:grpSpLocks/>
          </p:cNvGrpSpPr>
          <p:nvPr/>
        </p:nvGrpSpPr>
        <p:grpSpPr bwMode="auto">
          <a:xfrm>
            <a:off x="3538538" y="3886200"/>
            <a:ext cx="4903787" cy="1404938"/>
            <a:chOff x="2229" y="2531"/>
            <a:chExt cx="3089" cy="885"/>
          </a:xfrm>
        </p:grpSpPr>
        <p:sp>
          <p:nvSpPr>
            <p:cNvPr id="1393814" name="Text Box 1174"/>
            <p:cNvSpPr txBox="1">
              <a:spLocks noChangeArrowheads="1"/>
            </p:cNvSpPr>
            <p:nvPr/>
          </p:nvSpPr>
          <p:spPr bwMode="auto">
            <a:xfrm>
              <a:off x="2832" y="2654"/>
              <a:ext cx="566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sz="2000" b="1" i="1" u="sng" dirty="0"/>
                <a:t>TNF</a:t>
              </a:r>
              <a:r>
                <a:rPr lang="en-US" sz="2000" b="1" i="1" u="sng" dirty="0">
                  <a:sym typeface="Symbol" panose="05050102010706020507" pitchFamily="18" charset="2"/>
                </a:rPr>
                <a:t>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IL-1,6</a:t>
              </a:r>
              <a:endParaRPr lang="en-US" b="1" dirty="0">
                <a:sym typeface="Symbol" panose="05050102010706020507" pitchFamily="18" charset="2"/>
              </a:endParaRPr>
            </a:p>
          </p:txBody>
        </p:sp>
        <p:sp>
          <p:nvSpPr>
            <p:cNvPr id="1393815" name="Line 1175"/>
            <p:cNvSpPr>
              <a:spLocks noChangeShapeType="1"/>
            </p:cNvSpPr>
            <p:nvPr/>
          </p:nvSpPr>
          <p:spPr bwMode="auto">
            <a:xfrm>
              <a:off x="3362" y="2703"/>
              <a:ext cx="574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816" name="Line 1176"/>
            <p:cNvSpPr>
              <a:spLocks noChangeShapeType="1"/>
            </p:cNvSpPr>
            <p:nvPr/>
          </p:nvSpPr>
          <p:spPr bwMode="auto">
            <a:xfrm flipH="1">
              <a:off x="2229" y="2721"/>
              <a:ext cx="643" cy="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1393817" name="Arc 1177"/>
            <p:cNvSpPr>
              <a:spLocks/>
            </p:cNvSpPr>
            <p:nvPr/>
          </p:nvSpPr>
          <p:spPr bwMode="auto">
            <a:xfrm rot="-547017">
              <a:off x="3394" y="2531"/>
              <a:ext cx="1924" cy="885"/>
            </a:xfrm>
            <a:custGeom>
              <a:avLst/>
              <a:gdLst>
                <a:gd name="G0" fmla="+- 4061 0 0"/>
                <a:gd name="G1" fmla="+- 21600 0 0"/>
                <a:gd name="G2" fmla="+- 21600 0 0"/>
                <a:gd name="T0" fmla="*/ 0 w 25661"/>
                <a:gd name="T1" fmla="*/ 385 h 21600"/>
                <a:gd name="T2" fmla="*/ 25661 w 25661"/>
                <a:gd name="T3" fmla="*/ 21600 h 21600"/>
                <a:gd name="T4" fmla="*/ 4061 w 256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61" h="21600" fill="none" extrusionOk="0">
                  <a:moveTo>
                    <a:pt x="0" y="385"/>
                  </a:moveTo>
                  <a:cubicBezTo>
                    <a:pt x="1338" y="128"/>
                    <a:pt x="2698" y="0"/>
                    <a:pt x="4061" y="0"/>
                  </a:cubicBezTo>
                  <a:cubicBezTo>
                    <a:pt x="15990" y="0"/>
                    <a:pt x="25661" y="9670"/>
                    <a:pt x="25661" y="21600"/>
                  </a:cubicBezTo>
                </a:path>
                <a:path w="25661" h="21600" stroke="0" extrusionOk="0">
                  <a:moveTo>
                    <a:pt x="0" y="385"/>
                  </a:moveTo>
                  <a:cubicBezTo>
                    <a:pt x="1338" y="128"/>
                    <a:pt x="2698" y="0"/>
                    <a:pt x="4061" y="0"/>
                  </a:cubicBezTo>
                  <a:cubicBezTo>
                    <a:pt x="15990" y="0"/>
                    <a:pt x="25661" y="9670"/>
                    <a:pt x="25661" y="21600"/>
                  </a:cubicBezTo>
                  <a:lnTo>
                    <a:pt x="4061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393818" name="Freeform 1178"/>
          <p:cNvSpPr>
            <a:spLocks/>
          </p:cNvSpPr>
          <p:nvPr/>
        </p:nvSpPr>
        <p:spPr bwMode="auto">
          <a:xfrm>
            <a:off x="8397875" y="5402263"/>
            <a:ext cx="161925" cy="85725"/>
          </a:xfrm>
          <a:custGeom>
            <a:avLst/>
            <a:gdLst>
              <a:gd name="T0" fmla="*/ 44 w 90"/>
              <a:gd name="T1" fmla="*/ 0 h 48"/>
              <a:gd name="T2" fmla="*/ 53 w 90"/>
              <a:gd name="T3" fmla="*/ 0 h 48"/>
              <a:gd name="T4" fmla="*/ 63 w 90"/>
              <a:gd name="T5" fmla="*/ 2 h 48"/>
              <a:gd name="T6" fmla="*/ 71 w 90"/>
              <a:gd name="T7" fmla="*/ 4 h 48"/>
              <a:gd name="T8" fmla="*/ 76 w 90"/>
              <a:gd name="T9" fmla="*/ 8 h 48"/>
              <a:gd name="T10" fmla="*/ 82 w 90"/>
              <a:gd name="T11" fmla="*/ 10 h 48"/>
              <a:gd name="T12" fmla="*/ 86 w 90"/>
              <a:gd name="T13" fmla="*/ 16 h 48"/>
              <a:gd name="T14" fmla="*/ 90 w 90"/>
              <a:gd name="T15" fmla="*/ 19 h 48"/>
              <a:gd name="T16" fmla="*/ 90 w 90"/>
              <a:gd name="T17" fmla="*/ 23 h 48"/>
              <a:gd name="T18" fmla="*/ 90 w 90"/>
              <a:gd name="T19" fmla="*/ 29 h 48"/>
              <a:gd name="T20" fmla="*/ 86 w 90"/>
              <a:gd name="T21" fmla="*/ 33 h 48"/>
              <a:gd name="T22" fmla="*/ 82 w 90"/>
              <a:gd name="T23" fmla="*/ 37 h 48"/>
              <a:gd name="T24" fmla="*/ 76 w 90"/>
              <a:gd name="T25" fmla="*/ 40 h 48"/>
              <a:gd name="T26" fmla="*/ 71 w 90"/>
              <a:gd name="T27" fmla="*/ 44 h 48"/>
              <a:gd name="T28" fmla="*/ 63 w 90"/>
              <a:gd name="T29" fmla="*/ 46 h 48"/>
              <a:gd name="T30" fmla="*/ 53 w 90"/>
              <a:gd name="T31" fmla="*/ 48 h 48"/>
              <a:gd name="T32" fmla="*/ 44 w 90"/>
              <a:gd name="T33" fmla="*/ 48 h 48"/>
              <a:gd name="T34" fmla="*/ 36 w 90"/>
              <a:gd name="T35" fmla="*/ 48 h 48"/>
              <a:gd name="T36" fmla="*/ 27 w 90"/>
              <a:gd name="T37" fmla="*/ 46 h 48"/>
              <a:gd name="T38" fmla="*/ 19 w 90"/>
              <a:gd name="T39" fmla="*/ 44 h 48"/>
              <a:gd name="T40" fmla="*/ 13 w 90"/>
              <a:gd name="T41" fmla="*/ 40 h 48"/>
              <a:gd name="T42" fmla="*/ 7 w 90"/>
              <a:gd name="T43" fmla="*/ 37 h 48"/>
              <a:gd name="T44" fmla="*/ 2 w 90"/>
              <a:gd name="T45" fmla="*/ 33 h 48"/>
              <a:gd name="T46" fmla="*/ 0 w 90"/>
              <a:gd name="T47" fmla="*/ 29 h 48"/>
              <a:gd name="T48" fmla="*/ 0 w 90"/>
              <a:gd name="T49" fmla="*/ 23 h 48"/>
              <a:gd name="T50" fmla="*/ 0 w 90"/>
              <a:gd name="T51" fmla="*/ 19 h 48"/>
              <a:gd name="T52" fmla="*/ 2 w 90"/>
              <a:gd name="T53" fmla="*/ 16 h 48"/>
              <a:gd name="T54" fmla="*/ 7 w 90"/>
              <a:gd name="T55" fmla="*/ 10 h 48"/>
              <a:gd name="T56" fmla="*/ 13 w 90"/>
              <a:gd name="T57" fmla="*/ 8 h 48"/>
              <a:gd name="T58" fmla="*/ 19 w 90"/>
              <a:gd name="T59" fmla="*/ 4 h 48"/>
              <a:gd name="T60" fmla="*/ 27 w 90"/>
              <a:gd name="T61" fmla="*/ 2 h 48"/>
              <a:gd name="T62" fmla="*/ 36 w 90"/>
              <a:gd name="T63" fmla="*/ 0 h 48"/>
              <a:gd name="T64" fmla="*/ 44 w 90"/>
              <a:gd name="T6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48">
                <a:moveTo>
                  <a:pt x="44" y="0"/>
                </a:moveTo>
                <a:lnTo>
                  <a:pt x="53" y="0"/>
                </a:lnTo>
                <a:lnTo>
                  <a:pt x="63" y="2"/>
                </a:lnTo>
                <a:lnTo>
                  <a:pt x="71" y="4"/>
                </a:lnTo>
                <a:lnTo>
                  <a:pt x="76" y="8"/>
                </a:lnTo>
                <a:lnTo>
                  <a:pt x="82" y="10"/>
                </a:lnTo>
                <a:lnTo>
                  <a:pt x="86" y="16"/>
                </a:lnTo>
                <a:lnTo>
                  <a:pt x="90" y="19"/>
                </a:lnTo>
                <a:lnTo>
                  <a:pt x="90" y="23"/>
                </a:lnTo>
                <a:lnTo>
                  <a:pt x="90" y="29"/>
                </a:lnTo>
                <a:lnTo>
                  <a:pt x="86" y="33"/>
                </a:lnTo>
                <a:lnTo>
                  <a:pt x="82" y="37"/>
                </a:lnTo>
                <a:lnTo>
                  <a:pt x="76" y="40"/>
                </a:lnTo>
                <a:lnTo>
                  <a:pt x="71" y="44"/>
                </a:lnTo>
                <a:lnTo>
                  <a:pt x="63" y="46"/>
                </a:lnTo>
                <a:lnTo>
                  <a:pt x="53" y="48"/>
                </a:lnTo>
                <a:lnTo>
                  <a:pt x="44" y="48"/>
                </a:lnTo>
                <a:lnTo>
                  <a:pt x="36" y="48"/>
                </a:lnTo>
                <a:lnTo>
                  <a:pt x="27" y="46"/>
                </a:lnTo>
                <a:lnTo>
                  <a:pt x="19" y="44"/>
                </a:lnTo>
                <a:lnTo>
                  <a:pt x="13" y="40"/>
                </a:lnTo>
                <a:lnTo>
                  <a:pt x="7" y="37"/>
                </a:lnTo>
                <a:lnTo>
                  <a:pt x="2" y="33"/>
                </a:lnTo>
                <a:lnTo>
                  <a:pt x="0" y="29"/>
                </a:lnTo>
                <a:lnTo>
                  <a:pt x="0" y="23"/>
                </a:lnTo>
                <a:lnTo>
                  <a:pt x="0" y="19"/>
                </a:lnTo>
                <a:lnTo>
                  <a:pt x="2" y="16"/>
                </a:lnTo>
                <a:lnTo>
                  <a:pt x="7" y="10"/>
                </a:lnTo>
                <a:lnTo>
                  <a:pt x="13" y="8"/>
                </a:lnTo>
                <a:lnTo>
                  <a:pt x="19" y="4"/>
                </a:lnTo>
                <a:lnTo>
                  <a:pt x="27" y="2"/>
                </a:lnTo>
                <a:lnTo>
                  <a:pt x="36" y="0"/>
                </a:lnTo>
                <a:lnTo>
                  <a:pt x="44" y="0"/>
                </a:lnTo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393819" name="Freeform 1179"/>
          <p:cNvSpPr>
            <a:spLocks/>
          </p:cNvSpPr>
          <p:nvPr/>
        </p:nvSpPr>
        <p:spPr bwMode="auto">
          <a:xfrm>
            <a:off x="8626475" y="5402263"/>
            <a:ext cx="163513" cy="85725"/>
          </a:xfrm>
          <a:custGeom>
            <a:avLst/>
            <a:gdLst>
              <a:gd name="T0" fmla="*/ 46 w 92"/>
              <a:gd name="T1" fmla="*/ 0 h 48"/>
              <a:gd name="T2" fmla="*/ 55 w 92"/>
              <a:gd name="T3" fmla="*/ 0 h 48"/>
              <a:gd name="T4" fmla="*/ 63 w 92"/>
              <a:gd name="T5" fmla="*/ 2 h 48"/>
              <a:gd name="T6" fmla="*/ 70 w 92"/>
              <a:gd name="T7" fmla="*/ 4 h 48"/>
              <a:gd name="T8" fmla="*/ 78 w 92"/>
              <a:gd name="T9" fmla="*/ 8 h 48"/>
              <a:gd name="T10" fmla="*/ 84 w 92"/>
              <a:gd name="T11" fmla="*/ 10 h 48"/>
              <a:gd name="T12" fmla="*/ 88 w 92"/>
              <a:gd name="T13" fmla="*/ 16 h 48"/>
              <a:gd name="T14" fmla="*/ 90 w 92"/>
              <a:gd name="T15" fmla="*/ 19 h 48"/>
              <a:gd name="T16" fmla="*/ 92 w 92"/>
              <a:gd name="T17" fmla="*/ 23 h 48"/>
              <a:gd name="T18" fmla="*/ 90 w 92"/>
              <a:gd name="T19" fmla="*/ 29 h 48"/>
              <a:gd name="T20" fmla="*/ 88 w 92"/>
              <a:gd name="T21" fmla="*/ 33 h 48"/>
              <a:gd name="T22" fmla="*/ 84 w 92"/>
              <a:gd name="T23" fmla="*/ 37 h 48"/>
              <a:gd name="T24" fmla="*/ 78 w 92"/>
              <a:gd name="T25" fmla="*/ 40 h 48"/>
              <a:gd name="T26" fmla="*/ 70 w 92"/>
              <a:gd name="T27" fmla="*/ 44 h 48"/>
              <a:gd name="T28" fmla="*/ 63 w 92"/>
              <a:gd name="T29" fmla="*/ 46 h 48"/>
              <a:gd name="T30" fmla="*/ 55 w 92"/>
              <a:gd name="T31" fmla="*/ 48 h 48"/>
              <a:gd name="T32" fmla="*/ 46 w 92"/>
              <a:gd name="T33" fmla="*/ 48 h 48"/>
              <a:gd name="T34" fmla="*/ 36 w 92"/>
              <a:gd name="T35" fmla="*/ 48 h 48"/>
              <a:gd name="T36" fmla="*/ 28 w 92"/>
              <a:gd name="T37" fmla="*/ 46 h 48"/>
              <a:gd name="T38" fmla="*/ 21 w 92"/>
              <a:gd name="T39" fmla="*/ 44 h 48"/>
              <a:gd name="T40" fmla="*/ 13 w 92"/>
              <a:gd name="T41" fmla="*/ 40 h 48"/>
              <a:gd name="T42" fmla="*/ 7 w 92"/>
              <a:gd name="T43" fmla="*/ 37 h 48"/>
              <a:gd name="T44" fmla="*/ 3 w 92"/>
              <a:gd name="T45" fmla="*/ 33 h 48"/>
              <a:gd name="T46" fmla="*/ 2 w 92"/>
              <a:gd name="T47" fmla="*/ 29 h 48"/>
              <a:gd name="T48" fmla="*/ 0 w 92"/>
              <a:gd name="T49" fmla="*/ 23 h 48"/>
              <a:gd name="T50" fmla="*/ 2 w 92"/>
              <a:gd name="T51" fmla="*/ 19 h 48"/>
              <a:gd name="T52" fmla="*/ 3 w 92"/>
              <a:gd name="T53" fmla="*/ 16 h 48"/>
              <a:gd name="T54" fmla="*/ 7 w 92"/>
              <a:gd name="T55" fmla="*/ 10 h 48"/>
              <a:gd name="T56" fmla="*/ 13 w 92"/>
              <a:gd name="T57" fmla="*/ 8 h 48"/>
              <a:gd name="T58" fmla="*/ 21 w 92"/>
              <a:gd name="T59" fmla="*/ 4 h 48"/>
              <a:gd name="T60" fmla="*/ 28 w 92"/>
              <a:gd name="T61" fmla="*/ 2 h 48"/>
              <a:gd name="T62" fmla="*/ 36 w 92"/>
              <a:gd name="T63" fmla="*/ 0 h 48"/>
              <a:gd name="T64" fmla="*/ 46 w 92"/>
              <a:gd name="T6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2" h="48">
                <a:moveTo>
                  <a:pt x="46" y="0"/>
                </a:moveTo>
                <a:lnTo>
                  <a:pt x="55" y="0"/>
                </a:lnTo>
                <a:lnTo>
                  <a:pt x="63" y="2"/>
                </a:lnTo>
                <a:lnTo>
                  <a:pt x="70" y="4"/>
                </a:lnTo>
                <a:lnTo>
                  <a:pt x="78" y="8"/>
                </a:lnTo>
                <a:lnTo>
                  <a:pt x="84" y="10"/>
                </a:lnTo>
                <a:lnTo>
                  <a:pt x="88" y="16"/>
                </a:lnTo>
                <a:lnTo>
                  <a:pt x="90" y="19"/>
                </a:lnTo>
                <a:lnTo>
                  <a:pt x="92" y="23"/>
                </a:lnTo>
                <a:lnTo>
                  <a:pt x="90" y="29"/>
                </a:lnTo>
                <a:lnTo>
                  <a:pt x="88" y="33"/>
                </a:lnTo>
                <a:lnTo>
                  <a:pt x="84" y="37"/>
                </a:lnTo>
                <a:lnTo>
                  <a:pt x="78" y="40"/>
                </a:lnTo>
                <a:lnTo>
                  <a:pt x="70" y="44"/>
                </a:lnTo>
                <a:lnTo>
                  <a:pt x="63" y="46"/>
                </a:lnTo>
                <a:lnTo>
                  <a:pt x="55" y="48"/>
                </a:lnTo>
                <a:lnTo>
                  <a:pt x="46" y="48"/>
                </a:lnTo>
                <a:lnTo>
                  <a:pt x="36" y="48"/>
                </a:lnTo>
                <a:lnTo>
                  <a:pt x="28" y="46"/>
                </a:lnTo>
                <a:lnTo>
                  <a:pt x="21" y="44"/>
                </a:lnTo>
                <a:lnTo>
                  <a:pt x="13" y="40"/>
                </a:lnTo>
                <a:lnTo>
                  <a:pt x="7" y="37"/>
                </a:lnTo>
                <a:lnTo>
                  <a:pt x="3" y="33"/>
                </a:lnTo>
                <a:lnTo>
                  <a:pt x="2" y="29"/>
                </a:lnTo>
                <a:lnTo>
                  <a:pt x="0" y="23"/>
                </a:lnTo>
                <a:lnTo>
                  <a:pt x="2" y="19"/>
                </a:lnTo>
                <a:lnTo>
                  <a:pt x="3" y="16"/>
                </a:lnTo>
                <a:lnTo>
                  <a:pt x="7" y="10"/>
                </a:lnTo>
                <a:lnTo>
                  <a:pt x="13" y="8"/>
                </a:lnTo>
                <a:lnTo>
                  <a:pt x="21" y="4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393820" name="Freeform 1180"/>
          <p:cNvSpPr>
            <a:spLocks/>
          </p:cNvSpPr>
          <p:nvPr/>
        </p:nvSpPr>
        <p:spPr bwMode="auto">
          <a:xfrm>
            <a:off x="8709025" y="5572125"/>
            <a:ext cx="130175" cy="68263"/>
          </a:xfrm>
          <a:custGeom>
            <a:avLst/>
            <a:gdLst>
              <a:gd name="T0" fmla="*/ 36 w 73"/>
              <a:gd name="T1" fmla="*/ 0 h 38"/>
              <a:gd name="T2" fmla="*/ 44 w 73"/>
              <a:gd name="T3" fmla="*/ 0 h 38"/>
              <a:gd name="T4" fmla="*/ 52 w 73"/>
              <a:gd name="T5" fmla="*/ 2 h 38"/>
              <a:gd name="T6" fmla="*/ 58 w 73"/>
              <a:gd name="T7" fmla="*/ 4 h 38"/>
              <a:gd name="T8" fmla="*/ 63 w 73"/>
              <a:gd name="T9" fmla="*/ 6 h 38"/>
              <a:gd name="T10" fmla="*/ 67 w 73"/>
              <a:gd name="T11" fmla="*/ 8 h 38"/>
              <a:gd name="T12" fmla="*/ 71 w 73"/>
              <a:gd name="T13" fmla="*/ 11 h 38"/>
              <a:gd name="T14" fmla="*/ 73 w 73"/>
              <a:gd name="T15" fmla="*/ 15 h 38"/>
              <a:gd name="T16" fmla="*/ 73 w 73"/>
              <a:gd name="T17" fmla="*/ 19 h 38"/>
              <a:gd name="T18" fmla="*/ 73 w 73"/>
              <a:gd name="T19" fmla="*/ 23 h 38"/>
              <a:gd name="T20" fmla="*/ 71 w 73"/>
              <a:gd name="T21" fmla="*/ 27 h 38"/>
              <a:gd name="T22" fmla="*/ 67 w 73"/>
              <a:gd name="T23" fmla="*/ 29 h 38"/>
              <a:gd name="T24" fmla="*/ 63 w 73"/>
              <a:gd name="T25" fmla="*/ 33 h 38"/>
              <a:gd name="T26" fmla="*/ 58 w 73"/>
              <a:gd name="T27" fmla="*/ 34 h 38"/>
              <a:gd name="T28" fmla="*/ 52 w 73"/>
              <a:gd name="T29" fmla="*/ 36 h 38"/>
              <a:gd name="T30" fmla="*/ 44 w 73"/>
              <a:gd name="T31" fmla="*/ 38 h 38"/>
              <a:gd name="T32" fmla="*/ 36 w 73"/>
              <a:gd name="T33" fmla="*/ 38 h 38"/>
              <a:gd name="T34" fmla="*/ 31 w 73"/>
              <a:gd name="T35" fmla="*/ 38 h 38"/>
              <a:gd name="T36" fmla="*/ 23 w 73"/>
              <a:gd name="T37" fmla="*/ 36 h 38"/>
              <a:gd name="T38" fmla="*/ 17 w 73"/>
              <a:gd name="T39" fmla="*/ 34 h 38"/>
              <a:gd name="T40" fmla="*/ 12 w 73"/>
              <a:gd name="T41" fmla="*/ 33 h 38"/>
              <a:gd name="T42" fmla="*/ 8 w 73"/>
              <a:gd name="T43" fmla="*/ 29 h 38"/>
              <a:gd name="T44" fmla="*/ 4 w 73"/>
              <a:gd name="T45" fmla="*/ 27 h 38"/>
              <a:gd name="T46" fmla="*/ 2 w 73"/>
              <a:gd name="T47" fmla="*/ 23 h 38"/>
              <a:gd name="T48" fmla="*/ 0 w 73"/>
              <a:gd name="T49" fmla="*/ 19 h 38"/>
              <a:gd name="T50" fmla="*/ 2 w 73"/>
              <a:gd name="T51" fmla="*/ 15 h 38"/>
              <a:gd name="T52" fmla="*/ 4 w 73"/>
              <a:gd name="T53" fmla="*/ 11 h 38"/>
              <a:gd name="T54" fmla="*/ 8 w 73"/>
              <a:gd name="T55" fmla="*/ 8 h 38"/>
              <a:gd name="T56" fmla="*/ 12 w 73"/>
              <a:gd name="T57" fmla="*/ 6 h 38"/>
              <a:gd name="T58" fmla="*/ 17 w 73"/>
              <a:gd name="T59" fmla="*/ 4 h 38"/>
              <a:gd name="T60" fmla="*/ 23 w 73"/>
              <a:gd name="T61" fmla="*/ 2 h 38"/>
              <a:gd name="T62" fmla="*/ 31 w 73"/>
              <a:gd name="T63" fmla="*/ 0 h 38"/>
              <a:gd name="T64" fmla="*/ 36 w 73"/>
              <a:gd name="T6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38">
                <a:moveTo>
                  <a:pt x="36" y="0"/>
                </a:moveTo>
                <a:lnTo>
                  <a:pt x="44" y="0"/>
                </a:lnTo>
                <a:lnTo>
                  <a:pt x="52" y="2"/>
                </a:lnTo>
                <a:lnTo>
                  <a:pt x="58" y="4"/>
                </a:lnTo>
                <a:lnTo>
                  <a:pt x="63" y="6"/>
                </a:lnTo>
                <a:lnTo>
                  <a:pt x="67" y="8"/>
                </a:lnTo>
                <a:lnTo>
                  <a:pt x="71" y="11"/>
                </a:lnTo>
                <a:lnTo>
                  <a:pt x="73" y="15"/>
                </a:lnTo>
                <a:lnTo>
                  <a:pt x="73" y="19"/>
                </a:lnTo>
                <a:lnTo>
                  <a:pt x="73" y="23"/>
                </a:lnTo>
                <a:lnTo>
                  <a:pt x="71" y="27"/>
                </a:lnTo>
                <a:lnTo>
                  <a:pt x="67" y="29"/>
                </a:lnTo>
                <a:lnTo>
                  <a:pt x="63" y="33"/>
                </a:lnTo>
                <a:lnTo>
                  <a:pt x="58" y="34"/>
                </a:lnTo>
                <a:lnTo>
                  <a:pt x="52" y="36"/>
                </a:lnTo>
                <a:lnTo>
                  <a:pt x="44" y="38"/>
                </a:lnTo>
                <a:lnTo>
                  <a:pt x="36" y="38"/>
                </a:lnTo>
                <a:lnTo>
                  <a:pt x="31" y="38"/>
                </a:lnTo>
                <a:lnTo>
                  <a:pt x="23" y="36"/>
                </a:lnTo>
                <a:lnTo>
                  <a:pt x="17" y="34"/>
                </a:lnTo>
                <a:lnTo>
                  <a:pt x="12" y="33"/>
                </a:lnTo>
                <a:lnTo>
                  <a:pt x="8" y="29"/>
                </a:lnTo>
                <a:lnTo>
                  <a:pt x="4" y="27"/>
                </a:lnTo>
                <a:lnTo>
                  <a:pt x="2" y="23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8" y="8"/>
                </a:lnTo>
                <a:lnTo>
                  <a:pt x="12" y="6"/>
                </a:lnTo>
                <a:lnTo>
                  <a:pt x="17" y="4"/>
                </a:lnTo>
                <a:lnTo>
                  <a:pt x="23" y="2"/>
                </a:lnTo>
                <a:lnTo>
                  <a:pt x="31" y="0"/>
                </a:lnTo>
                <a:lnTo>
                  <a:pt x="36" y="0"/>
                </a:lnTo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393821" name="Freeform 1181"/>
          <p:cNvSpPr>
            <a:spLocks/>
          </p:cNvSpPr>
          <p:nvPr/>
        </p:nvSpPr>
        <p:spPr bwMode="auto">
          <a:xfrm>
            <a:off x="8474075" y="5554663"/>
            <a:ext cx="161925" cy="85725"/>
          </a:xfrm>
          <a:custGeom>
            <a:avLst/>
            <a:gdLst>
              <a:gd name="T0" fmla="*/ 44 w 90"/>
              <a:gd name="T1" fmla="*/ 0 h 48"/>
              <a:gd name="T2" fmla="*/ 53 w 90"/>
              <a:gd name="T3" fmla="*/ 0 h 48"/>
              <a:gd name="T4" fmla="*/ 63 w 90"/>
              <a:gd name="T5" fmla="*/ 2 h 48"/>
              <a:gd name="T6" fmla="*/ 71 w 90"/>
              <a:gd name="T7" fmla="*/ 4 h 48"/>
              <a:gd name="T8" fmla="*/ 76 w 90"/>
              <a:gd name="T9" fmla="*/ 8 h 48"/>
              <a:gd name="T10" fmla="*/ 82 w 90"/>
              <a:gd name="T11" fmla="*/ 10 h 48"/>
              <a:gd name="T12" fmla="*/ 86 w 90"/>
              <a:gd name="T13" fmla="*/ 16 h 48"/>
              <a:gd name="T14" fmla="*/ 90 w 90"/>
              <a:gd name="T15" fmla="*/ 19 h 48"/>
              <a:gd name="T16" fmla="*/ 90 w 90"/>
              <a:gd name="T17" fmla="*/ 23 h 48"/>
              <a:gd name="T18" fmla="*/ 90 w 90"/>
              <a:gd name="T19" fmla="*/ 29 h 48"/>
              <a:gd name="T20" fmla="*/ 86 w 90"/>
              <a:gd name="T21" fmla="*/ 33 h 48"/>
              <a:gd name="T22" fmla="*/ 82 w 90"/>
              <a:gd name="T23" fmla="*/ 37 h 48"/>
              <a:gd name="T24" fmla="*/ 76 w 90"/>
              <a:gd name="T25" fmla="*/ 40 h 48"/>
              <a:gd name="T26" fmla="*/ 71 w 90"/>
              <a:gd name="T27" fmla="*/ 44 h 48"/>
              <a:gd name="T28" fmla="*/ 63 w 90"/>
              <a:gd name="T29" fmla="*/ 46 h 48"/>
              <a:gd name="T30" fmla="*/ 53 w 90"/>
              <a:gd name="T31" fmla="*/ 48 h 48"/>
              <a:gd name="T32" fmla="*/ 44 w 90"/>
              <a:gd name="T33" fmla="*/ 48 h 48"/>
              <a:gd name="T34" fmla="*/ 36 w 90"/>
              <a:gd name="T35" fmla="*/ 48 h 48"/>
              <a:gd name="T36" fmla="*/ 27 w 90"/>
              <a:gd name="T37" fmla="*/ 46 h 48"/>
              <a:gd name="T38" fmla="*/ 19 w 90"/>
              <a:gd name="T39" fmla="*/ 44 h 48"/>
              <a:gd name="T40" fmla="*/ 13 w 90"/>
              <a:gd name="T41" fmla="*/ 40 h 48"/>
              <a:gd name="T42" fmla="*/ 7 w 90"/>
              <a:gd name="T43" fmla="*/ 37 h 48"/>
              <a:gd name="T44" fmla="*/ 2 w 90"/>
              <a:gd name="T45" fmla="*/ 33 h 48"/>
              <a:gd name="T46" fmla="*/ 0 w 90"/>
              <a:gd name="T47" fmla="*/ 29 h 48"/>
              <a:gd name="T48" fmla="*/ 0 w 90"/>
              <a:gd name="T49" fmla="*/ 23 h 48"/>
              <a:gd name="T50" fmla="*/ 0 w 90"/>
              <a:gd name="T51" fmla="*/ 19 h 48"/>
              <a:gd name="T52" fmla="*/ 2 w 90"/>
              <a:gd name="T53" fmla="*/ 16 h 48"/>
              <a:gd name="T54" fmla="*/ 7 w 90"/>
              <a:gd name="T55" fmla="*/ 10 h 48"/>
              <a:gd name="T56" fmla="*/ 13 w 90"/>
              <a:gd name="T57" fmla="*/ 8 h 48"/>
              <a:gd name="T58" fmla="*/ 19 w 90"/>
              <a:gd name="T59" fmla="*/ 4 h 48"/>
              <a:gd name="T60" fmla="*/ 27 w 90"/>
              <a:gd name="T61" fmla="*/ 2 h 48"/>
              <a:gd name="T62" fmla="*/ 36 w 90"/>
              <a:gd name="T63" fmla="*/ 0 h 48"/>
              <a:gd name="T64" fmla="*/ 44 w 90"/>
              <a:gd name="T6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48">
                <a:moveTo>
                  <a:pt x="44" y="0"/>
                </a:moveTo>
                <a:lnTo>
                  <a:pt x="53" y="0"/>
                </a:lnTo>
                <a:lnTo>
                  <a:pt x="63" y="2"/>
                </a:lnTo>
                <a:lnTo>
                  <a:pt x="71" y="4"/>
                </a:lnTo>
                <a:lnTo>
                  <a:pt x="76" y="8"/>
                </a:lnTo>
                <a:lnTo>
                  <a:pt x="82" y="10"/>
                </a:lnTo>
                <a:lnTo>
                  <a:pt x="86" y="16"/>
                </a:lnTo>
                <a:lnTo>
                  <a:pt x="90" y="19"/>
                </a:lnTo>
                <a:lnTo>
                  <a:pt x="90" y="23"/>
                </a:lnTo>
                <a:lnTo>
                  <a:pt x="90" y="29"/>
                </a:lnTo>
                <a:lnTo>
                  <a:pt x="86" y="33"/>
                </a:lnTo>
                <a:lnTo>
                  <a:pt x="82" y="37"/>
                </a:lnTo>
                <a:lnTo>
                  <a:pt x="76" y="40"/>
                </a:lnTo>
                <a:lnTo>
                  <a:pt x="71" y="44"/>
                </a:lnTo>
                <a:lnTo>
                  <a:pt x="63" y="46"/>
                </a:lnTo>
                <a:lnTo>
                  <a:pt x="53" y="48"/>
                </a:lnTo>
                <a:lnTo>
                  <a:pt x="44" y="48"/>
                </a:lnTo>
                <a:lnTo>
                  <a:pt x="36" y="48"/>
                </a:lnTo>
                <a:lnTo>
                  <a:pt x="27" y="46"/>
                </a:lnTo>
                <a:lnTo>
                  <a:pt x="19" y="44"/>
                </a:lnTo>
                <a:lnTo>
                  <a:pt x="13" y="40"/>
                </a:lnTo>
                <a:lnTo>
                  <a:pt x="7" y="37"/>
                </a:lnTo>
                <a:lnTo>
                  <a:pt x="2" y="33"/>
                </a:lnTo>
                <a:lnTo>
                  <a:pt x="0" y="29"/>
                </a:lnTo>
                <a:lnTo>
                  <a:pt x="0" y="23"/>
                </a:lnTo>
                <a:lnTo>
                  <a:pt x="0" y="19"/>
                </a:lnTo>
                <a:lnTo>
                  <a:pt x="2" y="16"/>
                </a:lnTo>
                <a:lnTo>
                  <a:pt x="7" y="10"/>
                </a:lnTo>
                <a:lnTo>
                  <a:pt x="13" y="8"/>
                </a:lnTo>
                <a:lnTo>
                  <a:pt x="19" y="4"/>
                </a:lnTo>
                <a:lnTo>
                  <a:pt x="27" y="2"/>
                </a:lnTo>
                <a:lnTo>
                  <a:pt x="36" y="0"/>
                </a:lnTo>
                <a:lnTo>
                  <a:pt x="44" y="0"/>
                </a:lnTo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1393822" name="Group 1182"/>
          <p:cNvGrpSpPr>
            <a:grpSpLocks/>
          </p:cNvGrpSpPr>
          <p:nvPr/>
        </p:nvGrpSpPr>
        <p:grpSpPr bwMode="auto">
          <a:xfrm>
            <a:off x="3810000" y="1371600"/>
            <a:ext cx="4737100" cy="922338"/>
            <a:chOff x="2400" y="864"/>
            <a:chExt cx="2984" cy="581"/>
          </a:xfrm>
        </p:grpSpPr>
        <p:grpSp>
          <p:nvGrpSpPr>
            <p:cNvPr id="1393823" name="Group 1183"/>
            <p:cNvGrpSpPr>
              <a:grpSpLocks/>
            </p:cNvGrpSpPr>
            <p:nvPr/>
          </p:nvGrpSpPr>
          <p:grpSpPr bwMode="auto">
            <a:xfrm>
              <a:off x="2400" y="864"/>
              <a:ext cx="2984" cy="400"/>
              <a:chOff x="2700" y="936"/>
              <a:chExt cx="3357" cy="400"/>
            </a:xfrm>
          </p:grpSpPr>
          <p:sp>
            <p:nvSpPr>
              <p:cNvPr id="1393824" name="Text Box 1184"/>
              <p:cNvSpPr txBox="1">
                <a:spLocks noChangeArrowheads="1"/>
              </p:cNvSpPr>
              <p:nvPr/>
            </p:nvSpPr>
            <p:spPr bwMode="auto">
              <a:xfrm>
                <a:off x="3134" y="936"/>
                <a:ext cx="885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400" b="1"/>
                  <a:t>Rheumatoid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sz="1400" b="1"/>
                  <a:t>Factors,  anti-CCP</a:t>
                </a:r>
              </a:p>
            </p:txBody>
          </p:sp>
          <p:sp>
            <p:nvSpPr>
              <p:cNvPr id="1393825" name="Text Box 1185"/>
              <p:cNvSpPr txBox="1">
                <a:spLocks noChangeArrowheads="1"/>
              </p:cNvSpPr>
              <p:nvPr/>
            </p:nvSpPr>
            <p:spPr bwMode="auto">
              <a:xfrm>
                <a:off x="4280" y="1002"/>
                <a:ext cx="1777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85000"/>
                  </a:lnSpc>
                </a:pPr>
                <a:r>
                  <a:rPr lang="en-US" sz="1400" b="1"/>
                  <a:t>      Immune complexes</a:t>
                </a:r>
              </a:p>
            </p:txBody>
          </p:sp>
          <p:sp>
            <p:nvSpPr>
              <p:cNvPr id="1393826" name="Line 1186"/>
              <p:cNvSpPr>
                <a:spLocks noChangeShapeType="1"/>
              </p:cNvSpPr>
              <p:nvPr/>
            </p:nvSpPr>
            <p:spPr bwMode="auto">
              <a:xfrm>
                <a:off x="2700" y="1083"/>
                <a:ext cx="4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93827" name="Line 1187"/>
              <p:cNvSpPr>
                <a:spLocks noChangeShapeType="1"/>
              </p:cNvSpPr>
              <p:nvPr/>
            </p:nvSpPr>
            <p:spPr bwMode="auto">
              <a:xfrm>
                <a:off x="3942" y="1083"/>
                <a:ext cx="6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  <p:grpSp>
          <p:nvGrpSpPr>
            <p:cNvPr id="1393828" name="Group 1188"/>
            <p:cNvGrpSpPr>
              <a:grpSpLocks/>
            </p:cNvGrpSpPr>
            <p:nvPr/>
          </p:nvGrpSpPr>
          <p:grpSpPr bwMode="auto">
            <a:xfrm rot="-1003183">
              <a:off x="2747" y="1157"/>
              <a:ext cx="288" cy="288"/>
              <a:chOff x="4416" y="576"/>
              <a:chExt cx="1008" cy="912"/>
            </a:xfrm>
          </p:grpSpPr>
          <p:grpSp>
            <p:nvGrpSpPr>
              <p:cNvPr id="1393829" name="Group 1189"/>
              <p:cNvGrpSpPr>
                <a:grpSpLocks/>
              </p:cNvGrpSpPr>
              <p:nvPr/>
            </p:nvGrpSpPr>
            <p:grpSpPr bwMode="auto">
              <a:xfrm>
                <a:off x="4416" y="1056"/>
                <a:ext cx="432" cy="432"/>
                <a:chOff x="4416" y="1056"/>
                <a:chExt cx="432" cy="432"/>
              </a:xfrm>
            </p:grpSpPr>
            <p:grpSp>
              <p:nvGrpSpPr>
                <p:cNvPr id="1393830" name="Group 1190"/>
                <p:cNvGrpSpPr>
                  <a:grpSpLocks/>
                </p:cNvGrpSpPr>
                <p:nvPr/>
              </p:nvGrpSpPr>
              <p:grpSpPr bwMode="auto">
                <a:xfrm rot="-3564098">
                  <a:off x="4440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31" name="Line 1191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32" name="Line 1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33" name="Line 119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34" name="Group 1194"/>
                <p:cNvGrpSpPr>
                  <a:grpSpLocks/>
                </p:cNvGrpSpPr>
                <p:nvPr/>
              </p:nvGrpSpPr>
              <p:grpSpPr bwMode="auto">
                <a:xfrm>
                  <a:off x="4512" y="1056"/>
                  <a:ext cx="192" cy="240"/>
                  <a:chOff x="4128" y="768"/>
                  <a:chExt cx="192" cy="240"/>
                </a:xfrm>
              </p:grpSpPr>
              <p:sp>
                <p:nvSpPr>
                  <p:cNvPr id="1393835" name="Line 119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36" name="Line 1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37" name="Line 119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38" name="Group 1198"/>
                <p:cNvGrpSpPr>
                  <a:grpSpLocks/>
                </p:cNvGrpSpPr>
                <p:nvPr/>
              </p:nvGrpSpPr>
              <p:grpSpPr bwMode="auto">
                <a:xfrm rot="3907925">
                  <a:off x="4632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39" name="Line 119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0" name="Line 1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1" name="Line 120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42" name="Group 1202"/>
                <p:cNvGrpSpPr>
                  <a:grpSpLocks/>
                </p:cNvGrpSpPr>
                <p:nvPr/>
              </p:nvGrpSpPr>
              <p:grpSpPr bwMode="auto">
                <a:xfrm rot="12077941">
                  <a:off x="4464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43" name="Line 120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4" name="Line 1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5" name="Line 120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46" name="Group 1206"/>
                <p:cNvGrpSpPr>
                  <a:grpSpLocks/>
                </p:cNvGrpSpPr>
                <p:nvPr/>
              </p:nvGrpSpPr>
              <p:grpSpPr bwMode="auto">
                <a:xfrm rot="7977275">
                  <a:off x="4608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47" name="Line 120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8" name="Line 1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49" name="Line 120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</p:grpSp>
          <p:grpSp>
            <p:nvGrpSpPr>
              <p:cNvPr id="1393850" name="Group 1210"/>
              <p:cNvGrpSpPr>
                <a:grpSpLocks/>
              </p:cNvGrpSpPr>
              <p:nvPr/>
            </p:nvGrpSpPr>
            <p:grpSpPr bwMode="auto">
              <a:xfrm>
                <a:off x="4992" y="960"/>
                <a:ext cx="432" cy="432"/>
                <a:chOff x="4416" y="1056"/>
                <a:chExt cx="432" cy="432"/>
              </a:xfrm>
            </p:grpSpPr>
            <p:grpSp>
              <p:nvGrpSpPr>
                <p:cNvPr id="1393851" name="Group 1211"/>
                <p:cNvGrpSpPr>
                  <a:grpSpLocks/>
                </p:cNvGrpSpPr>
                <p:nvPr/>
              </p:nvGrpSpPr>
              <p:grpSpPr bwMode="auto">
                <a:xfrm rot="-3564098">
                  <a:off x="4440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52" name="Line 12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53" name="Line 1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54" name="Line 121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55" name="Group 1215"/>
                <p:cNvGrpSpPr>
                  <a:grpSpLocks/>
                </p:cNvGrpSpPr>
                <p:nvPr/>
              </p:nvGrpSpPr>
              <p:grpSpPr bwMode="auto">
                <a:xfrm>
                  <a:off x="4512" y="1056"/>
                  <a:ext cx="192" cy="240"/>
                  <a:chOff x="4128" y="768"/>
                  <a:chExt cx="192" cy="240"/>
                </a:xfrm>
              </p:grpSpPr>
              <p:sp>
                <p:nvSpPr>
                  <p:cNvPr id="1393856" name="Line 121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57" name="Line 1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58" name="Line 121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59" name="Group 1219"/>
                <p:cNvGrpSpPr>
                  <a:grpSpLocks/>
                </p:cNvGrpSpPr>
                <p:nvPr/>
              </p:nvGrpSpPr>
              <p:grpSpPr bwMode="auto">
                <a:xfrm rot="3907925">
                  <a:off x="4632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60" name="Line 122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61" name="Line 1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62" name="Line 122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63" name="Group 1223"/>
                <p:cNvGrpSpPr>
                  <a:grpSpLocks/>
                </p:cNvGrpSpPr>
                <p:nvPr/>
              </p:nvGrpSpPr>
              <p:grpSpPr bwMode="auto">
                <a:xfrm rot="12077941">
                  <a:off x="4464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64" name="Line 122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65" name="Line 1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66" name="Line 122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67" name="Group 1227"/>
                <p:cNvGrpSpPr>
                  <a:grpSpLocks/>
                </p:cNvGrpSpPr>
                <p:nvPr/>
              </p:nvGrpSpPr>
              <p:grpSpPr bwMode="auto">
                <a:xfrm rot="7977275">
                  <a:off x="4608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68" name="Line 122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69" name="Line 1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70" name="Line 123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</p:grpSp>
          <p:grpSp>
            <p:nvGrpSpPr>
              <p:cNvPr id="1393871" name="Group 1231"/>
              <p:cNvGrpSpPr>
                <a:grpSpLocks/>
              </p:cNvGrpSpPr>
              <p:nvPr/>
            </p:nvGrpSpPr>
            <p:grpSpPr bwMode="auto">
              <a:xfrm>
                <a:off x="4560" y="576"/>
                <a:ext cx="432" cy="432"/>
                <a:chOff x="4416" y="1056"/>
                <a:chExt cx="432" cy="432"/>
              </a:xfrm>
            </p:grpSpPr>
            <p:grpSp>
              <p:nvGrpSpPr>
                <p:cNvPr id="1393872" name="Group 1232"/>
                <p:cNvGrpSpPr>
                  <a:grpSpLocks/>
                </p:cNvGrpSpPr>
                <p:nvPr/>
              </p:nvGrpSpPr>
              <p:grpSpPr bwMode="auto">
                <a:xfrm rot="-3564098">
                  <a:off x="4440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73" name="Line 123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74" name="Line 12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75" name="Line 123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76" name="Group 1236"/>
                <p:cNvGrpSpPr>
                  <a:grpSpLocks/>
                </p:cNvGrpSpPr>
                <p:nvPr/>
              </p:nvGrpSpPr>
              <p:grpSpPr bwMode="auto">
                <a:xfrm>
                  <a:off x="4512" y="1056"/>
                  <a:ext cx="192" cy="240"/>
                  <a:chOff x="4128" y="768"/>
                  <a:chExt cx="192" cy="240"/>
                </a:xfrm>
              </p:grpSpPr>
              <p:sp>
                <p:nvSpPr>
                  <p:cNvPr id="1393877" name="Line 123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78" name="Line 1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79" name="Line 123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80" name="Group 1240"/>
                <p:cNvGrpSpPr>
                  <a:grpSpLocks/>
                </p:cNvGrpSpPr>
                <p:nvPr/>
              </p:nvGrpSpPr>
              <p:grpSpPr bwMode="auto">
                <a:xfrm rot="3907925">
                  <a:off x="4632" y="112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81" name="Line 1241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82" name="Line 1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83" name="Line 124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84" name="Group 1244"/>
                <p:cNvGrpSpPr>
                  <a:grpSpLocks/>
                </p:cNvGrpSpPr>
                <p:nvPr/>
              </p:nvGrpSpPr>
              <p:grpSpPr bwMode="auto">
                <a:xfrm rot="12077941">
                  <a:off x="4464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85" name="Line 124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86" name="Line 12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87" name="Line 124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  <p:grpSp>
              <p:nvGrpSpPr>
                <p:cNvPr id="1393888" name="Group 1248"/>
                <p:cNvGrpSpPr>
                  <a:grpSpLocks/>
                </p:cNvGrpSpPr>
                <p:nvPr/>
              </p:nvGrpSpPr>
              <p:grpSpPr bwMode="auto">
                <a:xfrm rot="7977275">
                  <a:off x="4608" y="1248"/>
                  <a:ext cx="192" cy="240"/>
                  <a:chOff x="4128" y="768"/>
                  <a:chExt cx="192" cy="240"/>
                </a:xfrm>
              </p:grpSpPr>
              <p:sp>
                <p:nvSpPr>
                  <p:cNvPr id="1393889" name="Line 124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90" name="Line 1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768"/>
                    <a:ext cx="9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393891" name="Line 125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</p:grpSp>
        </p:grpSp>
      </p:grpSp>
      <p:sp>
        <p:nvSpPr>
          <p:cNvPr id="1393892" name="Text Box 1252"/>
          <p:cNvSpPr txBox="1">
            <a:spLocks noChangeArrowheads="1"/>
          </p:cNvSpPr>
          <p:nvPr/>
        </p:nvSpPr>
        <p:spPr bwMode="auto">
          <a:xfrm>
            <a:off x="7543800" y="6019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0099"/>
                    </a:gs>
                    <a:gs pos="100000">
                      <a:srgbClr val="CC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/>
              <a:t>Bone</a:t>
            </a:r>
          </a:p>
        </p:txBody>
      </p:sp>
      <p:sp>
        <p:nvSpPr>
          <p:cNvPr id="1393893" name="Text Box 1253"/>
          <p:cNvSpPr txBox="1">
            <a:spLocks noChangeArrowheads="1"/>
          </p:cNvSpPr>
          <p:nvPr/>
        </p:nvSpPr>
        <p:spPr bwMode="auto">
          <a:xfrm>
            <a:off x="7391400" y="2133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Complement</a:t>
            </a:r>
          </a:p>
        </p:txBody>
      </p:sp>
      <p:sp>
        <p:nvSpPr>
          <p:cNvPr id="1393894" name="Line 1254"/>
          <p:cNvSpPr>
            <a:spLocks noChangeShapeType="1"/>
          </p:cNvSpPr>
          <p:nvPr/>
        </p:nvSpPr>
        <p:spPr bwMode="auto">
          <a:xfrm>
            <a:off x="8001000" y="182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895" name="Line 1255"/>
          <p:cNvSpPr>
            <a:spLocks noChangeShapeType="1"/>
          </p:cNvSpPr>
          <p:nvPr/>
        </p:nvSpPr>
        <p:spPr bwMode="auto">
          <a:xfrm>
            <a:off x="80010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896" name="Freeform 1256"/>
          <p:cNvSpPr>
            <a:spLocks/>
          </p:cNvSpPr>
          <p:nvPr/>
        </p:nvSpPr>
        <p:spPr bwMode="auto">
          <a:xfrm rot="1609078">
            <a:off x="5876925" y="3551238"/>
            <a:ext cx="1676400" cy="2819400"/>
          </a:xfrm>
          <a:custGeom>
            <a:avLst/>
            <a:gdLst>
              <a:gd name="T0" fmla="*/ 1152 w 1488"/>
              <a:gd name="T1" fmla="*/ 0 h 1488"/>
              <a:gd name="T2" fmla="*/ 1296 w 1488"/>
              <a:gd name="T3" fmla="*/ 624 h 1488"/>
              <a:gd name="T4" fmla="*/ 0 w 1488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1488">
                <a:moveTo>
                  <a:pt x="1152" y="0"/>
                </a:moveTo>
                <a:cubicBezTo>
                  <a:pt x="1320" y="188"/>
                  <a:pt x="1488" y="376"/>
                  <a:pt x="1296" y="624"/>
                </a:cubicBezTo>
                <a:cubicBezTo>
                  <a:pt x="1104" y="872"/>
                  <a:pt x="224" y="1328"/>
                  <a:pt x="0" y="14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grpSp>
        <p:nvGrpSpPr>
          <p:cNvPr id="1393897" name="Group 1257"/>
          <p:cNvGrpSpPr>
            <a:grpSpLocks/>
          </p:cNvGrpSpPr>
          <p:nvPr/>
        </p:nvGrpSpPr>
        <p:grpSpPr bwMode="auto">
          <a:xfrm>
            <a:off x="7315200" y="2667000"/>
            <a:ext cx="1233488" cy="762000"/>
            <a:chOff x="4800" y="1680"/>
            <a:chExt cx="777" cy="480"/>
          </a:xfrm>
        </p:grpSpPr>
        <p:grpSp>
          <p:nvGrpSpPr>
            <p:cNvPr id="1393898" name="Group 1258"/>
            <p:cNvGrpSpPr>
              <a:grpSpLocks/>
            </p:cNvGrpSpPr>
            <p:nvPr/>
          </p:nvGrpSpPr>
          <p:grpSpPr bwMode="auto">
            <a:xfrm>
              <a:off x="4800" y="1680"/>
              <a:ext cx="777" cy="480"/>
              <a:chOff x="4800" y="1680"/>
              <a:chExt cx="777" cy="480"/>
            </a:xfrm>
          </p:grpSpPr>
          <p:sp>
            <p:nvSpPr>
              <p:cNvPr id="1393899" name="Freeform 1259"/>
              <p:cNvSpPr>
                <a:spLocks/>
              </p:cNvSpPr>
              <p:nvPr/>
            </p:nvSpPr>
            <p:spPr bwMode="auto">
              <a:xfrm>
                <a:off x="4800" y="1680"/>
                <a:ext cx="768" cy="480"/>
              </a:xfrm>
              <a:custGeom>
                <a:avLst/>
                <a:gdLst>
                  <a:gd name="T0" fmla="*/ 2486 w 2486"/>
                  <a:gd name="T1" fmla="*/ 919 h 1840"/>
                  <a:gd name="T2" fmla="*/ 2454 w 2486"/>
                  <a:gd name="T3" fmla="*/ 1131 h 1840"/>
                  <a:gd name="T4" fmla="*/ 2360 w 2486"/>
                  <a:gd name="T5" fmla="*/ 1324 h 1840"/>
                  <a:gd name="T6" fmla="*/ 2213 w 2486"/>
                  <a:gd name="T7" fmla="*/ 1495 h 1840"/>
                  <a:gd name="T8" fmla="*/ 2021 w 2486"/>
                  <a:gd name="T9" fmla="*/ 1637 h 1840"/>
                  <a:gd name="T10" fmla="*/ 1790 w 2486"/>
                  <a:gd name="T11" fmla="*/ 1746 h 1840"/>
                  <a:gd name="T12" fmla="*/ 1528 w 2486"/>
                  <a:gd name="T13" fmla="*/ 1815 h 1840"/>
                  <a:gd name="T14" fmla="*/ 1243 w 2486"/>
                  <a:gd name="T15" fmla="*/ 1840 h 1840"/>
                  <a:gd name="T16" fmla="*/ 1243 w 2486"/>
                  <a:gd name="T17" fmla="*/ 1840 h 1840"/>
                  <a:gd name="T18" fmla="*/ 958 w 2486"/>
                  <a:gd name="T19" fmla="*/ 1815 h 1840"/>
                  <a:gd name="T20" fmla="*/ 697 w 2486"/>
                  <a:gd name="T21" fmla="*/ 1746 h 1840"/>
                  <a:gd name="T22" fmla="*/ 466 w 2486"/>
                  <a:gd name="T23" fmla="*/ 1637 h 1840"/>
                  <a:gd name="T24" fmla="*/ 273 w 2486"/>
                  <a:gd name="T25" fmla="*/ 1495 h 1840"/>
                  <a:gd name="T26" fmla="*/ 127 w 2486"/>
                  <a:gd name="T27" fmla="*/ 1324 h 1840"/>
                  <a:gd name="T28" fmla="*/ 34 w 2486"/>
                  <a:gd name="T29" fmla="*/ 1131 h 1840"/>
                  <a:gd name="T30" fmla="*/ 0 w 2486"/>
                  <a:gd name="T31" fmla="*/ 919 h 1840"/>
                  <a:gd name="T32" fmla="*/ 0 w 2486"/>
                  <a:gd name="T33" fmla="*/ 919 h 1840"/>
                  <a:gd name="T34" fmla="*/ 34 w 2486"/>
                  <a:gd name="T35" fmla="*/ 709 h 1840"/>
                  <a:gd name="T36" fmla="*/ 127 w 2486"/>
                  <a:gd name="T37" fmla="*/ 514 h 1840"/>
                  <a:gd name="T38" fmla="*/ 273 w 2486"/>
                  <a:gd name="T39" fmla="*/ 344 h 1840"/>
                  <a:gd name="T40" fmla="*/ 466 w 2486"/>
                  <a:gd name="T41" fmla="*/ 202 h 1840"/>
                  <a:gd name="T42" fmla="*/ 697 w 2486"/>
                  <a:gd name="T43" fmla="*/ 93 h 1840"/>
                  <a:gd name="T44" fmla="*/ 958 w 2486"/>
                  <a:gd name="T45" fmla="*/ 23 h 1840"/>
                  <a:gd name="T46" fmla="*/ 1243 w 2486"/>
                  <a:gd name="T47" fmla="*/ 0 h 1840"/>
                  <a:gd name="T48" fmla="*/ 1243 w 2486"/>
                  <a:gd name="T49" fmla="*/ 0 h 1840"/>
                  <a:gd name="T50" fmla="*/ 1528 w 2486"/>
                  <a:gd name="T51" fmla="*/ 23 h 1840"/>
                  <a:gd name="T52" fmla="*/ 1790 w 2486"/>
                  <a:gd name="T53" fmla="*/ 93 h 1840"/>
                  <a:gd name="T54" fmla="*/ 2021 w 2486"/>
                  <a:gd name="T55" fmla="*/ 202 h 1840"/>
                  <a:gd name="T56" fmla="*/ 2213 w 2486"/>
                  <a:gd name="T57" fmla="*/ 344 h 1840"/>
                  <a:gd name="T58" fmla="*/ 2360 w 2486"/>
                  <a:gd name="T59" fmla="*/ 514 h 1840"/>
                  <a:gd name="T60" fmla="*/ 2454 w 2486"/>
                  <a:gd name="T61" fmla="*/ 709 h 1840"/>
                  <a:gd name="T62" fmla="*/ 2486 w 2486"/>
                  <a:gd name="T63" fmla="*/ 919 h 1840"/>
                  <a:gd name="T64" fmla="*/ 2486 w 2486"/>
                  <a:gd name="T65" fmla="*/ 919 h 1840"/>
                  <a:gd name="T66" fmla="*/ 2486 w 2486"/>
                  <a:gd name="T67" fmla="*/ 919 h 1840"/>
                  <a:gd name="T68" fmla="*/ 2486 w 2486"/>
                  <a:gd name="T69" fmla="*/ 919 h 1840"/>
                  <a:gd name="T70" fmla="*/ 2486 w 2486"/>
                  <a:gd name="T71" fmla="*/ 919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86" h="1840">
                    <a:moveTo>
                      <a:pt x="2486" y="919"/>
                    </a:moveTo>
                    <a:lnTo>
                      <a:pt x="2454" y="1131"/>
                    </a:lnTo>
                    <a:lnTo>
                      <a:pt x="2360" y="1324"/>
                    </a:lnTo>
                    <a:lnTo>
                      <a:pt x="2213" y="1495"/>
                    </a:lnTo>
                    <a:lnTo>
                      <a:pt x="2021" y="1637"/>
                    </a:lnTo>
                    <a:lnTo>
                      <a:pt x="1790" y="1746"/>
                    </a:lnTo>
                    <a:lnTo>
                      <a:pt x="1528" y="1815"/>
                    </a:lnTo>
                    <a:lnTo>
                      <a:pt x="1243" y="1840"/>
                    </a:lnTo>
                    <a:lnTo>
                      <a:pt x="1243" y="1840"/>
                    </a:lnTo>
                    <a:lnTo>
                      <a:pt x="958" y="1815"/>
                    </a:lnTo>
                    <a:lnTo>
                      <a:pt x="697" y="1746"/>
                    </a:lnTo>
                    <a:lnTo>
                      <a:pt x="466" y="1637"/>
                    </a:lnTo>
                    <a:lnTo>
                      <a:pt x="273" y="1495"/>
                    </a:lnTo>
                    <a:lnTo>
                      <a:pt x="127" y="1324"/>
                    </a:lnTo>
                    <a:lnTo>
                      <a:pt x="34" y="1131"/>
                    </a:lnTo>
                    <a:lnTo>
                      <a:pt x="0" y="919"/>
                    </a:lnTo>
                    <a:lnTo>
                      <a:pt x="0" y="919"/>
                    </a:lnTo>
                    <a:lnTo>
                      <a:pt x="34" y="709"/>
                    </a:lnTo>
                    <a:lnTo>
                      <a:pt x="127" y="514"/>
                    </a:lnTo>
                    <a:lnTo>
                      <a:pt x="273" y="344"/>
                    </a:lnTo>
                    <a:lnTo>
                      <a:pt x="466" y="202"/>
                    </a:lnTo>
                    <a:lnTo>
                      <a:pt x="697" y="93"/>
                    </a:lnTo>
                    <a:lnTo>
                      <a:pt x="958" y="23"/>
                    </a:lnTo>
                    <a:lnTo>
                      <a:pt x="1243" y="0"/>
                    </a:lnTo>
                    <a:lnTo>
                      <a:pt x="1243" y="0"/>
                    </a:lnTo>
                    <a:lnTo>
                      <a:pt x="1528" y="23"/>
                    </a:lnTo>
                    <a:lnTo>
                      <a:pt x="1790" y="93"/>
                    </a:lnTo>
                    <a:lnTo>
                      <a:pt x="2021" y="202"/>
                    </a:lnTo>
                    <a:lnTo>
                      <a:pt x="2213" y="344"/>
                    </a:lnTo>
                    <a:lnTo>
                      <a:pt x="2360" y="514"/>
                    </a:lnTo>
                    <a:lnTo>
                      <a:pt x="2454" y="709"/>
                    </a:lnTo>
                    <a:lnTo>
                      <a:pt x="2486" y="919"/>
                    </a:lnTo>
                    <a:lnTo>
                      <a:pt x="2486" y="919"/>
                    </a:lnTo>
                    <a:lnTo>
                      <a:pt x="2486" y="919"/>
                    </a:lnTo>
                    <a:lnTo>
                      <a:pt x="2486" y="919"/>
                    </a:lnTo>
                    <a:lnTo>
                      <a:pt x="2486" y="91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99FF"/>
                  </a:gs>
                  <a:gs pos="100000">
                    <a:srgbClr val="CC99FF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93900" name="Text Box 1260"/>
              <p:cNvSpPr txBox="1">
                <a:spLocks noChangeArrowheads="1"/>
              </p:cNvSpPr>
              <p:nvPr/>
            </p:nvSpPr>
            <p:spPr bwMode="auto">
              <a:xfrm>
                <a:off x="4848" y="1728"/>
                <a:ext cx="72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2"/>
                    </a:solidFill>
                  </a:rPr>
                  <a:t>Neutrophil</a:t>
                </a:r>
              </a:p>
            </p:txBody>
          </p:sp>
          <p:sp>
            <p:nvSpPr>
              <p:cNvPr id="1393901" name="Freeform 1261"/>
              <p:cNvSpPr>
                <a:spLocks/>
              </p:cNvSpPr>
              <p:nvPr/>
            </p:nvSpPr>
            <p:spPr bwMode="auto">
              <a:xfrm>
                <a:off x="5136" y="1920"/>
                <a:ext cx="384" cy="192"/>
              </a:xfrm>
              <a:custGeom>
                <a:avLst/>
                <a:gdLst>
                  <a:gd name="T0" fmla="*/ 48 w 248"/>
                  <a:gd name="T1" fmla="*/ 56 h 320"/>
                  <a:gd name="T2" fmla="*/ 0 w 248"/>
                  <a:gd name="T3" fmla="*/ 296 h 320"/>
                  <a:gd name="T4" fmla="*/ 48 w 248"/>
                  <a:gd name="T5" fmla="*/ 200 h 320"/>
                  <a:gd name="T6" fmla="*/ 96 w 248"/>
                  <a:gd name="T7" fmla="*/ 152 h 320"/>
                  <a:gd name="T8" fmla="*/ 96 w 248"/>
                  <a:gd name="T9" fmla="*/ 248 h 320"/>
                  <a:gd name="T10" fmla="*/ 144 w 248"/>
                  <a:gd name="T11" fmla="*/ 152 h 320"/>
                  <a:gd name="T12" fmla="*/ 240 w 248"/>
                  <a:gd name="T13" fmla="*/ 104 h 320"/>
                  <a:gd name="T14" fmla="*/ 192 w 248"/>
                  <a:gd name="T15" fmla="*/ 56 h 320"/>
                  <a:gd name="T16" fmla="*/ 96 w 248"/>
                  <a:gd name="T17" fmla="*/ 152 h 320"/>
                  <a:gd name="T18" fmla="*/ 144 w 248"/>
                  <a:gd name="T19" fmla="*/ 8 h 320"/>
                  <a:gd name="T20" fmla="*/ 96 w 248"/>
                  <a:gd name="T21" fmla="*/ 104 h 320"/>
                  <a:gd name="T22" fmla="*/ 48 w 248"/>
                  <a:gd name="T23" fmla="*/ 5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320">
                    <a:moveTo>
                      <a:pt x="48" y="56"/>
                    </a:moveTo>
                    <a:cubicBezTo>
                      <a:pt x="32" y="88"/>
                      <a:pt x="0" y="272"/>
                      <a:pt x="0" y="296"/>
                    </a:cubicBezTo>
                    <a:cubicBezTo>
                      <a:pt x="0" y="320"/>
                      <a:pt x="32" y="224"/>
                      <a:pt x="48" y="200"/>
                    </a:cubicBezTo>
                    <a:cubicBezTo>
                      <a:pt x="64" y="176"/>
                      <a:pt x="88" y="144"/>
                      <a:pt x="96" y="152"/>
                    </a:cubicBezTo>
                    <a:cubicBezTo>
                      <a:pt x="104" y="160"/>
                      <a:pt x="88" y="248"/>
                      <a:pt x="96" y="248"/>
                    </a:cubicBezTo>
                    <a:cubicBezTo>
                      <a:pt x="104" y="248"/>
                      <a:pt x="120" y="176"/>
                      <a:pt x="144" y="152"/>
                    </a:cubicBezTo>
                    <a:cubicBezTo>
                      <a:pt x="168" y="128"/>
                      <a:pt x="232" y="120"/>
                      <a:pt x="240" y="104"/>
                    </a:cubicBezTo>
                    <a:cubicBezTo>
                      <a:pt x="248" y="88"/>
                      <a:pt x="216" y="48"/>
                      <a:pt x="192" y="56"/>
                    </a:cubicBezTo>
                    <a:cubicBezTo>
                      <a:pt x="168" y="64"/>
                      <a:pt x="104" y="160"/>
                      <a:pt x="96" y="152"/>
                    </a:cubicBezTo>
                    <a:cubicBezTo>
                      <a:pt x="88" y="144"/>
                      <a:pt x="144" y="16"/>
                      <a:pt x="144" y="8"/>
                    </a:cubicBezTo>
                    <a:cubicBezTo>
                      <a:pt x="144" y="0"/>
                      <a:pt x="112" y="96"/>
                      <a:pt x="96" y="104"/>
                    </a:cubicBezTo>
                    <a:cubicBezTo>
                      <a:pt x="80" y="112"/>
                      <a:pt x="64" y="24"/>
                      <a:pt x="48" y="56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393902" name="Freeform 1262"/>
              <p:cNvSpPr>
                <a:spLocks/>
              </p:cNvSpPr>
              <p:nvPr/>
            </p:nvSpPr>
            <p:spPr bwMode="auto">
              <a:xfrm>
                <a:off x="5232" y="1920"/>
                <a:ext cx="104" cy="208"/>
              </a:xfrm>
              <a:custGeom>
                <a:avLst/>
                <a:gdLst>
                  <a:gd name="T0" fmla="*/ 8 w 120"/>
                  <a:gd name="T1" fmla="*/ 64 h 264"/>
                  <a:gd name="T2" fmla="*/ 56 w 120"/>
                  <a:gd name="T3" fmla="*/ 112 h 264"/>
                  <a:gd name="T4" fmla="*/ 56 w 120"/>
                  <a:gd name="T5" fmla="*/ 256 h 264"/>
                  <a:gd name="T6" fmla="*/ 104 w 120"/>
                  <a:gd name="T7" fmla="*/ 160 h 264"/>
                  <a:gd name="T8" fmla="*/ 104 w 120"/>
                  <a:gd name="T9" fmla="*/ 16 h 264"/>
                  <a:gd name="T10" fmla="*/ 8 w 120"/>
                  <a:gd name="T11" fmla="*/ 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64">
                    <a:moveTo>
                      <a:pt x="8" y="64"/>
                    </a:moveTo>
                    <a:cubicBezTo>
                      <a:pt x="0" y="80"/>
                      <a:pt x="48" y="80"/>
                      <a:pt x="56" y="112"/>
                    </a:cubicBezTo>
                    <a:cubicBezTo>
                      <a:pt x="64" y="144"/>
                      <a:pt x="48" y="248"/>
                      <a:pt x="56" y="256"/>
                    </a:cubicBezTo>
                    <a:cubicBezTo>
                      <a:pt x="64" y="264"/>
                      <a:pt x="96" y="200"/>
                      <a:pt x="104" y="160"/>
                    </a:cubicBezTo>
                    <a:cubicBezTo>
                      <a:pt x="112" y="120"/>
                      <a:pt x="120" y="32"/>
                      <a:pt x="104" y="16"/>
                    </a:cubicBezTo>
                    <a:cubicBezTo>
                      <a:pt x="88" y="0"/>
                      <a:pt x="16" y="48"/>
                      <a:pt x="8" y="64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1393903" name="Oval 1263"/>
            <p:cNvSpPr>
              <a:spLocks noChangeArrowheads="1"/>
            </p:cNvSpPr>
            <p:nvPr/>
          </p:nvSpPr>
          <p:spPr bwMode="auto">
            <a:xfrm>
              <a:off x="4896" y="1968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4" name="Oval 1264"/>
            <p:cNvSpPr>
              <a:spLocks noChangeArrowheads="1"/>
            </p:cNvSpPr>
            <p:nvPr/>
          </p:nvSpPr>
          <p:spPr bwMode="auto">
            <a:xfrm>
              <a:off x="4992" y="2016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5" name="Oval 1265"/>
            <p:cNvSpPr>
              <a:spLocks noChangeArrowheads="1"/>
            </p:cNvSpPr>
            <p:nvPr/>
          </p:nvSpPr>
          <p:spPr bwMode="auto">
            <a:xfrm>
              <a:off x="5088" y="1920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6" name="Oval 1266"/>
            <p:cNvSpPr>
              <a:spLocks noChangeArrowheads="1"/>
            </p:cNvSpPr>
            <p:nvPr/>
          </p:nvSpPr>
          <p:spPr bwMode="auto">
            <a:xfrm>
              <a:off x="4992" y="1920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7" name="Oval 1267"/>
            <p:cNvSpPr>
              <a:spLocks noChangeArrowheads="1"/>
            </p:cNvSpPr>
            <p:nvPr/>
          </p:nvSpPr>
          <p:spPr bwMode="auto">
            <a:xfrm>
              <a:off x="5376" y="2016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8" name="Oval 1268"/>
            <p:cNvSpPr>
              <a:spLocks noChangeArrowheads="1"/>
            </p:cNvSpPr>
            <p:nvPr/>
          </p:nvSpPr>
          <p:spPr bwMode="auto">
            <a:xfrm>
              <a:off x="5136" y="1728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09" name="Oval 1269"/>
            <p:cNvSpPr>
              <a:spLocks noChangeArrowheads="1"/>
            </p:cNvSpPr>
            <p:nvPr/>
          </p:nvSpPr>
          <p:spPr bwMode="auto">
            <a:xfrm>
              <a:off x="5184" y="2064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10" name="Oval 1270"/>
            <p:cNvSpPr>
              <a:spLocks noChangeArrowheads="1"/>
            </p:cNvSpPr>
            <p:nvPr/>
          </p:nvSpPr>
          <p:spPr bwMode="auto">
            <a:xfrm>
              <a:off x="4992" y="2064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11" name="Oval 1271"/>
            <p:cNvSpPr>
              <a:spLocks noChangeArrowheads="1"/>
            </p:cNvSpPr>
            <p:nvPr/>
          </p:nvSpPr>
          <p:spPr bwMode="auto">
            <a:xfrm>
              <a:off x="5376" y="1872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12" name="Oval 1272"/>
            <p:cNvSpPr>
              <a:spLocks noChangeArrowheads="1"/>
            </p:cNvSpPr>
            <p:nvPr/>
          </p:nvSpPr>
          <p:spPr bwMode="auto">
            <a:xfrm>
              <a:off x="4848" y="1872"/>
              <a:ext cx="96" cy="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grpSp>
        <p:nvGrpSpPr>
          <p:cNvPr id="1393913" name="Group 1273"/>
          <p:cNvGrpSpPr>
            <a:grpSpLocks/>
          </p:cNvGrpSpPr>
          <p:nvPr/>
        </p:nvGrpSpPr>
        <p:grpSpPr bwMode="auto">
          <a:xfrm>
            <a:off x="7924800" y="3429000"/>
            <a:ext cx="1143000" cy="914400"/>
            <a:chOff x="5040" y="2256"/>
            <a:chExt cx="720" cy="576"/>
          </a:xfrm>
        </p:grpSpPr>
        <p:sp>
          <p:nvSpPr>
            <p:cNvPr id="1393914" name="Oval 1274"/>
            <p:cNvSpPr>
              <a:spLocks noChangeArrowheads="1"/>
            </p:cNvSpPr>
            <p:nvPr/>
          </p:nvSpPr>
          <p:spPr bwMode="auto">
            <a:xfrm>
              <a:off x="5040" y="2256"/>
              <a:ext cx="720" cy="576"/>
            </a:xfrm>
            <a:prstGeom prst="ellipse">
              <a:avLst/>
            </a:prstGeom>
            <a:gradFill rotWithShape="1">
              <a:gsLst>
                <a:gs pos="0">
                  <a:srgbClr val="CCFF99"/>
                </a:gs>
                <a:gs pos="100000">
                  <a:srgbClr val="CC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 b="1">
                  <a:solidFill>
                    <a:schemeClr val="bg2"/>
                  </a:solidFill>
                </a:rPr>
                <a:t>Mast cell</a:t>
              </a:r>
            </a:p>
          </p:txBody>
        </p:sp>
        <p:grpSp>
          <p:nvGrpSpPr>
            <p:cNvPr id="1393915" name="Group 1275"/>
            <p:cNvGrpSpPr>
              <a:grpSpLocks/>
            </p:cNvGrpSpPr>
            <p:nvPr/>
          </p:nvGrpSpPr>
          <p:grpSpPr bwMode="auto">
            <a:xfrm>
              <a:off x="5224" y="2661"/>
              <a:ext cx="397" cy="75"/>
              <a:chOff x="5224" y="2517"/>
              <a:chExt cx="397" cy="75"/>
            </a:xfrm>
          </p:grpSpPr>
          <p:sp>
            <p:nvSpPr>
              <p:cNvPr id="1393916" name="Oval 1276"/>
              <p:cNvSpPr>
                <a:spLocks noChangeArrowheads="1"/>
              </p:cNvSpPr>
              <p:nvPr/>
            </p:nvSpPr>
            <p:spPr bwMode="auto">
              <a:xfrm>
                <a:off x="5280" y="2544"/>
                <a:ext cx="240" cy="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393917" name="Oval 1277"/>
              <p:cNvSpPr>
                <a:spLocks noChangeArrowheads="1"/>
              </p:cNvSpPr>
              <p:nvPr/>
            </p:nvSpPr>
            <p:spPr bwMode="auto">
              <a:xfrm rot="-1593903">
                <a:off x="5477" y="2517"/>
                <a:ext cx="144" cy="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393918" name="Oval 1278"/>
              <p:cNvSpPr>
                <a:spLocks noChangeArrowheads="1"/>
              </p:cNvSpPr>
              <p:nvPr/>
            </p:nvSpPr>
            <p:spPr bwMode="auto">
              <a:xfrm rot="13012194" flipV="1">
                <a:off x="5224" y="2518"/>
                <a:ext cx="165" cy="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sp>
          <p:nvSpPr>
            <p:cNvPr id="1393919" name="Oval 1279"/>
            <p:cNvSpPr>
              <a:spLocks noChangeArrowheads="1"/>
            </p:cNvSpPr>
            <p:nvPr/>
          </p:nvSpPr>
          <p:spPr bwMode="auto">
            <a:xfrm>
              <a:off x="5232" y="2352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0" name="Oval 1280"/>
            <p:cNvSpPr>
              <a:spLocks noChangeArrowheads="1"/>
            </p:cNvSpPr>
            <p:nvPr/>
          </p:nvSpPr>
          <p:spPr bwMode="auto">
            <a:xfrm>
              <a:off x="5328" y="2448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1" name="Oval 1281"/>
            <p:cNvSpPr>
              <a:spLocks noChangeArrowheads="1"/>
            </p:cNvSpPr>
            <p:nvPr/>
          </p:nvSpPr>
          <p:spPr bwMode="auto">
            <a:xfrm>
              <a:off x="5136" y="2592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2" name="Oval 1282"/>
            <p:cNvSpPr>
              <a:spLocks noChangeArrowheads="1"/>
            </p:cNvSpPr>
            <p:nvPr/>
          </p:nvSpPr>
          <p:spPr bwMode="auto">
            <a:xfrm>
              <a:off x="5520" y="2400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3" name="Oval 1283"/>
            <p:cNvSpPr>
              <a:spLocks noChangeArrowheads="1"/>
            </p:cNvSpPr>
            <p:nvPr/>
          </p:nvSpPr>
          <p:spPr bwMode="auto">
            <a:xfrm>
              <a:off x="5136" y="2448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4" name="Oval 1284"/>
            <p:cNvSpPr>
              <a:spLocks noChangeArrowheads="1"/>
            </p:cNvSpPr>
            <p:nvPr/>
          </p:nvSpPr>
          <p:spPr bwMode="auto">
            <a:xfrm>
              <a:off x="5376" y="2352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5" name="Oval 1285"/>
            <p:cNvSpPr>
              <a:spLocks noChangeArrowheads="1"/>
            </p:cNvSpPr>
            <p:nvPr/>
          </p:nvSpPr>
          <p:spPr bwMode="auto">
            <a:xfrm>
              <a:off x="5616" y="2640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6" name="Oval 1286"/>
            <p:cNvSpPr>
              <a:spLocks noChangeArrowheads="1"/>
            </p:cNvSpPr>
            <p:nvPr/>
          </p:nvSpPr>
          <p:spPr bwMode="auto">
            <a:xfrm>
              <a:off x="5664" y="2496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7" name="Oval 1287"/>
            <p:cNvSpPr>
              <a:spLocks noChangeArrowheads="1"/>
            </p:cNvSpPr>
            <p:nvPr/>
          </p:nvSpPr>
          <p:spPr bwMode="auto">
            <a:xfrm>
              <a:off x="5424" y="2736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393928" name="Oval 1288"/>
            <p:cNvSpPr>
              <a:spLocks noChangeArrowheads="1"/>
            </p:cNvSpPr>
            <p:nvPr/>
          </p:nvSpPr>
          <p:spPr bwMode="auto">
            <a:xfrm>
              <a:off x="5184" y="2688"/>
              <a:ext cx="96" cy="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393929" name="Text Box 1289"/>
          <p:cNvSpPr txBox="1">
            <a:spLocks noChangeArrowheads="1"/>
          </p:cNvSpPr>
          <p:nvPr/>
        </p:nvSpPr>
        <p:spPr bwMode="auto">
          <a:xfrm>
            <a:off x="173038" y="6402388"/>
            <a:ext cx="6535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/>
              <a:t>Adapted from Arend WP, Dayer JM. </a:t>
            </a:r>
            <a:r>
              <a:rPr lang="en-US" sz="1200" i="1"/>
              <a:t>Arthritis Rheum</a:t>
            </a:r>
            <a:r>
              <a:rPr lang="en-US" sz="1200"/>
              <a:t>. 1990;33:305</a:t>
            </a:r>
            <a:r>
              <a:rPr lang="en-US" sz="1200">
                <a:cs typeface="Arial" panose="020B0604020202020204" pitchFamily="34" charset="0"/>
              </a:rPr>
              <a:t>–</a:t>
            </a:r>
            <a:r>
              <a:rPr lang="en-US" sz="1200"/>
              <a:t>15</a:t>
            </a:r>
          </a:p>
        </p:txBody>
      </p:sp>
      <p:sp>
        <p:nvSpPr>
          <p:cNvPr id="1393930" name="Rectangle 1290"/>
          <p:cNvSpPr>
            <a:spLocks noChangeArrowheads="1"/>
          </p:cNvSpPr>
          <p:nvPr/>
        </p:nvSpPr>
        <p:spPr bwMode="auto">
          <a:xfrm>
            <a:off x="8534400" y="63246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393931" name="Text Box 1291"/>
          <p:cNvSpPr txBox="1">
            <a:spLocks noChangeArrowheads="1"/>
          </p:cNvSpPr>
          <p:nvPr/>
        </p:nvSpPr>
        <p:spPr bwMode="auto">
          <a:xfrm>
            <a:off x="6096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smtClean="0"/>
              <a:t>Current Treatment </a:t>
            </a:r>
          </a:p>
          <a:p>
            <a:r>
              <a:rPr lang="en-US" b="1" dirty="0" smtClean="0"/>
              <a:t>Targets</a:t>
            </a:r>
            <a:endParaRPr lang="en-US" b="1" dirty="0"/>
          </a:p>
        </p:txBody>
      </p:sp>
      <p:sp>
        <p:nvSpPr>
          <p:cNvPr id="1393932" name="Line 1292"/>
          <p:cNvSpPr>
            <a:spLocks noChangeShapeType="1"/>
          </p:cNvSpPr>
          <p:nvPr/>
        </p:nvSpPr>
        <p:spPr bwMode="auto">
          <a:xfrm>
            <a:off x="2057400" y="1524000"/>
            <a:ext cx="685800" cy="15240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933" name="Line 1293"/>
          <p:cNvSpPr>
            <a:spLocks noChangeShapeType="1"/>
          </p:cNvSpPr>
          <p:nvPr/>
        </p:nvSpPr>
        <p:spPr bwMode="auto">
          <a:xfrm>
            <a:off x="1371600" y="1752600"/>
            <a:ext cx="533400" cy="38100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93934" name="Line 1294"/>
          <p:cNvSpPr>
            <a:spLocks noChangeShapeType="1"/>
          </p:cNvSpPr>
          <p:nvPr/>
        </p:nvSpPr>
        <p:spPr bwMode="auto">
          <a:xfrm>
            <a:off x="1676400" y="1524000"/>
            <a:ext cx="3048000" cy="266700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131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3" y="481013"/>
            <a:ext cx="8337550" cy="9874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>
                <a:solidFill>
                  <a:srgbClr val="FF9933"/>
                </a:solidFill>
              </a:rPr>
              <a:t>		  </a:t>
            </a:r>
            <a:r>
              <a:rPr lang="en-US" sz="3600"/>
              <a:t>Chronic Inflammation:</a:t>
            </a:r>
            <a:br>
              <a:rPr lang="en-US" sz="3600"/>
            </a:br>
            <a:r>
              <a:rPr lang="en-US" sz="3600"/>
              <a:t>	   Imbalance Between Mediators</a:t>
            </a:r>
          </a:p>
        </p:txBody>
      </p:sp>
      <p:pic>
        <p:nvPicPr>
          <p:cNvPr id="1395715" name="Picture 1027" descr="28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33400" y="1752600"/>
            <a:ext cx="79835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5716" name="Text Box 1028"/>
          <p:cNvSpPr txBox="1">
            <a:spLocks noChangeArrowheads="1"/>
          </p:cNvSpPr>
          <p:nvPr/>
        </p:nvSpPr>
        <p:spPr bwMode="auto">
          <a:xfrm rot="-716149">
            <a:off x="1397000" y="5330825"/>
            <a:ext cx="293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Proinflammatory</a:t>
            </a:r>
          </a:p>
        </p:txBody>
      </p:sp>
      <p:sp>
        <p:nvSpPr>
          <p:cNvPr id="1395717" name="Text Box 1029"/>
          <p:cNvSpPr txBox="1">
            <a:spLocks noChangeArrowheads="1"/>
          </p:cNvSpPr>
          <p:nvPr/>
        </p:nvSpPr>
        <p:spPr bwMode="auto">
          <a:xfrm rot="-716149">
            <a:off x="5521325" y="4502150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Anti-inflammatory</a:t>
            </a:r>
          </a:p>
        </p:txBody>
      </p:sp>
      <p:sp>
        <p:nvSpPr>
          <p:cNvPr id="1395718" name="Text Box 1030"/>
          <p:cNvSpPr txBox="1">
            <a:spLocks noChangeArrowheads="1"/>
          </p:cNvSpPr>
          <p:nvPr/>
        </p:nvSpPr>
        <p:spPr bwMode="auto">
          <a:xfrm>
            <a:off x="774700" y="3438525"/>
            <a:ext cx="77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TNF</a:t>
            </a:r>
            <a:r>
              <a:rPr lang="en-US" b="1">
                <a:sym typeface="Symbol" panose="05050102010706020507" pitchFamily="18" charset="2"/>
              </a:rPr>
              <a:t></a:t>
            </a:r>
            <a:endParaRPr lang="en-US" b="1"/>
          </a:p>
        </p:txBody>
      </p:sp>
      <p:sp>
        <p:nvSpPr>
          <p:cNvPr id="1395719" name="Text Box 1031"/>
          <p:cNvSpPr txBox="1">
            <a:spLocks noChangeArrowheads="1"/>
          </p:cNvSpPr>
          <p:nvPr/>
        </p:nvSpPr>
        <p:spPr bwMode="auto">
          <a:xfrm>
            <a:off x="1681163" y="3141663"/>
            <a:ext cx="715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IL-1</a:t>
            </a:r>
            <a:r>
              <a:rPr lang="en-US" b="1">
                <a:sym typeface="Symbol" panose="05050102010706020507" pitchFamily="18" charset="2"/>
              </a:rPr>
              <a:t></a:t>
            </a:r>
            <a:endParaRPr lang="en-US" b="1"/>
          </a:p>
        </p:txBody>
      </p:sp>
      <p:sp>
        <p:nvSpPr>
          <p:cNvPr id="1395720" name="Text Box 1032"/>
          <p:cNvSpPr txBox="1">
            <a:spLocks noChangeArrowheads="1"/>
          </p:cNvSpPr>
          <p:nvPr/>
        </p:nvSpPr>
        <p:spPr bwMode="auto">
          <a:xfrm>
            <a:off x="2433638" y="28606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IL-8</a:t>
            </a:r>
          </a:p>
        </p:txBody>
      </p:sp>
      <p:sp>
        <p:nvSpPr>
          <p:cNvPr id="1395721" name="Text Box 1033"/>
          <p:cNvSpPr txBox="1">
            <a:spLocks noChangeArrowheads="1"/>
          </p:cNvSpPr>
          <p:nvPr/>
        </p:nvSpPr>
        <p:spPr bwMode="auto">
          <a:xfrm>
            <a:off x="3130550" y="258921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IL-6</a:t>
            </a:r>
          </a:p>
        </p:txBody>
      </p:sp>
      <p:sp>
        <p:nvSpPr>
          <p:cNvPr id="1395722" name="Text Box 1034"/>
          <p:cNvSpPr txBox="1">
            <a:spLocks noChangeArrowheads="1"/>
          </p:cNvSpPr>
          <p:nvPr/>
        </p:nvSpPr>
        <p:spPr bwMode="auto">
          <a:xfrm>
            <a:off x="3821113" y="2341563"/>
            <a:ext cx="646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IFN</a:t>
            </a:r>
            <a:r>
              <a:rPr lang="en-US" b="1">
                <a:sym typeface="Symbol" panose="05050102010706020507" pitchFamily="18" charset="2"/>
              </a:rPr>
              <a:t></a:t>
            </a:r>
            <a:endParaRPr lang="en-US" b="1"/>
          </a:p>
        </p:txBody>
      </p:sp>
      <p:sp>
        <p:nvSpPr>
          <p:cNvPr id="1395723" name="Text Box 1035"/>
          <p:cNvSpPr txBox="1">
            <a:spLocks noChangeArrowheads="1"/>
          </p:cNvSpPr>
          <p:nvPr/>
        </p:nvSpPr>
        <p:spPr bwMode="auto">
          <a:xfrm>
            <a:off x="4779963" y="25606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IL-4/IL-13</a:t>
            </a:r>
          </a:p>
        </p:txBody>
      </p:sp>
      <p:sp>
        <p:nvSpPr>
          <p:cNvPr id="1395724" name="Text Box 1036"/>
          <p:cNvSpPr txBox="1">
            <a:spLocks noChangeArrowheads="1"/>
          </p:cNvSpPr>
          <p:nvPr/>
        </p:nvSpPr>
        <p:spPr bwMode="auto">
          <a:xfrm>
            <a:off x="5895975" y="22606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IL-1Ra</a:t>
            </a:r>
          </a:p>
        </p:txBody>
      </p:sp>
      <p:sp>
        <p:nvSpPr>
          <p:cNvPr id="1395725" name="Text Box 1037"/>
          <p:cNvSpPr txBox="1">
            <a:spLocks noChangeArrowheads="1"/>
          </p:cNvSpPr>
          <p:nvPr/>
        </p:nvSpPr>
        <p:spPr bwMode="auto">
          <a:xfrm>
            <a:off x="6783388" y="1960563"/>
            <a:ext cx="766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TGF</a:t>
            </a:r>
            <a:r>
              <a:rPr lang="en-US" b="1">
                <a:sym typeface="Symbol" panose="05050102010706020507" pitchFamily="18" charset="2"/>
              </a:rPr>
              <a:t></a:t>
            </a:r>
            <a:endParaRPr lang="en-US" b="1"/>
          </a:p>
        </p:txBody>
      </p:sp>
      <p:sp>
        <p:nvSpPr>
          <p:cNvPr id="1395726" name="Text Box 1038"/>
          <p:cNvSpPr txBox="1">
            <a:spLocks noChangeArrowheads="1"/>
          </p:cNvSpPr>
          <p:nvPr/>
        </p:nvSpPr>
        <p:spPr bwMode="auto">
          <a:xfrm>
            <a:off x="7639050" y="16668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IL-10</a:t>
            </a:r>
          </a:p>
        </p:txBody>
      </p:sp>
    </p:spTree>
    <p:extLst>
      <p:ext uri="{BB962C8B-B14F-4D97-AF65-F5344CB8AC3E}">
        <p14:creationId xmlns:p14="http://schemas.microsoft.com/office/powerpoint/2010/main" val="307687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Nomenclature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218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376672"/>
          </a:xfrm>
        </p:spPr>
        <p:txBody>
          <a:bodyPr>
            <a:normAutofit/>
          </a:bodyPr>
          <a:lstStyle/>
          <a:p>
            <a:r>
              <a:rPr lang="en-US" dirty="0" smtClean="0"/>
              <a:t>Revolutionized the therapy</a:t>
            </a:r>
          </a:p>
          <a:p>
            <a:r>
              <a:rPr lang="en-US" dirty="0" smtClean="0"/>
              <a:t>Low disease activity or remission is now possible in majority of patients (70-80 %)</a:t>
            </a:r>
          </a:p>
          <a:p>
            <a:r>
              <a:rPr lang="en-US" dirty="0" smtClean="0"/>
              <a:t>Control of radiographic disease/abnormalities</a:t>
            </a:r>
          </a:p>
          <a:p>
            <a:r>
              <a:rPr lang="en-US" dirty="0" smtClean="0"/>
              <a:t>Control of extra-</a:t>
            </a:r>
            <a:r>
              <a:rPr lang="en-US" dirty="0" err="1" smtClean="0"/>
              <a:t>articular</a:t>
            </a:r>
            <a:r>
              <a:rPr lang="en-US" dirty="0" smtClean="0"/>
              <a:t> manifestations</a:t>
            </a:r>
          </a:p>
          <a:p>
            <a:r>
              <a:rPr lang="en-US" dirty="0" smtClean="0"/>
              <a:t>Marked improvements in disability prevention and work-force productivity</a:t>
            </a:r>
          </a:p>
          <a:p>
            <a:r>
              <a:rPr lang="en-US" dirty="0" smtClean="0"/>
              <a:t>Better quality of Life</a:t>
            </a:r>
          </a:p>
          <a:p>
            <a:r>
              <a:rPr lang="en-US" dirty="0" smtClean="0"/>
              <a:t>Cost-effectiveness???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in Rheumatoid Arthritis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5"/>
          <p:cNvSpPr>
            <a:spLocks noChangeShapeType="1"/>
          </p:cNvSpPr>
          <p:nvPr/>
        </p:nvSpPr>
        <p:spPr bwMode="auto">
          <a:xfrm>
            <a:off x="6553200" y="2895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2819400" y="5486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1990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200400" y="5562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2000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7912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‘05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850900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MTX</a:t>
            </a:r>
          </a:p>
          <a:p>
            <a:pPr eaLnBrk="1" hangingPunct="1"/>
            <a:r>
              <a:rPr lang="en-US" b="1"/>
              <a:t>SSZ</a:t>
            </a:r>
          </a:p>
          <a:p>
            <a:pPr eaLnBrk="1" hangingPunct="1"/>
            <a:r>
              <a:rPr lang="en-US" b="1"/>
              <a:t>HCQ</a:t>
            </a:r>
          </a:p>
          <a:p>
            <a:pPr eaLnBrk="1" hangingPunct="1"/>
            <a:r>
              <a:rPr lang="en-US" b="1"/>
              <a:t>CQ</a:t>
            </a:r>
          </a:p>
          <a:p>
            <a:pPr eaLnBrk="1" hangingPunct="1"/>
            <a:r>
              <a:rPr lang="en-US" b="1"/>
              <a:t>Gold</a:t>
            </a:r>
          </a:p>
          <a:p>
            <a:pPr eaLnBrk="1" hangingPunct="1"/>
            <a:r>
              <a:rPr lang="en-US" b="1"/>
              <a:t>Cyc-A</a:t>
            </a:r>
          </a:p>
          <a:p>
            <a:pPr eaLnBrk="1" hangingPunct="1"/>
            <a:r>
              <a:rPr lang="en-US" b="1"/>
              <a:t>AZA</a:t>
            </a:r>
          </a:p>
          <a:p>
            <a:pPr eaLnBrk="1" hangingPunct="1"/>
            <a:r>
              <a:rPr lang="en-US" b="1"/>
              <a:t>PNC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1600200" y="3733800"/>
            <a:ext cx="939800" cy="9540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000000"/>
                </a:solidFill>
              </a:rPr>
              <a:t>Biologic </a:t>
            </a:r>
          </a:p>
          <a:p>
            <a:pPr eaLnBrk="1" hangingPunct="1"/>
            <a:r>
              <a:rPr lang="en-US" sz="1400" b="1" i="1">
                <a:solidFill>
                  <a:srgbClr val="000000"/>
                </a:solidFill>
              </a:rPr>
              <a:t>drug</a:t>
            </a:r>
          </a:p>
          <a:p>
            <a:pPr eaLnBrk="1" hangingPunct="1"/>
            <a:r>
              <a:rPr lang="en-US" sz="1400" b="1" i="1">
                <a:solidFill>
                  <a:srgbClr val="000000"/>
                </a:solidFill>
              </a:rPr>
              <a:t>clinical </a:t>
            </a:r>
          </a:p>
          <a:p>
            <a:pPr eaLnBrk="1" hangingPunct="1"/>
            <a:r>
              <a:rPr lang="en-US" sz="1400" b="1" i="1">
                <a:solidFill>
                  <a:srgbClr val="000000"/>
                </a:solidFill>
              </a:rPr>
              <a:t>trials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819400" y="1447800"/>
            <a:ext cx="594360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Arial" charset="0"/>
                <a:cs typeface="Arial" charset="0"/>
              </a:rPr>
              <a:t>Biologic Era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81000" y="1447800"/>
            <a:ext cx="23622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/>
              <a:t>NonBiologic Era</a:t>
            </a:r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819400" y="2819400"/>
            <a:ext cx="0" cy="2590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0" y="2438400"/>
            <a:ext cx="2057400" cy="369888"/>
          </a:xfrm>
          <a:prstGeom prst="rect">
            <a:avLst/>
          </a:prstGeom>
          <a:solidFill>
            <a:schemeClr val="accent3">
              <a:lumMod val="95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Etanercept(1998) 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4114800" y="3581400"/>
            <a:ext cx="1600200" cy="369888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Adalimumab </a:t>
            </a:r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5105400" y="4038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381000" y="5486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1300163" cy="369888"/>
          </a:xfrm>
          <a:prstGeom prst="rect">
            <a:avLst/>
          </a:prstGeom>
          <a:solidFill>
            <a:srgbClr val="CC99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Abatacept</a:t>
            </a: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6096000" y="2514600"/>
            <a:ext cx="1300163" cy="369888"/>
          </a:xfrm>
          <a:prstGeom prst="rect">
            <a:avLst/>
          </a:prstGeom>
          <a:solidFill>
            <a:srgbClr val="99FFCC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Rituximab</a:t>
            </a:r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 flipH="1">
            <a:off x="6019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41148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3276600" y="4114800"/>
            <a:ext cx="1236663" cy="369888"/>
          </a:xfrm>
          <a:prstGeom prst="rect">
            <a:avLst/>
          </a:prstGeom>
          <a:solidFill>
            <a:srgbClr val="FF9933">
              <a:alpha val="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Anakinra 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2286000" y="1981200"/>
            <a:ext cx="22764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Leflunomide (1998)</a:t>
            </a:r>
          </a:p>
        </p:txBody>
      </p:sp>
      <p:sp>
        <p:nvSpPr>
          <p:cNvPr id="7190" name="Text Box 30"/>
          <p:cNvSpPr txBox="1">
            <a:spLocks noChangeArrowheads="1"/>
          </p:cNvSpPr>
          <p:nvPr/>
        </p:nvSpPr>
        <p:spPr bwMode="auto">
          <a:xfrm>
            <a:off x="1752600" y="304800"/>
            <a:ext cx="622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/>
              <a:t>Spectrum of RA Treatment</a:t>
            </a:r>
          </a:p>
        </p:txBody>
      </p:sp>
      <p:sp>
        <p:nvSpPr>
          <p:cNvPr id="7191" name="TextBox 25"/>
          <p:cNvSpPr txBox="1">
            <a:spLocks noChangeArrowheads="1"/>
          </p:cNvSpPr>
          <p:nvPr/>
        </p:nvSpPr>
        <p:spPr bwMode="auto">
          <a:xfrm>
            <a:off x="7086600" y="2971800"/>
            <a:ext cx="1744663" cy="923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Golimumab</a:t>
            </a:r>
          </a:p>
          <a:p>
            <a:pPr eaLnBrk="1" hangingPunct="1"/>
            <a:r>
              <a:rPr lang="en-US" b="1"/>
              <a:t>Certolizumab</a:t>
            </a:r>
          </a:p>
          <a:p>
            <a:pPr eaLnBrk="1" hangingPunct="1"/>
            <a:r>
              <a:rPr lang="en-US" b="1"/>
              <a:t>(Tocilizumab*)</a:t>
            </a:r>
          </a:p>
        </p:txBody>
      </p:sp>
      <p:sp>
        <p:nvSpPr>
          <p:cNvPr id="7192" name="TextBox 27"/>
          <p:cNvSpPr txBox="1">
            <a:spLocks noChangeArrowheads="1"/>
          </p:cNvSpPr>
          <p:nvPr/>
        </p:nvSpPr>
        <p:spPr bwMode="auto">
          <a:xfrm>
            <a:off x="63246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‘06</a:t>
            </a:r>
          </a:p>
        </p:txBody>
      </p:sp>
      <p:sp>
        <p:nvSpPr>
          <p:cNvPr id="7193" name="Text Box 8"/>
          <p:cNvSpPr txBox="1">
            <a:spLocks noChangeArrowheads="1"/>
          </p:cNvSpPr>
          <p:nvPr/>
        </p:nvSpPr>
        <p:spPr bwMode="auto">
          <a:xfrm>
            <a:off x="48768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‘03</a:t>
            </a:r>
          </a:p>
        </p:txBody>
      </p:sp>
      <p:sp>
        <p:nvSpPr>
          <p:cNvPr id="7194" name="TextBox 29"/>
          <p:cNvSpPr txBox="1">
            <a:spLocks noChangeArrowheads="1"/>
          </p:cNvSpPr>
          <p:nvPr/>
        </p:nvSpPr>
        <p:spPr bwMode="auto">
          <a:xfrm>
            <a:off x="2971800" y="6096000"/>
            <a:ext cx="238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Year of FDA Approval</a:t>
            </a:r>
          </a:p>
        </p:txBody>
      </p:sp>
      <p:sp>
        <p:nvSpPr>
          <p:cNvPr id="7195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‘01</a:t>
            </a:r>
          </a:p>
        </p:txBody>
      </p:sp>
      <p:sp>
        <p:nvSpPr>
          <p:cNvPr id="7196" name="Text Box 7"/>
          <p:cNvSpPr txBox="1">
            <a:spLocks noChangeArrowheads="1"/>
          </p:cNvSpPr>
          <p:nvPr/>
        </p:nvSpPr>
        <p:spPr bwMode="auto">
          <a:xfrm>
            <a:off x="7772400" y="556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‘09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202488" y="4686300"/>
            <a:ext cx="1598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TextBox 37"/>
          <p:cNvSpPr txBox="1">
            <a:spLocks noChangeArrowheads="1"/>
          </p:cNvSpPr>
          <p:nvPr/>
        </p:nvSpPr>
        <p:spPr bwMode="auto">
          <a:xfrm>
            <a:off x="2971800" y="2971800"/>
            <a:ext cx="1325563" cy="369888"/>
          </a:xfrm>
          <a:prstGeom prst="rect">
            <a:avLst/>
          </a:prstGeom>
          <a:solidFill>
            <a:srgbClr val="92D05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/>
              <a:t>Infliximab </a:t>
            </a:r>
          </a:p>
        </p:txBody>
      </p:sp>
      <p:sp>
        <p:nvSpPr>
          <p:cNvPr id="7199" name="Line 27"/>
          <p:cNvSpPr>
            <a:spLocks noChangeShapeType="1"/>
          </p:cNvSpPr>
          <p:nvPr/>
        </p:nvSpPr>
        <p:spPr bwMode="auto">
          <a:xfrm>
            <a:off x="3200400" y="3352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36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2999"/>
            <a:ext cx="7162800" cy="564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Anti-TNF</a:t>
            </a:r>
            <a:r>
              <a:rPr lang="el-GR" smtClean="0">
                <a:ea typeface="ＭＳ Ｐゴシック" panose="020B0600070205080204" pitchFamily="34" charset="-128"/>
              </a:rPr>
              <a:t>α</a:t>
            </a:r>
            <a:r>
              <a:rPr lang="en-US" smtClean="0">
                <a:ea typeface="ＭＳ Ｐゴシック" panose="020B0600070205080204" pitchFamily="34" charset="-128"/>
              </a:rPr>
              <a:t> Biologics for RA</a:t>
            </a:r>
          </a:p>
        </p:txBody>
      </p:sp>
    </p:spTree>
    <p:extLst>
      <p:ext uri="{BB962C8B-B14F-4D97-AF65-F5344CB8AC3E}">
        <p14:creationId xmlns:p14="http://schemas.microsoft.com/office/powerpoint/2010/main" val="224881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85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37791"/>
              </p:ext>
            </p:extLst>
          </p:nvPr>
        </p:nvGraphicFramePr>
        <p:xfrm>
          <a:off x="0" y="6985"/>
          <a:ext cx="9067800" cy="6797040"/>
        </p:xfrm>
        <a:graphic>
          <a:graphicData uri="http://schemas.openxmlformats.org/drawingml/2006/table">
            <a:tbl>
              <a:tblPr/>
              <a:tblGrid>
                <a:gridCol w="2133600"/>
                <a:gridCol w="1600200"/>
                <a:gridCol w="914400"/>
                <a:gridCol w="2209800"/>
                <a:gridCol w="2209800"/>
              </a:tblGrid>
              <a:tr h="4603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Drug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Dosage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Onset of Effect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Adverse Events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Monitoring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42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Adalimumab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Humira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40 mg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every other week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Injection site reaction (ISR), infection risk, TB reactivation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Rare: demyelinating disorders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TB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, fungal and other infections; CBC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and Liver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panel 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LFTs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 at baseline and monthly; thereafter every 2-3 months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Anakinra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Kineret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100 mg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once daily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4-12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ISR, leucopenia, Infections, Hypersensitivity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CBC at baseline and every 3 months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Etanercept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Enbrel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25 mg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twice/ week or 50 mg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weekly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ISR, infection risk, TB reactivation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Rare: demyelinating disorders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TB, fungal and other infections; CBC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and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LFTs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baseline: thereafter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every 2-3 months.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Infliximab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Remicade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3 mg/kg at weeks 0, 2 and 4 weeks, then every 8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Infusion reactions, infection risk, TB reactivation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Rare: demyelinating disorders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Monitor-TB, fungal and other infections; CBC, Cr and LFTs at baseline and monthly; thereafter every 2-3 months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Abatacept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Orencia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500-1000 mg (weight based) at 0, 2 and 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&amp;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then every 4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Infusion reactions, infection risk, sepsis, hypersensitivity, COPD exacerbation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Monitor for TB, other infections; CBC and chemistry and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LFTs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at baseline and with each infusion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Rituximab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Rituxan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1000 mg at 0 and 15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Infusion reactions, infection risk, reactivation and new viral infections, respiratory difficulty,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cytopenia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viral infections, TB,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other infections;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CBC, chemistry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and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LFTs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at baseline and 2 weeks; thereafter every 2-3 months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06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Tocilizumab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Actemra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4-8 mg/kg every 4 weeks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Infusion reactions, infection risk, reactivation and new viral infections,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Lipid abnormalities,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cytopenia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Monitor for TB, other infections; CBC and chemistry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, Lipid panel and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LFTs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at baseline and 2 weeks; thereafter every 2-3 months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06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Certolizumab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Cimzia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 &amp;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Golimumab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Simponi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s/c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every 2-4 weeks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8" charset="0"/>
                        <a:ea typeface="Times New Roman" pitchFamily="-108" charset="0"/>
                        <a:cs typeface="Times New Roman" pitchFamily="-108" charset="0"/>
                        <a:sym typeface="Times New Roman" pitchFamily="-108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2-12 weeks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ISR, infection risk, TB reactivation</a:t>
                      </a: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Rare: demyelinating disorders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TB, fungal and other infections; CBC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and LFTs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at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baseline: thereafter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every 2-3 months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  <a:ea typeface="Times New Roman" pitchFamily="-108" charset="0"/>
                          <a:cs typeface="Times New Roman" pitchFamily="-108" charset="0"/>
                          <a:sym typeface="Times New Roman" pitchFamily="-108" charset="0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Treatment Strategies in Early RA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85850" y="1836738"/>
            <a:ext cx="1797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Sequential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MONO-Therapy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054350" y="1836738"/>
            <a:ext cx="1797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STEP-UP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Therapy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068888" y="1836738"/>
            <a:ext cx="1797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FF00"/>
                </a:solidFill>
              </a:rPr>
              <a:t>Initial COMBO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FF00"/>
                </a:solidFill>
              </a:rPr>
              <a:t>Therapy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080250" y="1836738"/>
            <a:ext cx="1797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79D2FF"/>
                </a:solidFill>
              </a:rPr>
              <a:t>Initial BIOLOGIC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79D2FF"/>
                </a:solidFill>
              </a:rPr>
              <a:t>Therapy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658938" y="281622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656013" y="281622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289550" y="2816225"/>
            <a:ext cx="1379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SSZ + PRED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7435850" y="2816225"/>
            <a:ext cx="1035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Biologic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100138" y="1836738"/>
            <a:ext cx="1749425" cy="47196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106738" y="1836738"/>
            <a:ext cx="1749425" cy="471805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113338" y="1835150"/>
            <a:ext cx="1749425" cy="4721225"/>
          </a:xfrm>
          <a:prstGeom prst="rect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7094538" y="1836738"/>
            <a:ext cx="1749425" cy="4719637"/>
          </a:xfrm>
          <a:prstGeom prst="rect">
            <a:avLst/>
          </a:prstGeom>
          <a:noFill/>
          <a:ln w="22225">
            <a:solidFill>
              <a:srgbClr val="79D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260350" y="274637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1673225" y="3609975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SSZ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3594100" y="3609975"/>
            <a:ext cx="682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SSZ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5273675" y="3609975"/>
            <a:ext cx="1409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CSA + PRED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686675" y="3609975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SSZ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260350" y="354012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2.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1677988" y="4425950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LEF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297238" y="4425950"/>
            <a:ext cx="1279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SSZ + HCQ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459413" y="4425950"/>
            <a:ext cx="1035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Biologic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7691438" y="4425950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LEF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260350" y="43561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3.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1420813" y="5241925"/>
            <a:ext cx="1035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Biologic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3197225" y="5241925"/>
            <a:ext cx="1477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 + SSZ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HCQ + PRED 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7248525" y="5241925"/>
            <a:ext cx="1409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CSA + PRED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260350" y="517207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4.</a:t>
            </a: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3392488" y="6046788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MTX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</a:rPr>
              <a:t>+ Biologic 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260350" y="5976938"/>
            <a:ext cx="395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FF"/>
                </a:solidFill>
              </a:rPr>
              <a:t>5.</a:t>
            </a: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1219200" y="2608263"/>
            <a:ext cx="1484313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3200400" y="2619375"/>
            <a:ext cx="1484313" cy="15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6834" name="Line 34"/>
          <p:cNvSpPr>
            <a:spLocks noChangeShapeType="1"/>
          </p:cNvSpPr>
          <p:nvPr/>
        </p:nvSpPr>
        <p:spPr bwMode="auto">
          <a:xfrm>
            <a:off x="5245100" y="2608263"/>
            <a:ext cx="1484313" cy="15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>
            <a:off x="7213600" y="2619375"/>
            <a:ext cx="1484313" cy="1588"/>
          </a:xfrm>
          <a:prstGeom prst="line">
            <a:avLst/>
          </a:prstGeom>
          <a:noFill/>
          <a:ln w="76200">
            <a:solidFill>
              <a:srgbClr val="79D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6836" name="Freeform 36"/>
          <p:cNvSpPr>
            <a:spLocks/>
          </p:cNvSpPr>
          <p:nvPr/>
        </p:nvSpPr>
        <p:spPr bwMode="auto">
          <a:xfrm>
            <a:off x="423863" y="5535613"/>
            <a:ext cx="265112" cy="511175"/>
          </a:xfrm>
          <a:custGeom>
            <a:avLst/>
            <a:gdLst>
              <a:gd name="T0" fmla="*/ 0 w 167"/>
              <a:gd name="T1" fmla="*/ 0 h 351"/>
              <a:gd name="T2" fmla="*/ 378022686 w 167"/>
              <a:gd name="T3" fmla="*/ 426305420 h 351"/>
              <a:gd name="T4" fmla="*/ 252015157 w 167"/>
              <a:gd name="T5" fmla="*/ 744444027 h 351"/>
              <a:gd name="T6" fmla="*/ 0 60000 65536"/>
              <a:gd name="T7" fmla="*/ 0 60000 65536"/>
              <a:gd name="T8" fmla="*/ 0 60000 65536"/>
              <a:gd name="T9" fmla="*/ 0 w 167"/>
              <a:gd name="T10" fmla="*/ 0 h 351"/>
              <a:gd name="T11" fmla="*/ 167 w 167"/>
              <a:gd name="T12" fmla="*/ 351 h 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351">
                <a:moveTo>
                  <a:pt x="0" y="0"/>
                </a:moveTo>
                <a:cubicBezTo>
                  <a:pt x="66" y="71"/>
                  <a:pt x="133" y="143"/>
                  <a:pt x="150" y="201"/>
                </a:cubicBezTo>
                <a:cubicBezTo>
                  <a:pt x="167" y="259"/>
                  <a:pt x="133" y="305"/>
                  <a:pt x="100" y="351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37" name="Freeform 37"/>
          <p:cNvSpPr>
            <a:spLocks/>
          </p:cNvSpPr>
          <p:nvPr/>
        </p:nvSpPr>
        <p:spPr bwMode="auto">
          <a:xfrm>
            <a:off x="442913" y="4700588"/>
            <a:ext cx="265112" cy="512762"/>
          </a:xfrm>
          <a:custGeom>
            <a:avLst/>
            <a:gdLst>
              <a:gd name="T0" fmla="*/ 0 w 167"/>
              <a:gd name="T1" fmla="*/ 0 h 351"/>
              <a:gd name="T2" fmla="*/ 378022686 w 167"/>
              <a:gd name="T3" fmla="*/ 428956855 h 351"/>
              <a:gd name="T4" fmla="*/ 252015157 w 167"/>
              <a:gd name="T5" fmla="*/ 749073622 h 351"/>
              <a:gd name="T6" fmla="*/ 0 60000 65536"/>
              <a:gd name="T7" fmla="*/ 0 60000 65536"/>
              <a:gd name="T8" fmla="*/ 0 60000 65536"/>
              <a:gd name="T9" fmla="*/ 0 w 167"/>
              <a:gd name="T10" fmla="*/ 0 h 351"/>
              <a:gd name="T11" fmla="*/ 167 w 167"/>
              <a:gd name="T12" fmla="*/ 351 h 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351">
                <a:moveTo>
                  <a:pt x="0" y="0"/>
                </a:moveTo>
                <a:cubicBezTo>
                  <a:pt x="66" y="71"/>
                  <a:pt x="133" y="143"/>
                  <a:pt x="150" y="201"/>
                </a:cubicBezTo>
                <a:cubicBezTo>
                  <a:pt x="167" y="259"/>
                  <a:pt x="133" y="305"/>
                  <a:pt x="100" y="351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38" name="Freeform 38"/>
          <p:cNvSpPr>
            <a:spLocks/>
          </p:cNvSpPr>
          <p:nvPr/>
        </p:nvSpPr>
        <p:spPr bwMode="auto">
          <a:xfrm>
            <a:off x="430213" y="3849688"/>
            <a:ext cx="265112" cy="511175"/>
          </a:xfrm>
          <a:custGeom>
            <a:avLst/>
            <a:gdLst>
              <a:gd name="T0" fmla="*/ 0 w 167"/>
              <a:gd name="T1" fmla="*/ 0 h 351"/>
              <a:gd name="T2" fmla="*/ 378022686 w 167"/>
              <a:gd name="T3" fmla="*/ 426305420 h 351"/>
              <a:gd name="T4" fmla="*/ 252015157 w 167"/>
              <a:gd name="T5" fmla="*/ 744444027 h 351"/>
              <a:gd name="T6" fmla="*/ 0 60000 65536"/>
              <a:gd name="T7" fmla="*/ 0 60000 65536"/>
              <a:gd name="T8" fmla="*/ 0 60000 65536"/>
              <a:gd name="T9" fmla="*/ 0 w 167"/>
              <a:gd name="T10" fmla="*/ 0 h 351"/>
              <a:gd name="T11" fmla="*/ 167 w 167"/>
              <a:gd name="T12" fmla="*/ 351 h 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351">
                <a:moveTo>
                  <a:pt x="0" y="0"/>
                </a:moveTo>
                <a:cubicBezTo>
                  <a:pt x="66" y="71"/>
                  <a:pt x="133" y="143"/>
                  <a:pt x="150" y="201"/>
                </a:cubicBezTo>
                <a:cubicBezTo>
                  <a:pt x="167" y="259"/>
                  <a:pt x="133" y="305"/>
                  <a:pt x="100" y="351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76839" name="Freeform 39"/>
          <p:cNvSpPr>
            <a:spLocks/>
          </p:cNvSpPr>
          <p:nvPr/>
        </p:nvSpPr>
        <p:spPr bwMode="auto">
          <a:xfrm>
            <a:off x="430213" y="3070225"/>
            <a:ext cx="265112" cy="511175"/>
          </a:xfrm>
          <a:custGeom>
            <a:avLst/>
            <a:gdLst>
              <a:gd name="T0" fmla="*/ 0 w 167"/>
              <a:gd name="T1" fmla="*/ 0 h 351"/>
              <a:gd name="T2" fmla="*/ 378022686 w 167"/>
              <a:gd name="T3" fmla="*/ 426305420 h 351"/>
              <a:gd name="T4" fmla="*/ 252015157 w 167"/>
              <a:gd name="T5" fmla="*/ 744444027 h 351"/>
              <a:gd name="T6" fmla="*/ 0 60000 65536"/>
              <a:gd name="T7" fmla="*/ 0 60000 65536"/>
              <a:gd name="T8" fmla="*/ 0 60000 65536"/>
              <a:gd name="T9" fmla="*/ 0 w 167"/>
              <a:gd name="T10" fmla="*/ 0 h 351"/>
              <a:gd name="T11" fmla="*/ 167 w 167"/>
              <a:gd name="T12" fmla="*/ 351 h 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" h="351">
                <a:moveTo>
                  <a:pt x="0" y="0"/>
                </a:moveTo>
                <a:cubicBezTo>
                  <a:pt x="66" y="71"/>
                  <a:pt x="133" y="143"/>
                  <a:pt x="150" y="201"/>
                </a:cubicBezTo>
                <a:cubicBezTo>
                  <a:pt x="167" y="259"/>
                  <a:pt x="133" y="305"/>
                  <a:pt x="100" y="351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80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63513" y="1374775"/>
            <a:ext cx="2333625" cy="13858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Early RA: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Early DMARD therapy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MTX dose 15-20 mg/week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(within 1-2 months)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+ glucocorticoid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Cobra?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863850" y="1776413"/>
            <a:ext cx="2411413" cy="9477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Long-standing RA: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If previosuly inadequate dose: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Optimize DMARD (MTX) dose</a:t>
            </a:r>
          </a:p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1200"/>
              <a:t>+ glucocorticoid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257175" y="2724150"/>
            <a:ext cx="3813175" cy="1565275"/>
            <a:chOff x="162" y="1750"/>
            <a:chExt cx="2402" cy="986"/>
          </a:xfrm>
        </p:grpSpPr>
        <p:sp>
          <p:nvSpPr>
            <p:cNvPr id="70687" name="Text Box 5"/>
            <p:cNvSpPr txBox="1">
              <a:spLocks noChangeArrowheads="1"/>
            </p:cNvSpPr>
            <p:nvPr/>
          </p:nvSpPr>
          <p:spPr bwMode="auto">
            <a:xfrm>
              <a:off x="162" y="2074"/>
              <a:ext cx="1775" cy="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85000"/>
                <a:buFont typeface="Wingdings" panose="05000000000000000000" pitchFamily="2" charset="2"/>
                <a:buChar char="n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sz="1200"/>
                <a:t>DAS28 improvement &gt;1.2 or</a:t>
              </a:r>
            </a:p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sz="1200"/>
                <a:t>HAQ improvement &gt;0.5</a:t>
              </a:r>
            </a:p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sz="1200"/>
                <a:t>within 3-4 months</a:t>
              </a:r>
            </a:p>
            <a:p>
              <a:pPr algn="ctr" eaLnBrk="1" hangingPunct="1">
                <a:buFont typeface="Wingdings" panose="05000000000000000000" pitchFamily="2" charset="2"/>
                <a:buNone/>
              </a:pPr>
              <a:endParaRPr lang="en-US" sz="1200"/>
            </a:p>
          </p:txBody>
        </p:sp>
        <p:cxnSp>
          <p:nvCxnSpPr>
            <p:cNvPr id="70688" name="AutoShape 6"/>
            <p:cNvCxnSpPr>
              <a:cxnSpLocks noChangeShapeType="1"/>
              <a:stCxn id="70658" idx="2"/>
              <a:endCxn id="70659" idx="2"/>
            </p:cNvCxnSpPr>
            <p:nvPr/>
          </p:nvCxnSpPr>
          <p:spPr bwMode="auto">
            <a:xfrm rot="16200000" flipH="1">
              <a:off x="1700" y="888"/>
              <a:ext cx="1" cy="1726"/>
            </a:xfrm>
            <a:prstGeom prst="bentConnector3">
              <a:avLst>
                <a:gd name="adj1" fmla="val 14000005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89" name="AutoShape 7"/>
            <p:cNvCxnSpPr>
              <a:cxnSpLocks noChangeShapeType="1"/>
            </p:cNvCxnSpPr>
            <p:nvPr/>
          </p:nvCxnSpPr>
          <p:spPr bwMode="auto">
            <a:xfrm>
              <a:off x="1688" y="1899"/>
              <a:ext cx="13" cy="16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2254250" y="4692650"/>
            <a:ext cx="1800225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Switch to another DMARD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+ glucocorticoid</a:t>
            </a:r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2247900" y="5813425"/>
            <a:ext cx="1812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Add a biologic agent (eg, TNF- antagonist)</a:t>
            </a:r>
          </a:p>
        </p:txBody>
      </p:sp>
      <p:sp>
        <p:nvSpPr>
          <p:cNvPr id="70664" name="Text Box 11"/>
          <p:cNvSpPr txBox="1">
            <a:spLocks noChangeArrowheads="1"/>
          </p:cNvSpPr>
          <p:nvPr/>
        </p:nvSpPr>
        <p:spPr bwMode="auto">
          <a:xfrm>
            <a:off x="2908300" y="54244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70665" name="Rectangle 12"/>
          <p:cNvSpPr>
            <a:spLocks noChangeArrowheads="1"/>
          </p:cNvSpPr>
          <p:nvPr/>
        </p:nvSpPr>
        <p:spPr bwMode="auto">
          <a:xfrm>
            <a:off x="1300163" y="4340225"/>
            <a:ext cx="412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1200">
                <a:solidFill>
                  <a:schemeClr val="tx2"/>
                </a:solidFill>
              </a:rPr>
              <a:t>NO</a:t>
            </a:r>
          </a:p>
        </p:txBody>
      </p:sp>
      <p:cxnSp>
        <p:nvCxnSpPr>
          <p:cNvPr id="70666" name="AutoShape 13"/>
          <p:cNvCxnSpPr>
            <a:cxnSpLocks noChangeShapeType="1"/>
          </p:cNvCxnSpPr>
          <p:nvPr/>
        </p:nvCxnSpPr>
        <p:spPr bwMode="auto">
          <a:xfrm rot="16200000" flipH="1">
            <a:off x="931863" y="4572000"/>
            <a:ext cx="1390650" cy="704850"/>
          </a:xfrm>
          <a:prstGeom prst="bentConnector3">
            <a:avLst>
              <a:gd name="adj1" fmla="val 99426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7" name="AutoShape 14"/>
          <p:cNvCxnSpPr>
            <a:cxnSpLocks noChangeShapeType="1"/>
            <a:stCxn id="70663" idx="1"/>
            <a:endCxn id="70662" idx="1"/>
          </p:cNvCxnSpPr>
          <p:nvPr/>
        </p:nvCxnSpPr>
        <p:spPr bwMode="auto">
          <a:xfrm rot="10800000" flipH="1">
            <a:off x="2247900" y="5054600"/>
            <a:ext cx="6350" cy="992188"/>
          </a:xfrm>
          <a:prstGeom prst="bentConnector3">
            <a:avLst>
              <a:gd name="adj1" fmla="val -3600000"/>
            </a:avLst>
          </a:prstGeom>
          <a:noFill/>
          <a:ln w="222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8" name="Line 15"/>
          <p:cNvSpPr>
            <a:spLocks noChangeShapeType="1"/>
          </p:cNvSpPr>
          <p:nvPr/>
        </p:nvSpPr>
        <p:spPr bwMode="auto">
          <a:xfrm flipV="1">
            <a:off x="2701925" y="4216400"/>
            <a:ext cx="0" cy="474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cxnSp>
        <p:nvCxnSpPr>
          <p:cNvPr id="70671" name="AutoShape 18"/>
          <p:cNvCxnSpPr>
            <a:cxnSpLocks noChangeShapeType="1"/>
          </p:cNvCxnSpPr>
          <p:nvPr/>
        </p:nvCxnSpPr>
        <p:spPr bwMode="auto">
          <a:xfrm rot="16200000" flipH="1">
            <a:off x="4371182" y="4768056"/>
            <a:ext cx="1352550" cy="547687"/>
          </a:xfrm>
          <a:prstGeom prst="bentConnector3">
            <a:avLst>
              <a:gd name="adj1" fmla="val 99995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19"/>
          <p:cNvCxnSpPr>
            <a:cxnSpLocks noChangeShapeType="1"/>
            <a:stCxn id="70674" idx="1"/>
            <a:endCxn id="70673" idx="1"/>
          </p:cNvCxnSpPr>
          <p:nvPr/>
        </p:nvCxnSpPr>
        <p:spPr bwMode="auto">
          <a:xfrm rot="10800000">
            <a:off x="5584825" y="5170488"/>
            <a:ext cx="6350" cy="876300"/>
          </a:xfrm>
          <a:prstGeom prst="bentConnector3">
            <a:avLst>
              <a:gd name="adj1" fmla="val 3700000"/>
            </a:avLst>
          </a:prstGeom>
          <a:noFill/>
          <a:ln w="222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5584825" y="4900613"/>
            <a:ext cx="1804988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Add another DMARD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+ glucocorticoid</a:t>
            </a:r>
          </a:p>
        </p:txBody>
      </p:sp>
      <p:sp>
        <p:nvSpPr>
          <p:cNvPr id="70674" name="Text Box 21"/>
          <p:cNvSpPr txBox="1">
            <a:spLocks noChangeArrowheads="1"/>
          </p:cNvSpPr>
          <p:nvPr/>
        </p:nvSpPr>
        <p:spPr bwMode="auto">
          <a:xfrm>
            <a:off x="5591175" y="5813425"/>
            <a:ext cx="17891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Add a biologic agent (eg,TNF- antagonist)</a:t>
            </a:r>
          </a:p>
        </p:txBody>
      </p:sp>
      <p:sp>
        <p:nvSpPr>
          <p:cNvPr id="70675" name="Text Box 22"/>
          <p:cNvSpPr txBox="1">
            <a:spLocks noChangeArrowheads="1"/>
          </p:cNvSpPr>
          <p:nvPr/>
        </p:nvSpPr>
        <p:spPr bwMode="auto">
          <a:xfrm>
            <a:off x="6316663" y="54451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tx2"/>
                </a:solidFill>
              </a:rPr>
              <a:t>or</a:t>
            </a:r>
          </a:p>
        </p:txBody>
      </p:sp>
      <p:sp>
        <p:nvSpPr>
          <p:cNvPr id="70676" name="Rectangle 23"/>
          <p:cNvSpPr>
            <a:spLocks noChangeArrowheads="1"/>
          </p:cNvSpPr>
          <p:nvPr/>
        </p:nvSpPr>
        <p:spPr bwMode="auto">
          <a:xfrm>
            <a:off x="4783138" y="4465638"/>
            <a:ext cx="41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120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70677" name="Line 24"/>
          <p:cNvSpPr>
            <a:spLocks noChangeShapeType="1"/>
          </p:cNvSpPr>
          <p:nvPr/>
        </p:nvSpPr>
        <p:spPr bwMode="auto">
          <a:xfrm flipV="1">
            <a:off x="5859463" y="4424363"/>
            <a:ext cx="0" cy="474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0680" name="Text Box 27"/>
          <p:cNvSpPr txBox="1">
            <a:spLocks noChangeArrowheads="1"/>
          </p:cNvSpPr>
          <p:nvPr/>
        </p:nvSpPr>
        <p:spPr bwMode="auto">
          <a:xfrm>
            <a:off x="4071938" y="2990850"/>
            <a:ext cx="2106612" cy="148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SDAI &lt;3.3 or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DAS28 &lt; 2.4 or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HAQ &lt;0.5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within 4 months by adjusting dosages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X-rays</a:t>
            </a:r>
          </a:p>
        </p:txBody>
      </p:sp>
      <p:sp>
        <p:nvSpPr>
          <p:cNvPr id="70681" name="Line 28"/>
          <p:cNvSpPr>
            <a:spLocks noChangeShapeType="1"/>
          </p:cNvSpPr>
          <p:nvPr/>
        </p:nvSpPr>
        <p:spPr bwMode="auto">
          <a:xfrm>
            <a:off x="3070225" y="3609975"/>
            <a:ext cx="10144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0682" name="Rectangle 29"/>
          <p:cNvSpPr>
            <a:spLocks noChangeArrowheads="1"/>
          </p:cNvSpPr>
          <p:nvPr/>
        </p:nvSpPr>
        <p:spPr bwMode="auto">
          <a:xfrm>
            <a:off x="3281363" y="3289300"/>
            <a:ext cx="48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120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70683" name="Text Box 30"/>
          <p:cNvSpPr txBox="1">
            <a:spLocks noChangeArrowheads="1"/>
          </p:cNvSpPr>
          <p:nvPr/>
        </p:nvSpPr>
        <p:spPr bwMode="auto">
          <a:xfrm>
            <a:off x="7131050" y="3238500"/>
            <a:ext cx="1795463" cy="72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Continue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1200"/>
              <a:t> DMARD therapy, lower corticosteroids</a:t>
            </a:r>
          </a:p>
        </p:txBody>
      </p:sp>
      <p:sp>
        <p:nvSpPr>
          <p:cNvPr id="70684" name="Rectangle 31"/>
          <p:cNvSpPr>
            <a:spLocks noChangeArrowheads="1"/>
          </p:cNvSpPr>
          <p:nvPr/>
        </p:nvSpPr>
        <p:spPr bwMode="auto">
          <a:xfrm>
            <a:off x="6265863" y="3278188"/>
            <a:ext cx="488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120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70685" name="Line 32"/>
          <p:cNvSpPr>
            <a:spLocks noChangeShapeType="1"/>
          </p:cNvSpPr>
          <p:nvPr/>
        </p:nvSpPr>
        <p:spPr bwMode="auto">
          <a:xfrm flipV="1">
            <a:off x="6186488" y="3584575"/>
            <a:ext cx="9429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0686" name="Rectangle 33"/>
          <p:cNvSpPr>
            <a:spLocks noChangeArrowheads="1"/>
          </p:cNvSpPr>
          <p:nvPr/>
        </p:nvSpPr>
        <p:spPr bwMode="auto">
          <a:xfrm>
            <a:off x="971550" y="-12700"/>
            <a:ext cx="7151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Achieving Therapeutic Success in RA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1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SLE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101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ChangeArrowheads="1"/>
          </p:cNvSpPr>
          <p:nvPr/>
        </p:nvSpPr>
        <p:spPr bwMode="auto">
          <a:xfrm>
            <a:off x="777875" y="231775"/>
            <a:ext cx="77724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4400" u="none">
                <a:solidFill>
                  <a:srgbClr val="FFFF00"/>
                </a:solidFill>
              </a:rPr>
              <a:t>SLE - Etiology</a:t>
            </a:r>
          </a:p>
        </p:txBody>
      </p:sp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777875" y="10779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</a:rPr>
              <a:t>The etiology of SLE remains unknown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</a:rPr>
              <a:t>Yet, SLE is clearly multifactorial:</a:t>
            </a:r>
            <a:endParaRPr lang="en-US" sz="2400" b="0" u="none">
              <a:solidFill>
                <a:srgbClr val="FFFF00"/>
              </a:solidFill>
            </a:endParaRP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u="none">
                <a:solidFill>
                  <a:srgbClr val="FFFF00"/>
                </a:solidFill>
              </a:rPr>
              <a:t>Genetic factors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u="none">
                <a:solidFill>
                  <a:schemeClr val="tx1"/>
                </a:solidFill>
              </a:rPr>
              <a:t>Immunologic factors</a:t>
            </a:r>
            <a:endParaRPr lang="en-US" sz="2400" b="0" u="none">
              <a:solidFill>
                <a:srgbClr val="FFFF00"/>
              </a:solidFill>
            </a:endParaRP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u="none">
                <a:solidFill>
                  <a:srgbClr val="FFFF00"/>
                </a:solidFill>
              </a:rPr>
              <a:t>Hormonal factors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u="none">
                <a:solidFill>
                  <a:schemeClr val="tx1"/>
                </a:solidFill>
              </a:rPr>
              <a:t>Environmental factors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75463" y="1747838"/>
            <a:ext cx="1909762" cy="1698625"/>
            <a:chOff x="3867" y="1349"/>
            <a:chExt cx="1203" cy="1070"/>
          </a:xfrm>
        </p:grpSpPr>
        <p:pic>
          <p:nvPicPr>
            <p:cNvPr id="27668" name="Picture 9" descr="hsv-3b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1349"/>
              <a:ext cx="1195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867" y="1364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EBV?</a:t>
              </a:r>
            </a:p>
          </p:txBody>
        </p:sp>
      </p:grp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1775" y="3859213"/>
            <a:ext cx="860425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                                     Genetic predisposition                                                 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31775" y="4678363"/>
            <a:ext cx="2044700" cy="576262"/>
            <a:chOff x="146" y="2947"/>
            <a:chExt cx="1288" cy="363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46" y="3079"/>
              <a:ext cx="660" cy="231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Infection</a:t>
              </a:r>
            </a:p>
          </p:txBody>
        </p:sp>
        <p:cxnSp>
          <p:nvCxnSpPr>
            <p:cNvPr id="27667" name="AutoShape 14"/>
            <p:cNvCxnSpPr>
              <a:cxnSpLocks noChangeShapeType="1"/>
              <a:stCxn id="9" idx="0"/>
              <a:endCxn id="18" idx="1"/>
            </p:cNvCxnSpPr>
            <p:nvPr/>
          </p:nvCxnSpPr>
          <p:spPr bwMode="auto">
            <a:xfrm rot="-5400000">
              <a:off x="889" y="2534"/>
              <a:ext cx="132" cy="95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079625" y="4860925"/>
            <a:ext cx="4400550" cy="622300"/>
            <a:chOff x="1310" y="3062"/>
            <a:chExt cx="2772" cy="392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310" y="3223"/>
              <a:ext cx="2772" cy="231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sz="18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Abnormal (control of) immune responses</a:t>
              </a:r>
            </a:p>
          </p:txBody>
        </p:sp>
        <p:cxnSp>
          <p:nvCxnSpPr>
            <p:cNvPr id="27665" name="AutoShape 17"/>
            <p:cNvCxnSpPr>
              <a:cxnSpLocks noChangeShapeType="1"/>
              <a:stCxn id="18" idx="2"/>
              <a:endCxn id="12" idx="0"/>
            </p:cNvCxnSpPr>
            <p:nvPr/>
          </p:nvCxnSpPr>
          <p:spPr bwMode="auto">
            <a:xfrm>
              <a:off x="2696" y="3062"/>
              <a:ext cx="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6283325" y="4678363"/>
            <a:ext cx="2552700" cy="576262"/>
            <a:chOff x="3958" y="2947"/>
            <a:chExt cx="1608" cy="363"/>
          </a:xfrm>
        </p:grpSpPr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354" y="3079"/>
              <a:ext cx="1212" cy="23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Hormonal factors</a:t>
              </a:r>
            </a:p>
          </p:txBody>
        </p:sp>
        <p:cxnSp>
          <p:nvCxnSpPr>
            <p:cNvPr id="27663" name="AutoShape 20"/>
            <p:cNvCxnSpPr>
              <a:cxnSpLocks noChangeShapeType="1"/>
              <a:stCxn id="15" idx="0"/>
              <a:endCxn id="18" idx="3"/>
            </p:cNvCxnSpPr>
            <p:nvPr/>
          </p:nvCxnSpPr>
          <p:spPr bwMode="auto">
            <a:xfrm rot="5400000" flipH="1">
              <a:off x="4393" y="2512"/>
              <a:ext cx="132" cy="100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276475" y="4238625"/>
            <a:ext cx="4006850" cy="622300"/>
            <a:chOff x="1434" y="2670"/>
            <a:chExt cx="2524" cy="392"/>
          </a:xfrm>
        </p:grpSpPr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434" y="2831"/>
              <a:ext cx="2524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b="0" u="non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Baseline immunological abnormalities</a:t>
              </a:r>
            </a:p>
          </p:txBody>
        </p:sp>
        <p:cxnSp>
          <p:nvCxnSpPr>
            <p:cNvPr id="27661" name="AutoShape 23"/>
            <p:cNvCxnSpPr>
              <a:cxnSpLocks noChangeShapeType="1"/>
            </p:cNvCxnSpPr>
            <p:nvPr/>
          </p:nvCxnSpPr>
          <p:spPr bwMode="auto">
            <a:xfrm>
              <a:off x="2688" y="2670"/>
              <a:ext cx="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798888" y="5483225"/>
            <a:ext cx="962025" cy="938213"/>
            <a:chOff x="2393" y="3454"/>
            <a:chExt cx="606" cy="591"/>
          </a:xfrm>
        </p:grpSpPr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2393" y="3674"/>
              <a:ext cx="606" cy="37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3200" b="0" u="none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SLE</a:t>
              </a:r>
            </a:p>
          </p:txBody>
        </p:sp>
        <p:cxnSp>
          <p:nvCxnSpPr>
            <p:cNvPr id="27659" name="AutoShape 26"/>
            <p:cNvCxnSpPr>
              <a:cxnSpLocks noChangeShapeType="1"/>
              <a:stCxn id="12" idx="2"/>
              <a:endCxn id="21" idx="0"/>
            </p:cNvCxnSpPr>
            <p:nvPr/>
          </p:nvCxnSpPr>
          <p:spPr bwMode="auto">
            <a:xfrm>
              <a:off x="2696" y="3454"/>
              <a:ext cx="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54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Rectangle 96"/>
          <p:cNvSpPr>
            <a:spLocks noChangeArrowheads="1"/>
          </p:cNvSpPr>
          <p:nvPr/>
        </p:nvSpPr>
        <p:spPr bwMode="auto">
          <a:xfrm>
            <a:off x="976313" y="0"/>
            <a:ext cx="76342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SLE pathogenesis and treatment targets</a:t>
            </a:r>
          </a:p>
        </p:txBody>
      </p:sp>
      <p:sp>
        <p:nvSpPr>
          <p:cNvPr id="4" name="Oval 188"/>
          <p:cNvSpPr>
            <a:spLocks noChangeArrowheads="1"/>
          </p:cNvSpPr>
          <p:nvPr/>
        </p:nvSpPr>
        <p:spPr bwMode="auto">
          <a:xfrm>
            <a:off x="4207353" y="2513324"/>
            <a:ext cx="518160" cy="777241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sz="1600" u="none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AutoShape 100"/>
          <p:cNvSpPr>
            <a:spLocks noChangeArrowheads="1"/>
          </p:cNvSpPr>
          <p:nvPr/>
        </p:nvSpPr>
        <p:spPr bwMode="auto">
          <a:xfrm>
            <a:off x="5197475" y="2909888"/>
            <a:ext cx="161925" cy="233362"/>
          </a:xfrm>
          <a:prstGeom prst="irregularSeal1">
            <a:avLst/>
          </a:prstGeom>
          <a:solidFill>
            <a:srgbClr val="FFA7A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6" name="AutoShape 101"/>
          <p:cNvSpPr>
            <a:spLocks noChangeArrowheads="1"/>
          </p:cNvSpPr>
          <p:nvPr/>
        </p:nvSpPr>
        <p:spPr bwMode="auto">
          <a:xfrm>
            <a:off x="4999038" y="2938463"/>
            <a:ext cx="161925" cy="233362"/>
          </a:xfrm>
          <a:prstGeom prst="irregularSeal1">
            <a:avLst/>
          </a:prstGeom>
          <a:solidFill>
            <a:srgbClr val="FFA7A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5522913" y="2911475"/>
            <a:ext cx="161925" cy="234950"/>
          </a:xfrm>
          <a:prstGeom prst="irregularSeal1">
            <a:avLst/>
          </a:prstGeom>
          <a:solidFill>
            <a:srgbClr val="FFA7A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8" name="Text Box 103"/>
          <p:cNvSpPr txBox="1">
            <a:spLocks noChangeArrowheads="1"/>
          </p:cNvSpPr>
          <p:nvPr/>
        </p:nvSpPr>
        <p:spPr bwMode="auto">
          <a:xfrm>
            <a:off x="3190875" y="4876800"/>
            <a:ext cx="471488" cy="246063"/>
          </a:xfrm>
          <a:prstGeom prst="rect">
            <a:avLst/>
          </a:prstGeom>
          <a:solidFill>
            <a:srgbClr val="AB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IFN</a:t>
            </a:r>
            <a:r>
              <a:rPr lang="en-US" sz="1000" u="non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9" name="Line 104"/>
          <p:cNvSpPr>
            <a:spLocks noChangeShapeType="1"/>
          </p:cNvSpPr>
          <p:nvPr/>
        </p:nvSpPr>
        <p:spPr bwMode="auto">
          <a:xfrm flipV="1">
            <a:off x="3376613" y="4256088"/>
            <a:ext cx="901700" cy="569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0" name="Text Box 105"/>
          <p:cNvSpPr txBox="1">
            <a:spLocks noChangeArrowheads="1"/>
          </p:cNvSpPr>
          <p:nvPr/>
        </p:nvSpPr>
        <p:spPr bwMode="auto">
          <a:xfrm>
            <a:off x="4519613" y="4781550"/>
            <a:ext cx="512762" cy="24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CD40</a:t>
            </a: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4595813" y="5038725"/>
            <a:ext cx="588962" cy="24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CD40L</a:t>
            </a:r>
          </a:p>
        </p:txBody>
      </p:sp>
      <p:cxnSp>
        <p:nvCxnSpPr>
          <p:cNvPr id="12" name="AutoShape 107"/>
          <p:cNvCxnSpPr>
            <a:cxnSpLocks noChangeShapeType="1"/>
          </p:cNvCxnSpPr>
          <p:nvPr/>
        </p:nvCxnSpPr>
        <p:spPr bwMode="auto">
          <a:xfrm rot="10800000" flipH="1" flipV="1">
            <a:off x="4352925" y="4432300"/>
            <a:ext cx="984250" cy="1192213"/>
          </a:xfrm>
          <a:prstGeom prst="curvedConnector3">
            <a:avLst>
              <a:gd name="adj1" fmla="val -51806"/>
            </a:avLst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9"/>
          <p:cNvCxnSpPr>
            <a:cxnSpLocks noChangeShapeType="1"/>
          </p:cNvCxnSpPr>
          <p:nvPr/>
        </p:nvCxnSpPr>
        <p:spPr bwMode="auto">
          <a:xfrm rot="16200000" flipH="1">
            <a:off x="4301332" y="4680744"/>
            <a:ext cx="336550" cy="396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0"/>
          <p:cNvCxnSpPr>
            <a:cxnSpLocks noChangeShapeType="1"/>
            <a:stCxn id="41" idx="2"/>
            <a:endCxn id="11" idx="2"/>
          </p:cNvCxnSpPr>
          <p:nvPr/>
        </p:nvCxnSpPr>
        <p:spPr bwMode="auto">
          <a:xfrm rot="10800000">
            <a:off x="4889500" y="5284788"/>
            <a:ext cx="419100" cy="88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12"/>
          <p:cNvSpPr>
            <a:spLocks noChangeArrowheads="1"/>
          </p:cNvSpPr>
          <p:nvPr/>
        </p:nvSpPr>
        <p:spPr bwMode="auto">
          <a:xfrm>
            <a:off x="5726113" y="5753100"/>
            <a:ext cx="161925" cy="233363"/>
          </a:xfrm>
          <a:prstGeom prst="irregularSeal1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16" name="AutoShape 113"/>
          <p:cNvSpPr>
            <a:spLocks noChangeArrowheads="1"/>
          </p:cNvSpPr>
          <p:nvPr/>
        </p:nvSpPr>
        <p:spPr bwMode="auto">
          <a:xfrm>
            <a:off x="5884863" y="5608638"/>
            <a:ext cx="161925" cy="234950"/>
          </a:xfrm>
          <a:prstGeom prst="irregularSeal1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17" name="AutoShape 114"/>
          <p:cNvSpPr>
            <a:spLocks noChangeArrowheads="1"/>
          </p:cNvSpPr>
          <p:nvPr/>
        </p:nvSpPr>
        <p:spPr bwMode="auto">
          <a:xfrm>
            <a:off x="6086475" y="5362575"/>
            <a:ext cx="161925" cy="234950"/>
          </a:xfrm>
          <a:prstGeom prst="irregularSeal1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cxnSp>
        <p:nvCxnSpPr>
          <p:cNvPr id="18" name="AutoShape 115"/>
          <p:cNvCxnSpPr>
            <a:cxnSpLocks noChangeShapeType="1"/>
            <a:endCxn id="23" idx="0"/>
          </p:cNvCxnSpPr>
          <p:nvPr/>
        </p:nvCxnSpPr>
        <p:spPr bwMode="auto">
          <a:xfrm rot="5400000">
            <a:off x="6157119" y="3790157"/>
            <a:ext cx="428625" cy="204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16"/>
          <p:cNvCxnSpPr>
            <a:cxnSpLocks noChangeShapeType="1"/>
          </p:cNvCxnSpPr>
          <p:nvPr/>
        </p:nvCxnSpPr>
        <p:spPr bwMode="auto">
          <a:xfrm flipV="1">
            <a:off x="5197475" y="4233863"/>
            <a:ext cx="11112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8"/>
          <p:cNvSpPr txBox="1">
            <a:spLocks noChangeArrowheads="1"/>
          </p:cNvSpPr>
          <p:nvPr/>
        </p:nvSpPr>
        <p:spPr bwMode="auto">
          <a:xfrm>
            <a:off x="5308600" y="4132263"/>
            <a:ext cx="561975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B7.1/2</a:t>
            </a:r>
          </a:p>
        </p:txBody>
      </p:sp>
      <p:sp>
        <p:nvSpPr>
          <p:cNvPr id="21" name="Text Box 119"/>
          <p:cNvSpPr txBox="1">
            <a:spLocks noChangeArrowheads="1"/>
          </p:cNvSpPr>
          <p:nvPr/>
        </p:nvSpPr>
        <p:spPr bwMode="auto">
          <a:xfrm>
            <a:off x="5640388" y="4529138"/>
            <a:ext cx="512762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CD28</a:t>
            </a:r>
          </a:p>
        </p:txBody>
      </p:sp>
      <p:sp>
        <p:nvSpPr>
          <p:cNvPr id="22" name="AutoShape 120"/>
          <p:cNvSpPr>
            <a:spLocks noChangeArrowheads="1"/>
          </p:cNvSpPr>
          <p:nvPr/>
        </p:nvSpPr>
        <p:spPr bwMode="auto">
          <a:xfrm>
            <a:off x="2095500" y="5170488"/>
            <a:ext cx="242888" cy="428625"/>
          </a:xfrm>
          <a:prstGeom prst="irregularSeal1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ar-EG" u="none">
              <a:solidFill>
                <a:schemeClr val="tx2"/>
              </a:solidFill>
            </a:endParaRPr>
          </a:p>
        </p:txBody>
      </p:sp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5988050" y="4106863"/>
            <a:ext cx="561975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B7.1/2</a:t>
            </a: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 rot="706132">
            <a:off x="4449763" y="5522913"/>
            <a:ext cx="514350" cy="55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TNF</a:t>
            </a:r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</a:p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IL-1</a:t>
            </a:r>
          </a:p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IL-6</a:t>
            </a:r>
          </a:p>
        </p:txBody>
      </p:sp>
      <p:cxnSp>
        <p:nvCxnSpPr>
          <p:cNvPr id="25" name="AutoShape 128"/>
          <p:cNvCxnSpPr>
            <a:cxnSpLocks noChangeShapeType="1"/>
            <a:stCxn id="41" idx="0"/>
            <a:endCxn id="21" idx="1"/>
          </p:cNvCxnSpPr>
          <p:nvPr/>
        </p:nvCxnSpPr>
        <p:spPr bwMode="auto">
          <a:xfrm rot="16200000" flipV="1">
            <a:off x="5512594" y="4780757"/>
            <a:ext cx="320675" cy="65087"/>
          </a:xfrm>
          <a:prstGeom prst="bentConnector4">
            <a:avLst>
              <a:gd name="adj1" fmla="val 30894"/>
              <a:gd name="adj2" fmla="val 9557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29"/>
          <p:cNvSpPr txBox="1">
            <a:spLocks noChangeArrowheads="1"/>
          </p:cNvSpPr>
          <p:nvPr/>
        </p:nvSpPr>
        <p:spPr bwMode="auto">
          <a:xfrm>
            <a:off x="6659563" y="2736850"/>
            <a:ext cx="471487" cy="246063"/>
          </a:xfrm>
          <a:prstGeom prst="rect">
            <a:avLst/>
          </a:prstGeom>
          <a:solidFill>
            <a:srgbClr val="AB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IFN</a:t>
            </a:r>
            <a:r>
              <a:rPr lang="en-US" sz="1000" u="none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27" name="Line 130"/>
          <p:cNvSpPr>
            <a:spLocks noChangeShapeType="1"/>
          </p:cNvSpPr>
          <p:nvPr/>
        </p:nvSpPr>
        <p:spPr bwMode="auto">
          <a:xfrm flipH="1">
            <a:off x="6659563" y="2982913"/>
            <a:ext cx="263525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cxnSp>
        <p:nvCxnSpPr>
          <p:cNvPr id="28" name="AutoShape 131"/>
          <p:cNvCxnSpPr>
            <a:cxnSpLocks noChangeShapeType="1"/>
            <a:endCxn id="29" idx="3"/>
          </p:cNvCxnSpPr>
          <p:nvPr/>
        </p:nvCxnSpPr>
        <p:spPr bwMode="auto">
          <a:xfrm rot="16200000" flipV="1">
            <a:off x="6477794" y="3015457"/>
            <a:ext cx="192087" cy="6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32"/>
          <p:cNvSpPr txBox="1">
            <a:spLocks noChangeArrowheads="1"/>
          </p:cNvSpPr>
          <p:nvPr/>
        </p:nvSpPr>
        <p:spPr bwMode="auto">
          <a:xfrm>
            <a:off x="5929313" y="2798763"/>
            <a:ext cx="641350" cy="246062"/>
          </a:xfrm>
          <a:prstGeom prst="rect">
            <a:avLst/>
          </a:prstGeom>
          <a:solidFill>
            <a:srgbClr val="AB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latin typeface="Arial" panose="020B0604020202020204" pitchFamily="34" charset="0"/>
              </a:rPr>
              <a:t>mBAFF</a:t>
            </a:r>
          </a:p>
        </p:txBody>
      </p:sp>
      <p:sp>
        <p:nvSpPr>
          <p:cNvPr id="30" name="Text Box 135"/>
          <p:cNvSpPr txBox="1">
            <a:spLocks noChangeArrowheads="1"/>
          </p:cNvSpPr>
          <p:nvPr/>
        </p:nvSpPr>
        <p:spPr bwMode="auto">
          <a:xfrm>
            <a:off x="5184775" y="3238500"/>
            <a:ext cx="606425" cy="246063"/>
          </a:xfrm>
          <a:prstGeom prst="rect">
            <a:avLst/>
          </a:prstGeom>
          <a:solidFill>
            <a:srgbClr val="AB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latin typeface="Arial" panose="020B0604020202020204" pitchFamily="34" charset="0"/>
              </a:rPr>
              <a:t>sBAFF</a:t>
            </a:r>
          </a:p>
        </p:txBody>
      </p:sp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4660900" y="3290888"/>
            <a:ext cx="441325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BR3</a:t>
            </a:r>
          </a:p>
        </p:txBody>
      </p:sp>
      <p:cxnSp>
        <p:nvCxnSpPr>
          <p:cNvPr id="32" name="AutoShape 137"/>
          <p:cNvCxnSpPr>
            <a:cxnSpLocks noChangeShapeType="1"/>
            <a:endCxn id="31" idx="2"/>
          </p:cNvCxnSpPr>
          <p:nvPr/>
        </p:nvCxnSpPr>
        <p:spPr bwMode="auto">
          <a:xfrm rot="5400000" flipH="1" flipV="1">
            <a:off x="4718050" y="3675063"/>
            <a:ext cx="301625" cy="25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38"/>
          <p:cNvSpPr txBox="1">
            <a:spLocks noChangeArrowheads="1"/>
          </p:cNvSpPr>
          <p:nvPr/>
        </p:nvSpPr>
        <p:spPr bwMode="auto">
          <a:xfrm>
            <a:off x="3784600" y="3965575"/>
            <a:ext cx="504825" cy="24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00" u="none">
                <a:solidFill>
                  <a:schemeClr val="tx2"/>
                </a:solidFill>
                <a:latin typeface="Arial" panose="020B0604020202020204" pitchFamily="34" charset="0"/>
              </a:rPr>
              <a:t>TLR9</a:t>
            </a:r>
          </a:p>
        </p:txBody>
      </p:sp>
      <p:sp>
        <p:nvSpPr>
          <p:cNvPr id="34" name="Line 139"/>
          <p:cNvSpPr>
            <a:spLocks noChangeShapeType="1"/>
          </p:cNvSpPr>
          <p:nvPr/>
        </p:nvSpPr>
        <p:spPr bwMode="auto">
          <a:xfrm flipH="1">
            <a:off x="4181475" y="4071938"/>
            <a:ext cx="198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5" name="Freeform 142"/>
          <p:cNvSpPr>
            <a:spLocks/>
          </p:cNvSpPr>
          <p:nvPr/>
        </p:nvSpPr>
        <p:spPr bwMode="auto">
          <a:xfrm rot="16076421">
            <a:off x="1747732" y="5319017"/>
            <a:ext cx="678552" cy="811373"/>
          </a:xfrm>
          <a:custGeom>
            <a:avLst/>
            <a:gdLst>
              <a:gd name="T0" fmla="*/ 2147483647 w 693"/>
              <a:gd name="T1" fmla="*/ 2147483647 h 977"/>
              <a:gd name="T2" fmla="*/ 2147483647 w 693"/>
              <a:gd name="T3" fmla="*/ 2147483647 h 977"/>
              <a:gd name="T4" fmla="*/ 0 w 693"/>
              <a:gd name="T5" fmla="*/ 2147483647 h 977"/>
              <a:gd name="T6" fmla="*/ 2147483647 w 693"/>
              <a:gd name="T7" fmla="*/ 2147483647 h 977"/>
              <a:gd name="T8" fmla="*/ 2147483647 w 693"/>
              <a:gd name="T9" fmla="*/ 2147483647 h 977"/>
              <a:gd name="T10" fmla="*/ 2147483647 w 693"/>
              <a:gd name="T11" fmla="*/ 2147483647 h 977"/>
              <a:gd name="T12" fmla="*/ 2147483647 w 693"/>
              <a:gd name="T13" fmla="*/ 2147483647 h 977"/>
              <a:gd name="T14" fmla="*/ 2147483647 w 693"/>
              <a:gd name="T15" fmla="*/ 2147483647 h 977"/>
              <a:gd name="T16" fmla="*/ 2147483647 w 693"/>
              <a:gd name="T17" fmla="*/ 2147483647 h 977"/>
              <a:gd name="T18" fmla="*/ 2147483647 w 693"/>
              <a:gd name="T19" fmla="*/ 2147483647 h 977"/>
              <a:gd name="T20" fmla="*/ 2147483647 w 693"/>
              <a:gd name="T21" fmla="*/ 2147483647 h 977"/>
              <a:gd name="T22" fmla="*/ 2147483647 w 693"/>
              <a:gd name="T23" fmla="*/ 2147483647 h 977"/>
              <a:gd name="T24" fmla="*/ 2147483647 w 693"/>
              <a:gd name="T25" fmla="*/ 2147483647 h 977"/>
              <a:gd name="T26" fmla="*/ 2147483647 w 693"/>
              <a:gd name="T27" fmla="*/ 2147483647 h 977"/>
              <a:gd name="T28" fmla="*/ 2147483647 w 693"/>
              <a:gd name="T29" fmla="*/ 2147483647 h 977"/>
              <a:gd name="T30" fmla="*/ 2147483647 w 693"/>
              <a:gd name="T31" fmla="*/ 2147483647 h 977"/>
              <a:gd name="T32" fmla="*/ 2147483647 w 693"/>
              <a:gd name="T33" fmla="*/ 2147483647 h 977"/>
              <a:gd name="T34" fmla="*/ 2147483647 w 693"/>
              <a:gd name="T35" fmla="*/ 2147483647 h 977"/>
              <a:gd name="T36" fmla="*/ 2147483647 w 693"/>
              <a:gd name="T37" fmla="*/ 2147483647 h 977"/>
              <a:gd name="T38" fmla="*/ 2147483647 w 693"/>
              <a:gd name="T39" fmla="*/ 2147483647 h 977"/>
              <a:gd name="T40" fmla="*/ 2147483647 w 693"/>
              <a:gd name="T41" fmla="*/ 2147483647 h 977"/>
              <a:gd name="T42" fmla="*/ 2147483647 w 693"/>
              <a:gd name="T43" fmla="*/ 2147483647 h 977"/>
              <a:gd name="T44" fmla="*/ 2147483647 w 693"/>
              <a:gd name="T45" fmla="*/ 2147483647 h 977"/>
              <a:gd name="T46" fmla="*/ 2147483647 w 693"/>
              <a:gd name="T47" fmla="*/ 2147483647 h 977"/>
              <a:gd name="T48" fmla="*/ 2147483647 w 693"/>
              <a:gd name="T49" fmla="*/ 2147483647 h 977"/>
              <a:gd name="T50" fmla="*/ 2147483647 w 693"/>
              <a:gd name="T51" fmla="*/ 2147483647 h 977"/>
              <a:gd name="T52" fmla="*/ 2147483647 w 693"/>
              <a:gd name="T53" fmla="*/ 2147483647 h 977"/>
              <a:gd name="T54" fmla="*/ 2147483647 w 693"/>
              <a:gd name="T55" fmla="*/ 2147483647 h 977"/>
              <a:gd name="T56" fmla="*/ 2147483647 w 693"/>
              <a:gd name="T57" fmla="*/ 2147483647 h 977"/>
              <a:gd name="T58" fmla="*/ 2147483647 w 693"/>
              <a:gd name="T59" fmla="*/ 2147483647 h 977"/>
              <a:gd name="T60" fmla="*/ 2147483647 w 693"/>
              <a:gd name="T61" fmla="*/ 0 h 977"/>
              <a:gd name="T62" fmla="*/ 2147483647 w 693"/>
              <a:gd name="T63" fmla="*/ 2147483647 h 977"/>
              <a:gd name="T64" fmla="*/ 2147483647 w 693"/>
              <a:gd name="T65" fmla="*/ 2147483647 h 977"/>
              <a:gd name="T66" fmla="*/ 2147483647 w 693"/>
              <a:gd name="T67" fmla="*/ 2147483647 h 977"/>
              <a:gd name="T68" fmla="*/ 2147483647 w 693"/>
              <a:gd name="T69" fmla="*/ 2147483647 h 977"/>
              <a:gd name="T70" fmla="*/ 2147483647 w 693"/>
              <a:gd name="T71" fmla="*/ 2147483647 h 977"/>
              <a:gd name="T72" fmla="*/ 2147483647 w 693"/>
              <a:gd name="T73" fmla="*/ 2147483647 h 9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3"/>
              <a:gd name="T112" fmla="*/ 0 h 977"/>
              <a:gd name="T113" fmla="*/ 693 w 693"/>
              <a:gd name="T114" fmla="*/ 977 h 97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3" h="977">
                <a:moveTo>
                  <a:pt x="328" y="120"/>
                </a:moveTo>
                <a:cubicBezTo>
                  <a:pt x="264" y="184"/>
                  <a:pt x="293" y="173"/>
                  <a:pt x="184" y="184"/>
                </a:cubicBezTo>
                <a:cubicBezTo>
                  <a:pt x="96" y="213"/>
                  <a:pt x="28" y="307"/>
                  <a:pt x="0" y="392"/>
                </a:cubicBezTo>
                <a:cubicBezTo>
                  <a:pt x="5" y="400"/>
                  <a:pt x="13" y="407"/>
                  <a:pt x="16" y="416"/>
                </a:cubicBezTo>
                <a:cubicBezTo>
                  <a:pt x="21" y="431"/>
                  <a:pt x="16" y="450"/>
                  <a:pt x="24" y="464"/>
                </a:cubicBezTo>
                <a:cubicBezTo>
                  <a:pt x="28" y="471"/>
                  <a:pt x="40" y="468"/>
                  <a:pt x="48" y="472"/>
                </a:cubicBezTo>
                <a:cubicBezTo>
                  <a:pt x="57" y="476"/>
                  <a:pt x="64" y="483"/>
                  <a:pt x="72" y="488"/>
                </a:cubicBezTo>
                <a:cubicBezTo>
                  <a:pt x="66" y="578"/>
                  <a:pt x="41" y="598"/>
                  <a:pt x="104" y="640"/>
                </a:cubicBezTo>
                <a:cubicBezTo>
                  <a:pt x="135" y="686"/>
                  <a:pt x="88" y="750"/>
                  <a:pt x="120" y="776"/>
                </a:cubicBezTo>
                <a:cubicBezTo>
                  <a:pt x="141" y="793"/>
                  <a:pt x="173" y="781"/>
                  <a:pt x="200" y="784"/>
                </a:cubicBezTo>
                <a:cubicBezTo>
                  <a:pt x="202" y="816"/>
                  <a:pt x="180" y="977"/>
                  <a:pt x="296" y="880"/>
                </a:cubicBezTo>
                <a:cubicBezTo>
                  <a:pt x="315" y="865"/>
                  <a:pt x="295" y="830"/>
                  <a:pt x="304" y="808"/>
                </a:cubicBezTo>
                <a:cubicBezTo>
                  <a:pt x="307" y="800"/>
                  <a:pt x="320" y="803"/>
                  <a:pt x="328" y="800"/>
                </a:cubicBezTo>
                <a:cubicBezTo>
                  <a:pt x="400" y="824"/>
                  <a:pt x="339" y="876"/>
                  <a:pt x="400" y="896"/>
                </a:cubicBezTo>
                <a:cubicBezTo>
                  <a:pt x="435" y="893"/>
                  <a:pt x="470" y="897"/>
                  <a:pt x="504" y="888"/>
                </a:cubicBezTo>
                <a:cubicBezTo>
                  <a:pt x="513" y="886"/>
                  <a:pt x="519" y="874"/>
                  <a:pt x="520" y="864"/>
                </a:cubicBezTo>
                <a:cubicBezTo>
                  <a:pt x="526" y="797"/>
                  <a:pt x="511" y="783"/>
                  <a:pt x="464" y="752"/>
                </a:cubicBezTo>
                <a:cubicBezTo>
                  <a:pt x="459" y="744"/>
                  <a:pt x="449" y="738"/>
                  <a:pt x="448" y="728"/>
                </a:cubicBezTo>
                <a:cubicBezTo>
                  <a:pt x="441" y="676"/>
                  <a:pt x="501" y="682"/>
                  <a:pt x="528" y="664"/>
                </a:cubicBezTo>
                <a:cubicBezTo>
                  <a:pt x="583" y="627"/>
                  <a:pt x="558" y="638"/>
                  <a:pt x="600" y="624"/>
                </a:cubicBezTo>
                <a:cubicBezTo>
                  <a:pt x="590" y="594"/>
                  <a:pt x="569" y="578"/>
                  <a:pt x="552" y="552"/>
                </a:cubicBezTo>
                <a:cubicBezTo>
                  <a:pt x="563" y="544"/>
                  <a:pt x="572" y="535"/>
                  <a:pt x="584" y="528"/>
                </a:cubicBezTo>
                <a:cubicBezTo>
                  <a:pt x="591" y="524"/>
                  <a:pt x="601" y="524"/>
                  <a:pt x="608" y="520"/>
                </a:cubicBezTo>
                <a:cubicBezTo>
                  <a:pt x="625" y="511"/>
                  <a:pt x="656" y="488"/>
                  <a:pt x="656" y="488"/>
                </a:cubicBezTo>
                <a:cubicBezTo>
                  <a:pt x="666" y="457"/>
                  <a:pt x="674" y="447"/>
                  <a:pt x="656" y="408"/>
                </a:cubicBezTo>
                <a:cubicBezTo>
                  <a:pt x="645" y="384"/>
                  <a:pt x="584" y="376"/>
                  <a:pt x="584" y="376"/>
                </a:cubicBezTo>
                <a:cubicBezTo>
                  <a:pt x="549" y="341"/>
                  <a:pt x="552" y="339"/>
                  <a:pt x="592" y="312"/>
                </a:cubicBezTo>
                <a:cubicBezTo>
                  <a:pt x="603" y="280"/>
                  <a:pt x="608" y="275"/>
                  <a:pt x="592" y="232"/>
                </a:cubicBezTo>
                <a:cubicBezTo>
                  <a:pt x="585" y="214"/>
                  <a:pt x="560" y="184"/>
                  <a:pt x="560" y="184"/>
                </a:cubicBezTo>
                <a:cubicBezTo>
                  <a:pt x="580" y="154"/>
                  <a:pt x="614" y="139"/>
                  <a:pt x="648" y="128"/>
                </a:cubicBezTo>
                <a:cubicBezTo>
                  <a:pt x="693" y="60"/>
                  <a:pt x="669" y="41"/>
                  <a:pt x="608" y="0"/>
                </a:cubicBezTo>
                <a:cubicBezTo>
                  <a:pt x="565" y="14"/>
                  <a:pt x="573" y="41"/>
                  <a:pt x="560" y="80"/>
                </a:cubicBezTo>
                <a:cubicBezTo>
                  <a:pt x="553" y="102"/>
                  <a:pt x="530" y="106"/>
                  <a:pt x="512" y="112"/>
                </a:cubicBezTo>
                <a:cubicBezTo>
                  <a:pt x="501" y="96"/>
                  <a:pt x="491" y="80"/>
                  <a:pt x="480" y="64"/>
                </a:cubicBezTo>
                <a:cubicBezTo>
                  <a:pt x="469" y="48"/>
                  <a:pt x="432" y="32"/>
                  <a:pt x="432" y="32"/>
                </a:cubicBezTo>
                <a:cubicBezTo>
                  <a:pt x="418" y="53"/>
                  <a:pt x="393" y="122"/>
                  <a:pt x="368" y="128"/>
                </a:cubicBezTo>
                <a:cubicBezTo>
                  <a:pt x="355" y="131"/>
                  <a:pt x="341" y="123"/>
                  <a:pt x="328" y="120"/>
                </a:cubicBezTo>
                <a:close/>
              </a:path>
            </a:pathLst>
          </a:custGeom>
          <a:gradFill rotWithShape="1">
            <a:gsLst>
              <a:gs pos="0">
                <a:srgbClr val="FFA7A7"/>
              </a:gs>
              <a:gs pos="100000">
                <a:srgbClr val="764D4D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 prstMaterial="softEdge">
            <a:bevelT/>
          </a:sp3d>
        </p:spPr>
        <p:txBody>
          <a:bodyPr/>
          <a:lstStyle/>
          <a:p>
            <a:pPr>
              <a:defRPr/>
            </a:pPr>
            <a:endParaRPr lang="en-US" u="none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143"/>
          <p:cNvSpPr txBox="1">
            <a:spLocks noChangeArrowheads="1"/>
          </p:cNvSpPr>
          <p:nvPr/>
        </p:nvSpPr>
        <p:spPr bwMode="auto">
          <a:xfrm>
            <a:off x="1851025" y="5599113"/>
            <a:ext cx="303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7" name="Freeform 144"/>
          <p:cNvSpPr>
            <a:spLocks/>
          </p:cNvSpPr>
          <p:nvPr/>
        </p:nvSpPr>
        <p:spPr bwMode="auto">
          <a:xfrm rot="6796548">
            <a:off x="6257726" y="2905354"/>
            <a:ext cx="614898" cy="988861"/>
          </a:xfrm>
          <a:custGeom>
            <a:avLst/>
            <a:gdLst>
              <a:gd name="T0" fmla="*/ 2147483647 w 1086"/>
              <a:gd name="T1" fmla="*/ 2147483647 h 1040"/>
              <a:gd name="T2" fmla="*/ 2147483647 w 1086"/>
              <a:gd name="T3" fmla="*/ 2147483647 h 1040"/>
              <a:gd name="T4" fmla="*/ 2147483647 w 1086"/>
              <a:gd name="T5" fmla="*/ 2147483647 h 1040"/>
              <a:gd name="T6" fmla="*/ 2147483647 w 1086"/>
              <a:gd name="T7" fmla="*/ 2147483647 h 1040"/>
              <a:gd name="T8" fmla="*/ 2111627952 w 1086"/>
              <a:gd name="T9" fmla="*/ 2147483647 h 1040"/>
              <a:gd name="T10" fmla="*/ 2147483647 w 1086"/>
              <a:gd name="T11" fmla="*/ 2147483647 h 1040"/>
              <a:gd name="T12" fmla="*/ 2147483647 w 1086"/>
              <a:gd name="T13" fmla="*/ 2147483647 h 1040"/>
              <a:gd name="T14" fmla="*/ 2147483647 w 1086"/>
              <a:gd name="T15" fmla="*/ 2147483647 h 1040"/>
              <a:gd name="T16" fmla="*/ 2147483647 w 1086"/>
              <a:gd name="T17" fmla="*/ 2147483647 h 1040"/>
              <a:gd name="T18" fmla="*/ 2147483647 w 1086"/>
              <a:gd name="T19" fmla="*/ 2147483647 h 1040"/>
              <a:gd name="T20" fmla="*/ 1407752439 w 1086"/>
              <a:gd name="T21" fmla="*/ 2147483647 h 1040"/>
              <a:gd name="T22" fmla="*/ 351938110 w 1086"/>
              <a:gd name="T23" fmla="*/ 2147483647 h 1040"/>
              <a:gd name="T24" fmla="*/ 0 w 1086"/>
              <a:gd name="T25" fmla="*/ 2147483647 h 1040"/>
              <a:gd name="T26" fmla="*/ 0 w 1086"/>
              <a:gd name="T27" fmla="*/ 2147483647 h 1040"/>
              <a:gd name="T28" fmla="*/ 351938110 w 1086"/>
              <a:gd name="T29" fmla="*/ 2147483647 h 1040"/>
              <a:gd name="T30" fmla="*/ 703876219 w 1086"/>
              <a:gd name="T31" fmla="*/ 2147483647 h 1040"/>
              <a:gd name="T32" fmla="*/ 1407752439 w 1086"/>
              <a:gd name="T33" fmla="*/ 2147483647 h 1040"/>
              <a:gd name="T34" fmla="*/ 2147483647 w 1086"/>
              <a:gd name="T35" fmla="*/ 2147483647 h 1040"/>
              <a:gd name="T36" fmla="*/ 2147483647 w 1086"/>
              <a:gd name="T37" fmla="*/ 2147483647 h 1040"/>
              <a:gd name="T38" fmla="*/ 2147483647 w 1086"/>
              <a:gd name="T39" fmla="*/ 2147483647 h 1040"/>
              <a:gd name="T40" fmla="*/ 2147483647 w 1086"/>
              <a:gd name="T41" fmla="*/ 2147483647 h 1040"/>
              <a:gd name="T42" fmla="*/ 2147483647 w 1086"/>
              <a:gd name="T43" fmla="*/ 2147483647 h 1040"/>
              <a:gd name="T44" fmla="*/ 2147483647 w 1086"/>
              <a:gd name="T45" fmla="*/ 2147483647 h 1040"/>
              <a:gd name="T46" fmla="*/ 2147483647 w 1086"/>
              <a:gd name="T47" fmla="*/ 2147483647 h 1040"/>
              <a:gd name="T48" fmla="*/ 2147483647 w 1086"/>
              <a:gd name="T49" fmla="*/ 2147483647 h 1040"/>
              <a:gd name="T50" fmla="*/ 2147483647 w 1086"/>
              <a:gd name="T51" fmla="*/ 2147483647 h 1040"/>
              <a:gd name="T52" fmla="*/ 2147483647 w 1086"/>
              <a:gd name="T53" fmla="*/ 2147483647 h 1040"/>
              <a:gd name="T54" fmla="*/ 2147483647 w 1086"/>
              <a:gd name="T55" fmla="*/ 2147483647 h 1040"/>
              <a:gd name="T56" fmla="*/ 2147483647 w 1086"/>
              <a:gd name="T57" fmla="*/ 2147483647 h 1040"/>
              <a:gd name="T58" fmla="*/ 2147483647 w 1086"/>
              <a:gd name="T59" fmla="*/ 2147483647 h 1040"/>
              <a:gd name="T60" fmla="*/ 2147483647 w 1086"/>
              <a:gd name="T61" fmla="*/ 2147483647 h 1040"/>
              <a:gd name="T62" fmla="*/ 2147483647 w 1086"/>
              <a:gd name="T63" fmla="*/ 2147483647 h 1040"/>
              <a:gd name="T64" fmla="*/ 2147483647 w 1086"/>
              <a:gd name="T65" fmla="*/ 2147483647 h 1040"/>
              <a:gd name="T66" fmla="*/ 2147483647 w 1086"/>
              <a:gd name="T67" fmla="*/ 2147483647 h 1040"/>
              <a:gd name="T68" fmla="*/ 2147483647 w 1086"/>
              <a:gd name="T69" fmla="*/ 2147483647 h 1040"/>
              <a:gd name="T70" fmla="*/ 2147483647 w 1086"/>
              <a:gd name="T71" fmla="*/ 2147483647 h 1040"/>
              <a:gd name="T72" fmla="*/ 2147483647 w 1086"/>
              <a:gd name="T73" fmla="*/ 2147483647 h 1040"/>
              <a:gd name="T74" fmla="*/ 2147483647 w 1086"/>
              <a:gd name="T75" fmla="*/ 2147483647 h 1040"/>
              <a:gd name="T76" fmla="*/ 2147483647 w 1086"/>
              <a:gd name="T77" fmla="*/ 2147483647 h 1040"/>
              <a:gd name="T78" fmla="*/ 2147483647 w 1086"/>
              <a:gd name="T79" fmla="*/ 2147483647 h 1040"/>
              <a:gd name="T80" fmla="*/ 2147483647 w 1086"/>
              <a:gd name="T81" fmla="*/ 2147483647 h 1040"/>
              <a:gd name="T82" fmla="*/ 2147483647 w 1086"/>
              <a:gd name="T83" fmla="*/ 2147483647 h 1040"/>
              <a:gd name="T84" fmla="*/ 2147483647 w 1086"/>
              <a:gd name="T85" fmla="*/ 2147483647 h 1040"/>
              <a:gd name="T86" fmla="*/ 2147483647 w 1086"/>
              <a:gd name="T87" fmla="*/ 2147483647 h 1040"/>
              <a:gd name="T88" fmla="*/ 2147483647 w 1086"/>
              <a:gd name="T89" fmla="*/ 2147483647 h 1040"/>
              <a:gd name="T90" fmla="*/ 2147483647 w 1086"/>
              <a:gd name="T91" fmla="*/ 2147483647 h 1040"/>
              <a:gd name="T92" fmla="*/ 2147483647 w 1086"/>
              <a:gd name="T93" fmla="*/ 2147483647 h 1040"/>
              <a:gd name="T94" fmla="*/ 2147483647 w 1086"/>
              <a:gd name="T95" fmla="*/ 2147483647 h 1040"/>
              <a:gd name="T96" fmla="*/ 2147483647 w 1086"/>
              <a:gd name="T97" fmla="*/ 2147483647 h 1040"/>
              <a:gd name="T98" fmla="*/ 2147483647 w 1086"/>
              <a:gd name="T99" fmla="*/ 0 h 1040"/>
              <a:gd name="T100" fmla="*/ 2147483647 w 1086"/>
              <a:gd name="T101" fmla="*/ 2147483647 h 1040"/>
              <a:gd name="T102" fmla="*/ 2147483647 w 1086"/>
              <a:gd name="T103" fmla="*/ 2147483647 h 1040"/>
              <a:gd name="T104" fmla="*/ 2147483647 w 1086"/>
              <a:gd name="T105" fmla="*/ 2147483647 h 1040"/>
              <a:gd name="T106" fmla="*/ 2147483647 w 1086"/>
              <a:gd name="T107" fmla="*/ 2147483647 h 1040"/>
              <a:gd name="T108" fmla="*/ 2147483647 w 1086"/>
              <a:gd name="T109" fmla="*/ 2147483647 h 10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6"/>
              <a:gd name="T166" fmla="*/ 0 h 1040"/>
              <a:gd name="T167" fmla="*/ 1086 w 1086"/>
              <a:gd name="T168" fmla="*/ 1040 h 10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6" h="1040">
                <a:moveTo>
                  <a:pt x="432" y="176"/>
                </a:moveTo>
                <a:cubicBezTo>
                  <a:pt x="406" y="167"/>
                  <a:pt x="386" y="153"/>
                  <a:pt x="360" y="144"/>
                </a:cubicBezTo>
                <a:cubicBezTo>
                  <a:pt x="315" y="147"/>
                  <a:pt x="269" y="146"/>
                  <a:pt x="224" y="152"/>
                </a:cubicBezTo>
                <a:cubicBezTo>
                  <a:pt x="207" y="154"/>
                  <a:pt x="176" y="168"/>
                  <a:pt x="176" y="168"/>
                </a:cubicBezTo>
                <a:cubicBezTo>
                  <a:pt x="147" y="211"/>
                  <a:pt x="117" y="235"/>
                  <a:pt x="152" y="296"/>
                </a:cubicBezTo>
                <a:cubicBezTo>
                  <a:pt x="158" y="306"/>
                  <a:pt x="260" y="324"/>
                  <a:pt x="272" y="328"/>
                </a:cubicBezTo>
                <a:cubicBezTo>
                  <a:pt x="295" y="362"/>
                  <a:pt x="322" y="375"/>
                  <a:pt x="336" y="416"/>
                </a:cubicBezTo>
                <a:cubicBezTo>
                  <a:pt x="325" y="541"/>
                  <a:pt x="350" y="473"/>
                  <a:pt x="304" y="528"/>
                </a:cubicBezTo>
                <a:cubicBezTo>
                  <a:pt x="298" y="535"/>
                  <a:pt x="297" y="548"/>
                  <a:pt x="288" y="552"/>
                </a:cubicBezTo>
                <a:cubicBezTo>
                  <a:pt x="268" y="560"/>
                  <a:pt x="245" y="557"/>
                  <a:pt x="224" y="560"/>
                </a:cubicBezTo>
                <a:cubicBezTo>
                  <a:pt x="180" y="590"/>
                  <a:pt x="143" y="586"/>
                  <a:pt x="88" y="592"/>
                </a:cubicBezTo>
                <a:cubicBezTo>
                  <a:pt x="59" y="602"/>
                  <a:pt x="37" y="619"/>
                  <a:pt x="24" y="648"/>
                </a:cubicBezTo>
                <a:cubicBezTo>
                  <a:pt x="17" y="663"/>
                  <a:pt x="13" y="680"/>
                  <a:pt x="8" y="696"/>
                </a:cubicBezTo>
                <a:cubicBezTo>
                  <a:pt x="5" y="704"/>
                  <a:pt x="0" y="720"/>
                  <a:pt x="0" y="720"/>
                </a:cubicBezTo>
                <a:cubicBezTo>
                  <a:pt x="8" y="725"/>
                  <a:pt x="15" y="732"/>
                  <a:pt x="24" y="736"/>
                </a:cubicBezTo>
                <a:cubicBezTo>
                  <a:pt x="34" y="740"/>
                  <a:pt x="51" y="734"/>
                  <a:pt x="56" y="744"/>
                </a:cubicBezTo>
                <a:cubicBezTo>
                  <a:pt x="92" y="815"/>
                  <a:pt x="33" y="814"/>
                  <a:pt x="96" y="856"/>
                </a:cubicBezTo>
                <a:cubicBezTo>
                  <a:pt x="254" y="849"/>
                  <a:pt x="288" y="895"/>
                  <a:pt x="304" y="768"/>
                </a:cubicBezTo>
                <a:cubicBezTo>
                  <a:pt x="325" y="771"/>
                  <a:pt x="350" y="764"/>
                  <a:pt x="368" y="776"/>
                </a:cubicBezTo>
                <a:cubicBezTo>
                  <a:pt x="382" y="786"/>
                  <a:pt x="368" y="819"/>
                  <a:pt x="384" y="824"/>
                </a:cubicBezTo>
                <a:cubicBezTo>
                  <a:pt x="392" y="827"/>
                  <a:pt x="400" y="829"/>
                  <a:pt x="408" y="832"/>
                </a:cubicBezTo>
                <a:cubicBezTo>
                  <a:pt x="421" y="829"/>
                  <a:pt x="436" y="830"/>
                  <a:pt x="448" y="824"/>
                </a:cubicBezTo>
                <a:cubicBezTo>
                  <a:pt x="488" y="804"/>
                  <a:pt x="461" y="781"/>
                  <a:pt x="504" y="752"/>
                </a:cubicBezTo>
                <a:cubicBezTo>
                  <a:pt x="565" y="767"/>
                  <a:pt x="553" y="778"/>
                  <a:pt x="584" y="824"/>
                </a:cubicBezTo>
                <a:cubicBezTo>
                  <a:pt x="587" y="856"/>
                  <a:pt x="583" y="889"/>
                  <a:pt x="592" y="920"/>
                </a:cubicBezTo>
                <a:cubicBezTo>
                  <a:pt x="605" y="967"/>
                  <a:pt x="668" y="1025"/>
                  <a:pt x="712" y="1040"/>
                </a:cubicBezTo>
                <a:cubicBezTo>
                  <a:pt x="751" y="1027"/>
                  <a:pt x="796" y="1036"/>
                  <a:pt x="832" y="1016"/>
                </a:cubicBezTo>
                <a:cubicBezTo>
                  <a:pt x="849" y="1007"/>
                  <a:pt x="864" y="995"/>
                  <a:pt x="880" y="984"/>
                </a:cubicBezTo>
                <a:cubicBezTo>
                  <a:pt x="888" y="979"/>
                  <a:pt x="904" y="968"/>
                  <a:pt x="904" y="968"/>
                </a:cubicBezTo>
                <a:cubicBezTo>
                  <a:pt x="896" y="928"/>
                  <a:pt x="896" y="909"/>
                  <a:pt x="856" y="896"/>
                </a:cubicBezTo>
                <a:cubicBezTo>
                  <a:pt x="851" y="888"/>
                  <a:pt x="841" y="882"/>
                  <a:pt x="840" y="872"/>
                </a:cubicBezTo>
                <a:cubicBezTo>
                  <a:pt x="831" y="735"/>
                  <a:pt x="844" y="776"/>
                  <a:pt x="976" y="768"/>
                </a:cubicBezTo>
                <a:cubicBezTo>
                  <a:pt x="990" y="727"/>
                  <a:pt x="981" y="688"/>
                  <a:pt x="968" y="648"/>
                </a:cubicBezTo>
                <a:cubicBezTo>
                  <a:pt x="971" y="635"/>
                  <a:pt x="966" y="618"/>
                  <a:pt x="976" y="608"/>
                </a:cubicBezTo>
                <a:cubicBezTo>
                  <a:pt x="986" y="598"/>
                  <a:pt x="1004" y="606"/>
                  <a:pt x="1016" y="600"/>
                </a:cubicBezTo>
                <a:cubicBezTo>
                  <a:pt x="1040" y="588"/>
                  <a:pt x="1061" y="547"/>
                  <a:pt x="1080" y="528"/>
                </a:cubicBezTo>
                <a:cubicBezTo>
                  <a:pt x="1074" y="469"/>
                  <a:pt x="1086" y="438"/>
                  <a:pt x="1040" y="408"/>
                </a:cubicBezTo>
                <a:cubicBezTo>
                  <a:pt x="1016" y="372"/>
                  <a:pt x="1027" y="367"/>
                  <a:pt x="1040" y="328"/>
                </a:cubicBezTo>
                <a:cubicBezTo>
                  <a:pt x="1037" y="309"/>
                  <a:pt x="1037" y="290"/>
                  <a:pt x="1032" y="272"/>
                </a:cubicBezTo>
                <a:cubicBezTo>
                  <a:pt x="1020" y="232"/>
                  <a:pt x="970" y="224"/>
                  <a:pt x="936" y="216"/>
                </a:cubicBezTo>
                <a:cubicBezTo>
                  <a:pt x="908" y="175"/>
                  <a:pt x="917" y="162"/>
                  <a:pt x="864" y="144"/>
                </a:cubicBezTo>
                <a:cubicBezTo>
                  <a:pt x="853" y="147"/>
                  <a:pt x="836" y="142"/>
                  <a:pt x="832" y="152"/>
                </a:cubicBezTo>
                <a:cubicBezTo>
                  <a:pt x="779" y="279"/>
                  <a:pt x="863" y="214"/>
                  <a:pt x="800" y="256"/>
                </a:cubicBezTo>
                <a:cubicBezTo>
                  <a:pt x="733" y="211"/>
                  <a:pt x="774" y="217"/>
                  <a:pt x="728" y="240"/>
                </a:cubicBezTo>
                <a:cubicBezTo>
                  <a:pt x="720" y="244"/>
                  <a:pt x="712" y="245"/>
                  <a:pt x="704" y="248"/>
                </a:cubicBezTo>
                <a:cubicBezTo>
                  <a:pt x="677" y="230"/>
                  <a:pt x="632" y="184"/>
                  <a:pt x="632" y="184"/>
                </a:cubicBezTo>
                <a:cubicBezTo>
                  <a:pt x="627" y="168"/>
                  <a:pt x="621" y="152"/>
                  <a:pt x="616" y="136"/>
                </a:cubicBezTo>
                <a:cubicBezTo>
                  <a:pt x="613" y="128"/>
                  <a:pt x="608" y="112"/>
                  <a:pt x="608" y="112"/>
                </a:cubicBezTo>
                <a:cubicBezTo>
                  <a:pt x="605" y="93"/>
                  <a:pt x="610" y="72"/>
                  <a:pt x="600" y="56"/>
                </a:cubicBezTo>
                <a:cubicBezTo>
                  <a:pt x="585" y="33"/>
                  <a:pt x="533" y="10"/>
                  <a:pt x="504" y="0"/>
                </a:cubicBezTo>
                <a:cubicBezTo>
                  <a:pt x="480" y="3"/>
                  <a:pt x="455" y="0"/>
                  <a:pt x="432" y="8"/>
                </a:cubicBezTo>
                <a:cubicBezTo>
                  <a:pt x="407" y="17"/>
                  <a:pt x="416" y="60"/>
                  <a:pt x="424" y="72"/>
                </a:cubicBezTo>
                <a:cubicBezTo>
                  <a:pt x="435" y="88"/>
                  <a:pt x="461" y="83"/>
                  <a:pt x="480" y="88"/>
                </a:cubicBezTo>
                <a:cubicBezTo>
                  <a:pt x="495" y="132"/>
                  <a:pt x="497" y="173"/>
                  <a:pt x="456" y="200"/>
                </a:cubicBezTo>
                <a:cubicBezTo>
                  <a:pt x="400" y="181"/>
                  <a:pt x="392" y="189"/>
                  <a:pt x="432" y="176"/>
                </a:cubicBezTo>
                <a:close/>
              </a:path>
            </a:pathLst>
          </a:custGeom>
          <a:gradFill rotWithShape="1">
            <a:gsLst>
              <a:gs pos="0">
                <a:srgbClr val="EAEAEA">
                  <a:alpha val="74001"/>
                </a:srgbClr>
              </a:gs>
              <a:gs pos="100000">
                <a:srgbClr val="6C6C6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pPr>
              <a:defRPr/>
            </a:pPr>
            <a:endParaRPr lang="en-US" u="none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Text Box 145"/>
          <p:cNvSpPr txBox="1">
            <a:spLocks noChangeArrowheads="1"/>
          </p:cNvSpPr>
          <p:nvPr/>
        </p:nvSpPr>
        <p:spPr bwMode="auto">
          <a:xfrm>
            <a:off x="6294438" y="3287713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mDC</a:t>
            </a:r>
          </a:p>
        </p:txBody>
      </p:sp>
      <p:grpSp>
        <p:nvGrpSpPr>
          <p:cNvPr id="39" name="Group 146"/>
          <p:cNvGrpSpPr>
            <a:grpSpLocks/>
          </p:cNvGrpSpPr>
          <p:nvPr/>
        </p:nvGrpSpPr>
        <p:grpSpPr bwMode="auto">
          <a:xfrm>
            <a:off x="4349750" y="3817938"/>
            <a:ext cx="1754188" cy="1954212"/>
            <a:chOff x="1586" y="1566"/>
            <a:chExt cx="1384" cy="1536"/>
          </a:xfrm>
        </p:grpSpPr>
        <p:sp>
          <p:nvSpPr>
            <p:cNvPr id="40" name="Oval 147"/>
            <p:cNvSpPr>
              <a:spLocks noChangeArrowheads="1"/>
            </p:cNvSpPr>
            <p:nvPr/>
          </p:nvSpPr>
          <p:spPr bwMode="auto">
            <a:xfrm>
              <a:off x="1586" y="1566"/>
              <a:ext cx="669" cy="670"/>
            </a:xfrm>
            <a:prstGeom prst="ellipse">
              <a:avLst/>
            </a:pr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soft" dir="t"/>
            </a:scene3d>
            <a:sp3d prstMaterial="dkEdge">
              <a:bevelT/>
            </a:sp3d>
          </p:spPr>
          <p:txBody>
            <a:bodyPr wrap="none" anchor="ctr"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3200" u="none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41" name="Oval 148"/>
            <p:cNvSpPr>
              <a:spLocks noChangeArrowheads="1"/>
            </p:cNvSpPr>
            <p:nvPr/>
          </p:nvSpPr>
          <p:spPr bwMode="auto">
            <a:xfrm>
              <a:off x="2342" y="2475"/>
              <a:ext cx="628" cy="6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freezing" dir="t"/>
            </a:scene3d>
            <a:sp3d prstMaterial="dkEdge"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u="none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T</a:t>
              </a:r>
            </a:p>
          </p:txBody>
        </p:sp>
        <p:sp>
          <p:nvSpPr>
            <p:cNvPr id="42" name="AutoShape 149"/>
            <p:cNvSpPr>
              <a:spLocks noChangeArrowheads="1"/>
            </p:cNvSpPr>
            <p:nvPr/>
          </p:nvSpPr>
          <p:spPr bwMode="auto">
            <a:xfrm rot="-7784881">
              <a:off x="2050" y="2118"/>
              <a:ext cx="238" cy="144"/>
            </a:xfrm>
            <a:prstGeom prst="chevron">
              <a:avLst>
                <a:gd name="adj" fmla="val 41319"/>
              </a:avLst>
            </a:prstGeom>
            <a:solidFill>
              <a:schemeClr val="tx2">
                <a:lumMod val="85000"/>
                <a:lumOff val="15000"/>
              </a:schemeClr>
            </a:solidFill>
            <a:ln w="9525">
              <a:solidFill>
                <a:schemeClr val="tx2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ood" dir="t"/>
            </a:scene3d>
            <a:sp3d prstMaterial="metal">
              <a:bevelT/>
              <a:bevelB/>
            </a:sp3d>
          </p:spPr>
          <p:txBody>
            <a:bodyPr wrap="none" anchor="ctr"/>
            <a:lstStyle/>
            <a:p>
              <a:pPr>
                <a:defRPr/>
              </a:pPr>
              <a:endParaRPr lang="en-US" u="none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3" name="Oval 150"/>
            <p:cNvSpPr>
              <a:spLocks noChangeArrowheads="1"/>
            </p:cNvSpPr>
            <p:nvPr/>
          </p:nvSpPr>
          <p:spPr bwMode="auto">
            <a:xfrm>
              <a:off x="2217" y="2262"/>
              <a:ext cx="104" cy="10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metal"/>
          </p:spPr>
          <p:txBody>
            <a:bodyPr wrap="none" anchor="ctr"/>
            <a:lstStyle/>
            <a:p>
              <a:pPr>
                <a:defRPr/>
              </a:pPr>
              <a:endParaRPr lang="en-US" u="none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44" name="AutoShape 151"/>
            <p:cNvSpPr>
              <a:spLocks noChangeArrowheads="1"/>
            </p:cNvSpPr>
            <p:nvPr/>
          </p:nvSpPr>
          <p:spPr bwMode="auto">
            <a:xfrm rot="13815154">
              <a:off x="2240" y="2406"/>
              <a:ext cx="310" cy="124"/>
            </a:xfrm>
            <a:prstGeom prst="flowChartOnlineStorage">
              <a:avLst/>
            </a:prstGeom>
            <a:solidFill>
              <a:schemeClr val="tx2">
                <a:lumMod val="85000"/>
                <a:lumOff val="15000"/>
              </a:schemeClr>
            </a:solidFill>
            <a:ln w="9525">
              <a:solidFill>
                <a:schemeClr val="tx2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lood" dir="t"/>
            </a:scene3d>
            <a:sp3d contourW="12700" prstMaterial="metal">
              <a:bevelT/>
              <a:bevelB/>
              <a:contourClr>
                <a:schemeClr val="tx2">
                  <a:lumMod val="85000"/>
                  <a:lumOff val="15000"/>
                </a:schemeClr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en-US" u="none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45" name="AutoShape 153"/>
          <p:cNvSpPr>
            <a:spLocks noChangeArrowheads="1"/>
          </p:cNvSpPr>
          <p:nvPr/>
        </p:nvSpPr>
        <p:spPr bwMode="auto">
          <a:xfrm>
            <a:off x="2365456" y="4631572"/>
            <a:ext cx="836613" cy="81764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chilly" dir="t"/>
          </a:scene3d>
          <a:sp3d prstMaterial="softEdge"/>
        </p:spPr>
        <p:txBody>
          <a:bodyPr wrap="none" anchor="ctr"/>
          <a:lstStyle/>
          <a:p>
            <a:pPr algn="ctr">
              <a:defRPr/>
            </a:pPr>
            <a:r>
              <a:rPr lang="en-US" sz="1600" u="none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pDC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6" name="Text Box 156"/>
          <p:cNvSpPr txBox="1">
            <a:spLocks noChangeArrowheads="1"/>
          </p:cNvSpPr>
          <p:nvPr/>
        </p:nvSpPr>
        <p:spPr bwMode="auto">
          <a:xfrm>
            <a:off x="6280150" y="4391025"/>
            <a:ext cx="1797050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CTLA4-Ig</a:t>
            </a:r>
          </a:p>
          <a:p>
            <a:pPr algn="ctr" eaLnBrk="1" hangingPunct="1"/>
            <a:r>
              <a:rPr lang="en-US" sz="1600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Abatacept</a:t>
            </a:r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47" name="Line 157"/>
          <p:cNvSpPr>
            <a:spLocks noChangeShapeType="1"/>
          </p:cNvSpPr>
          <p:nvPr/>
        </p:nvSpPr>
        <p:spPr bwMode="auto">
          <a:xfrm flipH="1" flipV="1">
            <a:off x="5891213" y="4391025"/>
            <a:ext cx="388937" cy="13017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8" name="Text Box 163"/>
          <p:cNvSpPr txBox="1">
            <a:spLocks noChangeArrowheads="1"/>
          </p:cNvSpPr>
          <p:nvPr/>
        </p:nvSpPr>
        <p:spPr bwMode="auto">
          <a:xfrm>
            <a:off x="4919663" y="5969000"/>
            <a:ext cx="1657350" cy="338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TNF blockade</a:t>
            </a:r>
          </a:p>
        </p:txBody>
      </p:sp>
      <p:cxnSp>
        <p:nvCxnSpPr>
          <p:cNvPr id="49" name="AutoShape 164"/>
          <p:cNvCxnSpPr>
            <a:cxnSpLocks noChangeShapeType="1"/>
            <a:endCxn id="24" idx="3"/>
          </p:cNvCxnSpPr>
          <p:nvPr/>
        </p:nvCxnSpPr>
        <p:spPr bwMode="auto">
          <a:xfrm rot="10800000">
            <a:off x="4959350" y="5851525"/>
            <a:ext cx="284163" cy="158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none" w="lg" len="lg"/>
          </a:ln>
          <a:extLst/>
        </p:spPr>
      </p:cxnSp>
      <p:sp>
        <p:nvSpPr>
          <p:cNvPr id="50" name="Text Box 165"/>
          <p:cNvSpPr txBox="1">
            <a:spLocks noChangeArrowheads="1"/>
          </p:cNvSpPr>
          <p:nvPr/>
        </p:nvSpPr>
        <p:spPr bwMode="auto">
          <a:xfrm>
            <a:off x="4919663" y="6527800"/>
            <a:ext cx="1525587" cy="338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IL-6 blockade</a:t>
            </a:r>
          </a:p>
        </p:txBody>
      </p:sp>
      <p:cxnSp>
        <p:nvCxnSpPr>
          <p:cNvPr id="51" name="AutoShape 166"/>
          <p:cNvCxnSpPr>
            <a:cxnSpLocks noChangeShapeType="1"/>
            <a:stCxn id="50" idx="1"/>
            <a:endCxn id="24" idx="2"/>
          </p:cNvCxnSpPr>
          <p:nvPr/>
        </p:nvCxnSpPr>
        <p:spPr bwMode="auto">
          <a:xfrm rot="10800000">
            <a:off x="4649788" y="6070600"/>
            <a:ext cx="269875" cy="627063"/>
          </a:xfrm>
          <a:prstGeom prst="bentConnector2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none" w="lg" len="lg"/>
          </a:ln>
          <a:extLst/>
        </p:spPr>
      </p:cxnSp>
      <p:sp>
        <p:nvSpPr>
          <p:cNvPr id="52" name="Text Box 167"/>
          <p:cNvSpPr txBox="1">
            <a:spLocks noChangeArrowheads="1"/>
          </p:cNvSpPr>
          <p:nvPr/>
        </p:nvSpPr>
        <p:spPr bwMode="auto">
          <a:xfrm>
            <a:off x="2514600" y="2967038"/>
            <a:ext cx="1508125" cy="539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Anti-B cell antibodies</a:t>
            </a:r>
          </a:p>
        </p:txBody>
      </p:sp>
      <p:sp>
        <p:nvSpPr>
          <p:cNvPr id="53" name="Line 168"/>
          <p:cNvSpPr>
            <a:spLocks noChangeShapeType="1"/>
          </p:cNvSpPr>
          <p:nvPr/>
        </p:nvSpPr>
        <p:spPr bwMode="auto">
          <a:xfrm>
            <a:off x="3883025" y="3419475"/>
            <a:ext cx="519113" cy="563563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54" name="Text Box 169"/>
          <p:cNvSpPr txBox="1">
            <a:spLocks noChangeArrowheads="1"/>
          </p:cNvSpPr>
          <p:nvPr/>
        </p:nvSpPr>
        <p:spPr bwMode="auto">
          <a:xfrm>
            <a:off x="5441950" y="2187575"/>
            <a:ext cx="1263650" cy="539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BAFF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inhibitors</a:t>
            </a:r>
          </a:p>
        </p:txBody>
      </p:sp>
      <p:cxnSp>
        <p:nvCxnSpPr>
          <p:cNvPr id="55" name="AutoShape 170"/>
          <p:cNvCxnSpPr>
            <a:cxnSpLocks noChangeShapeType="1"/>
            <a:stCxn id="54" idx="1"/>
            <a:endCxn id="31" idx="0"/>
          </p:cNvCxnSpPr>
          <p:nvPr/>
        </p:nvCxnSpPr>
        <p:spPr bwMode="auto">
          <a:xfrm rot="10800000" flipV="1">
            <a:off x="4881563" y="2457450"/>
            <a:ext cx="560387" cy="833438"/>
          </a:xfrm>
          <a:prstGeom prst="bentConnector2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171"/>
          <p:cNvCxnSpPr>
            <a:cxnSpLocks noChangeShapeType="1"/>
            <a:stCxn id="54" idx="1"/>
            <a:endCxn id="30" idx="0"/>
          </p:cNvCxnSpPr>
          <p:nvPr/>
        </p:nvCxnSpPr>
        <p:spPr bwMode="auto">
          <a:xfrm rot="10800000" flipH="1" flipV="1">
            <a:off x="5441950" y="2457450"/>
            <a:ext cx="46038" cy="781050"/>
          </a:xfrm>
          <a:prstGeom prst="bentConnector4">
            <a:avLst>
              <a:gd name="adj1" fmla="val -496546"/>
              <a:gd name="adj2" fmla="val 67273"/>
            </a:avLst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172"/>
          <p:cNvCxnSpPr>
            <a:cxnSpLocks noChangeShapeType="1"/>
            <a:stCxn id="54" idx="2"/>
            <a:endCxn id="29" idx="0"/>
          </p:cNvCxnSpPr>
          <p:nvPr/>
        </p:nvCxnSpPr>
        <p:spPr bwMode="auto">
          <a:xfrm rot="16200000" flipH="1">
            <a:off x="6126163" y="2674937"/>
            <a:ext cx="71438" cy="1762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 Box 173"/>
          <p:cNvSpPr txBox="1">
            <a:spLocks noChangeArrowheads="1"/>
          </p:cNvSpPr>
          <p:nvPr/>
        </p:nvSpPr>
        <p:spPr bwMode="auto">
          <a:xfrm>
            <a:off x="2286000" y="3530600"/>
            <a:ext cx="1371600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TLR</a:t>
            </a:r>
          </a:p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inhibitors</a:t>
            </a:r>
          </a:p>
        </p:txBody>
      </p:sp>
      <p:cxnSp>
        <p:nvCxnSpPr>
          <p:cNvPr id="59" name="AutoShape 174"/>
          <p:cNvCxnSpPr>
            <a:cxnSpLocks noChangeShapeType="1"/>
            <a:stCxn id="58" idx="3"/>
            <a:endCxn id="33" idx="1"/>
          </p:cNvCxnSpPr>
          <p:nvPr/>
        </p:nvCxnSpPr>
        <p:spPr bwMode="auto">
          <a:xfrm>
            <a:off x="3657600" y="3822700"/>
            <a:ext cx="127000" cy="26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none" w="lg" len="lg"/>
          </a:ln>
          <a:extLst/>
        </p:spPr>
      </p:cxnSp>
      <p:sp>
        <p:nvSpPr>
          <p:cNvPr id="60" name="Text Box 175"/>
          <p:cNvSpPr txBox="1">
            <a:spLocks noChangeArrowheads="1"/>
          </p:cNvSpPr>
          <p:nvPr/>
        </p:nvSpPr>
        <p:spPr bwMode="auto">
          <a:xfrm>
            <a:off x="2286000" y="4141788"/>
            <a:ext cx="1371600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IFN</a:t>
            </a:r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</a:p>
          <a:p>
            <a:pPr algn="ctr" eaLnBrk="1" hangingPunct="1"/>
            <a:r>
              <a:rPr lang="en-US" sz="16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blockade</a:t>
            </a:r>
          </a:p>
        </p:txBody>
      </p:sp>
      <p:cxnSp>
        <p:nvCxnSpPr>
          <p:cNvPr id="61" name="AutoShape 176"/>
          <p:cNvCxnSpPr>
            <a:cxnSpLocks noChangeShapeType="1"/>
            <a:stCxn id="60" idx="2"/>
            <a:endCxn id="8" idx="0"/>
          </p:cNvCxnSpPr>
          <p:nvPr/>
        </p:nvCxnSpPr>
        <p:spPr bwMode="auto">
          <a:xfrm>
            <a:off x="2971800" y="4725988"/>
            <a:ext cx="455613" cy="150812"/>
          </a:xfrm>
          <a:prstGeom prst="straightConnector1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183"/>
          <p:cNvSpPr txBox="1">
            <a:spLocks noChangeArrowheads="1"/>
          </p:cNvSpPr>
          <p:nvPr/>
        </p:nvSpPr>
        <p:spPr bwMode="auto">
          <a:xfrm>
            <a:off x="2362200" y="5807075"/>
            <a:ext cx="1876425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>
                <a:solidFill>
                  <a:schemeClr val="tx2"/>
                </a:solidFill>
                <a:latin typeface="Arial" panose="020B0604020202020204" pitchFamily="34" charset="0"/>
              </a:rPr>
              <a:t>Lymphocyte signaling </a:t>
            </a:r>
          </a:p>
          <a:p>
            <a:pPr algn="ctr" eaLnBrk="1" hangingPunct="1"/>
            <a:r>
              <a:rPr lang="en-US" sz="1600" u="none">
                <a:solidFill>
                  <a:schemeClr val="tx2"/>
                </a:solidFill>
                <a:latin typeface="Arial" panose="020B0604020202020204" pitchFamily="34" charset="0"/>
              </a:rPr>
              <a:t>small molecule inhibitors</a:t>
            </a:r>
          </a:p>
        </p:txBody>
      </p:sp>
      <p:sp>
        <p:nvSpPr>
          <p:cNvPr id="63" name="Line 185"/>
          <p:cNvSpPr>
            <a:spLocks noChangeShapeType="1"/>
          </p:cNvSpPr>
          <p:nvPr/>
        </p:nvSpPr>
        <p:spPr bwMode="auto">
          <a:xfrm flipV="1">
            <a:off x="3754438" y="4910138"/>
            <a:ext cx="1360487" cy="9017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4" name="Line 186"/>
          <p:cNvSpPr>
            <a:spLocks noChangeShapeType="1"/>
          </p:cNvSpPr>
          <p:nvPr/>
        </p:nvSpPr>
        <p:spPr bwMode="auto">
          <a:xfrm>
            <a:off x="5062538" y="4846638"/>
            <a:ext cx="1143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5" name="Line 187"/>
          <p:cNvSpPr>
            <a:spLocks noChangeShapeType="1"/>
          </p:cNvSpPr>
          <p:nvPr/>
        </p:nvSpPr>
        <p:spPr bwMode="auto">
          <a:xfrm>
            <a:off x="5087938" y="4818063"/>
            <a:ext cx="1143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66" name="Oval 188"/>
          <p:cNvSpPr>
            <a:spLocks noChangeArrowheads="1"/>
          </p:cNvSpPr>
          <p:nvPr/>
        </p:nvSpPr>
        <p:spPr bwMode="auto">
          <a:xfrm>
            <a:off x="4272124" y="2772307"/>
            <a:ext cx="365118" cy="488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600" u="none" dirty="0">
                <a:solidFill>
                  <a:schemeClr val="tx2"/>
                </a:solidFill>
                <a:latin typeface="Arial" pitchFamily="34" charset="0"/>
              </a:rPr>
              <a:t>PC</a:t>
            </a:r>
          </a:p>
        </p:txBody>
      </p:sp>
      <p:grpSp>
        <p:nvGrpSpPr>
          <p:cNvPr id="67" name="Group 191"/>
          <p:cNvGrpSpPr>
            <a:grpSpLocks/>
          </p:cNvGrpSpPr>
          <p:nvPr/>
        </p:nvGrpSpPr>
        <p:grpSpPr bwMode="auto">
          <a:xfrm>
            <a:off x="2522538" y="2384425"/>
            <a:ext cx="1687512" cy="585788"/>
            <a:chOff x="-42" y="586"/>
            <a:chExt cx="1451" cy="384"/>
          </a:xfrm>
        </p:grpSpPr>
        <p:sp>
          <p:nvSpPr>
            <p:cNvPr id="68" name="Line 193"/>
            <p:cNvSpPr>
              <a:spLocks noChangeShapeType="1"/>
            </p:cNvSpPr>
            <p:nvPr/>
          </p:nvSpPr>
          <p:spPr bwMode="auto">
            <a:xfrm>
              <a:off x="1240" y="789"/>
              <a:ext cx="169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69" name="Text Box 192"/>
            <p:cNvSpPr txBox="1">
              <a:spLocks noChangeArrowheads="1"/>
            </p:cNvSpPr>
            <p:nvPr/>
          </p:nvSpPr>
          <p:spPr bwMode="auto">
            <a:xfrm>
              <a:off x="-42" y="586"/>
              <a:ext cx="1315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1600" u="none">
                  <a:solidFill>
                    <a:schemeClr val="tx2"/>
                  </a:solidFill>
                  <a:latin typeface="Arial" panose="020B0604020202020204" pitchFamily="34" charset="0"/>
                </a:rPr>
                <a:t>Proteasome </a:t>
              </a:r>
            </a:p>
            <a:p>
              <a:pPr algn="ctr" eaLnBrk="1" hangingPunct="1"/>
              <a:r>
                <a:rPr lang="en-US" sz="1600" u="none">
                  <a:solidFill>
                    <a:schemeClr val="tx2"/>
                  </a:solidFill>
                  <a:latin typeface="Arial" panose="020B0604020202020204" pitchFamily="34" charset="0"/>
                </a:rPr>
                <a:t>inhibitors</a:t>
              </a:r>
            </a:p>
          </p:txBody>
        </p:sp>
      </p:grpSp>
      <p:sp>
        <p:nvSpPr>
          <p:cNvPr id="70" name="Line 195"/>
          <p:cNvSpPr>
            <a:spLocks noChangeShapeType="1"/>
          </p:cNvSpPr>
          <p:nvPr/>
        </p:nvSpPr>
        <p:spPr bwMode="auto">
          <a:xfrm flipH="1">
            <a:off x="2393950" y="2513013"/>
            <a:ext cx="0" cy="2590800"/>
          </a:xfrm>
          <a:prstGeom prst="line">
            <a:avLst/>
          </a:prstGeom>
          <a:noFill/>
          <a:ln w="12700" cap="rnd">
            <a:solidFill>
              <a:schemeClr val="accent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u="none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Line 196"/>
          <p:cNvSpPr>
            <a:spLocks noChangeShapeType="1"/>
          </p:cNvSpPr>
          <p:nvPr/>
        </p:nvSpPr>
        <p:spPr bwMode="auto">
          <a:xfrm flipH="1">
            <a:off x="2363788" y="4937125"/>
            <a:ext cx="279400" cy="0"/>
          </a:xfrm>
          <a:prstGeom prst="line">
            <a:avLst/>
          </a:prstGeom>
          <a:noFill/>
          <a:ln w="12700" cap="rnd">
            <a:solidFill>
              <a:srgbClr val="BBE0E3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72" name="Line 168"/>
          <p:cNvSpPr>
            <a:spLocks noChangeShapeType="1"/>
          </p:cNvSpPr>
          <p:nvPr/>
        </p:nvSpPr>
        <p:spPr bwMode="auto">
          <a:xfrm>
            <a:off x="3556000" y="3594100"/>
            <a:ext cx="2854325" cy="20638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grpSp>
        <p:nvGrpSpPr>
          <p:cNvPr id="73" name="Group 15"/>
          <p:cNvGrpSpPr>
            <a:grpSpLocks/>
          </p:cNvGrpSpPr>
          <p:nvPr/>
        </p:nvGrpSpPr>
        <p:grpSpPr bwMode="auto">
          <a:xfrm rot="5400000">
            <a:off x="4477544" y="2293144"/>
            <a:ext cx="341312" cy="304800"/>
            <a:chOff x="2007" y="1357"/>
            <a:chExt cx="364" cy="394"/>
          </a:xfrm>
        </p:grpSpPr>
        <p:sp>
          <p:nvSpPr>
            <p:cNvPr id="74" name="Line 16"/>
            <p:cNvSpPr>
              <a:spLocks noChangeShapeType="1"/>
            </p:cNvSpPr>
            <p:nvPr/>
          </p:nvSpPr>
          <p:spPr bwMode="auto">
            <a:xfrm rot="16200000" flipV="1">
              <a:off x="2102" y="1617"/>
              <a:ext cx="2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 rot="-5400000">
              <a:off x="2240" y="1357"/>
              <a:ext cx="126" cy="1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rot="16200000" flipV="1">
              <a:off x="2006" y="1617"/>
              <a:ext cx="2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 rot="5400000" flipH="1">
              <a:off x="2012" y="1357"/>
              <a:ext cx="126" cy="1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rot="-5400000" flipH="1" flipV="1">
              <a:off x="2265" y="1403"/>
              <a:ext cx="104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 rot="16200000" flipH="1">
              <a:off x="2009" y="1403"/>
              <a:ext cx="104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80" name="Text Box 173"/>
          <p:cNvSpPr txBox="1">
            <a:spLocks noChangeArrowheads="1"/>
          </p:cNvSpPr>
          <p:nvPr/>
        </p:nvSpPr>
        <p:spPr bwMode="auto">
          <a:xfrm>
            <a:off x="3676650" y="1736725"/>
            <a:ext cx="1765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60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Autoantibodies</a:t>
            </a:r>
          </a:p>
          <a:p>
            <a:pPr algn="ctr" eaLnBrk="1" hangingPunct="1"/>
            <a:r>
              <a:rPr lang="en-US" sz="160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Immune complex</a:t>
            </a:r>
          </a:p>
        </p:txBody>
      </p:sp>
      <p:cxnSp>
        <p:nvCxnSpPr>
          <p:cNvPr id="81" name="AutoShape 170"/>
          <p:cNvCxnSpPr>
            <a:cxnSpLocks noChangeShapeType="1"/>
          </p:cNvCxnSpPr>
          <p:nvPr/>
        </p:nvCxnSpPr>
        <p:spPr bwMode="auto">
          <a:xfrm rot="5400000">
            <a:off x="1543844" y="2536031"/>
            <a:ext cx="2994025" cy="1890713"/>
          </a:xfrm>
          <a:prstGeom prst="bentConnector3">
            <a:avLst>
              <a:gd name="adj1" fmla="val -51"/>
            </a:avLst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Line 196"/>
          <p:cNvSpPr>
            <a:spLocks noChangeShapeType="1"/>
          </p:cNvSpPr>
          <p:nvPr/>
        </p:nvSpPr>
        <p:spPr bwMode="auto">
          <a:xfrm flipH="1">
            <a:off x="2095500" y="4978400"/>
            <a:ext cx="279400" cy="0"/>
          </a:xfrm>
          <a:prstGeom prst="line">
            <a:avLst/>
          </a:prstGeom>
          <a:noFill/>
          <a:ln w="12700" cap="rnd">
            <a:solidFill>
              <a:schemeClr val="accent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u="none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Line 104"/>
          <p:cNvSpPr>
            <a:spLocks noChangeShapeType="1"/>
          </p:cNvSpPr>
          <p:nvPr/>
        </p:nvSpPr>
        <p:spPr bwMode="auto">
          <a:xfrm flipV="1">
            <a:off x="2217738" y="5162550"/>
            <a:ext cx="303212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84" name="Line 196"/>
          <p:cNvSpPr>
            <a:spLocks noChangeShapeType="1"/>
          </p:cNvSpPr>
          <p:nvPr/>
        </p:nvSpPr>
        <p:spPr bwMode="auto">
          <a:xfrm flipH="1" flipV="1">
            <a:off x="2393950" y="2513013"/>
            <a:ext cx="130175" cy="0"/>
          </a:xfrm>
          <a:prstGeom prst="line">
            <a:avLst/>
          </a:prstGeom>
          <a:noFill/>
          <a:ln w="12700" cap="rnd">
            <a:solidFill>
              <a:schemeClr val="accent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xtLst/>
        </p:spPr>
        <p:txBody>
          <a:bodyPr/>
          <a:lstStyle/>
          <a:p>
            <a:pPr>
              <a:defRPr/>
            </a:pPr>
            <a:endParaRPr lang="en-US" u="none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0" y="1449388"/>
            <a:ext cx="3319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600" u="none">
                <a:solidFill>
                  <a:srgbClr val="3366FF"/>
                </a:solidFill>
              </a:rPr>
              <a:t>Sle1</a:t>
            </a:r>
            <a:r>
              <a:rPr lang="en-US" sz="1600" u="none">
                <a:solidFill>
                  <a:srgbClr val="FF0000"/>
                </a:solidFill>
              </a:rPr>
              <a:t>, CD22, C1q, BANK, BAFF 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3314700" y="1449388"/>
            <a:ext cx="3543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600" u="none">
                <a:solidFill>
                  <a:srgbClr val="3366FF"/>
                </a:solidFill>
              </a:rPr>
              <a:t>Sle2 (B), Sle3 (T, DC)</a:t>
            </a:r>
            <a:r>
              <a:rPr lang="en-US" sz="1600" u="none">
                <a:solidFill>
                  <a:srgbClr val="FF0000"/>
                </a:solidFill>
              </a:rPr>
              <a:t>, PTPN22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7038975" y="1412875"/>
            <a:ext cx="149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600" u="none">
                <a:solidFill>
                  <a:srgbClr val="FF0000"/>
                </a:solidFill>
              </a:rPr>
              <a:t>FcR, ITGAM</a:t>
            </a:r>
          </a:p>
          <a:p>
            <a:pPr eaLnBrk="1" hangingPunct="1"/>
            <a:endParaRPr lang="en-US" sz="1600" u="none">
              <a:solidFill>
                <a:srgbClr val="FF0000"/>
              </a:solidFill>
            </a:endParaRPr>
          </a:p>
          <a:p>
            <a:pPr eaLnBrk="1" hangingPunct="1"/>
            <a:endParaRPr lang="en-US" sz="1600" u="none">
              <a:solidFill>
                <a:srgbClr val="FF0000"/>
              </a:solidFill>
            </a:endParaRPr>
          </a:p>
        </p:txBody>
      </p:sp>
      <p:sp>
        <p:nvSpPr>
          <p:cNvPr id="88" name="AutoShape 24"/>
          <p:cNvSpPr>
            <a:spLocks noChangeArrowheads="1"/>
          </p:cNvSpPr>
          <p:nvPr/>
        </p:nvSpPr>
        <p:spPr bwMode="auto">
          <a:xfrm>
            <a:off x="320675" y="635000"/>
            <a:ext cx="8485188" cy="3238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000" u="none"/>
              <a:t>Stages of autoimmunity</a:t>
            </a:r>
          </a:p>
        </p:txBody>
      </p:sp>
      <p:sp>
        <p:nvSpPr>
          <p:cNvPr id="89" name="AutoShape 24"/>
          <p:cNvSpPr>
            <a:spLocks noChangeArrowheads="1"/>
          </p:cNvSpPr>
          <p:nvPr/>
        </p:nvSpPr>
        <p:spPr bwMode="auto">
          <a:xfrm>
            <a:off x="320675" y="1089025"/>
            <a:ext cx="1879600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700" u="none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Loss of tolerance</a:t>
            </a:r>
          </a:p>
        </p:txBody>
      </p:sp>
      <p:sp>
        <p:nvSpPr>
          <p:cNvPr id="90" name="AutoShape 24"/>
          <p:cNvSpPr>
            <a:spLocks noChangeArrowheads="1"/>
          </p:cNvSpPr>
          <p:nvPr/>
        </p:nvSpPr>
        <p:spPr bwMode="auto">
          <a:xfrm>
            <a:off x="2495550" y="1089025"/>
            <a:ext cx="4210050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u="none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Innate and adaptive </a:t>
            </a:r>
            <a:r>
              <a:rPr lang="en-US" u="none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dysregulation</a:t>
            </a:r>
            <a:endParaRPr lang="en-US" u="none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AutoShape 24"/>
          <p:cNvSpPr>
            <a:spLocks noChangeArrowheads="1"/>
          </p:cNvSpPr>
          <p:nvPr/>
        </p:nvSpPr>
        <p:spPr bwMode="auto">
          <a:xfrm>
            <a:off x="6789738" y="1089025"/>
            <a:ext cx="2201862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700" u="none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End organ targeting</a:t>
            </a:r>
          </a:p>
        </p:txBody>
      </p:sp>
      <p:cxnSp>
        <p:nvCxnSpPr>
          <p:cNvPr id="92" name="AutoShape 174"/>
          <p:cNvCxnSpPr>
            <a:cxnSpLocks noChangeShapeType="1"/>
          </p:cNvCxnSpPr>
          <p:nvPr/>
        </p:nvCxnSpPr>
        <p:spPr bwMode="auto">
          <a:xfrm rot="5400000" flipH="1" flipV="1">
            <a:off x="2037556" y="4294982"/>
            <a:ext cx="1101725" cy="128588"/>
          </a:xfrm>
          <a:prstGeom prst="bentConnector3">
            <a:avLst>
              <a:gd name="adj1" fmla="val 100658"/>
            </a:avLst>
          </a:prstGeom>
          <a:noFill/>
          <a:ln w="9525">
            <a:solidFill>
              <a:schemeClr val="accent1">
                <a:lumMod val="50000"/>
              </a:schemeClr>
            </a:solidFill>
            <a:prstDash val="sysDot"/>
            <a:miter lim="800000"/>
            <a:headEnd/>
            <a:tailEnd type="none" w="lg" len="lg"/>
          </a:ln>
          <a:extLst/>
        </p:spPr>
      </p:cxnSp>
    </p:spTree>
    <p:extLst>
      <p:ext uri="{BB962C8B-B14F-4D97-AF65-F5344CB8AC3E}">
        <p14:creationId xmlns:p14="http://schemas.microsoft.com/office/powerpoint/2010/main" val="38058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228600" y="76200"/>
            <a:ext cx="8688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 u="none" dirty="0" err="1">
                <a:solidFill>
                  <a:schemeClr val="accent1"/>
                </a:solidFill>
              </a:rPr>
              <a:t>Belimumab</a:t>
            </a:r>
            <a:r>
              <a:rPr lang="en-US" sz="3600" u="none" dirty="0">
                <a:solidFill>
                  <a:schemeClr val="accent1"/>
                </a:solidFill>
              </a:rPr>
              <a:t> (anti-BAFF)- </a:t>
            </a:r>
            <a:r>
              <a:rPr lang="en-US" sz="3600" u="none" dirty="0" err="1">
                <a:solidFill>
                  <a:schemeClr val="accent1"/>
                </a:solidFill>
              </a:rPr>
              <a:t>Benlysta</a:t>
            </a:r>
            <a:endParaRPr lang="en-US" sz="3600" u="none" dirty="0">
              <a:solidFill>
                <a:schemeClr val="accent1"/>
              </a:solidFill>
            </a:endParaRPr>
          </a:p>
          <a:p>
            <a:pPr algn="ctr"/>
            <a:r>
              <a:rPr lang="en-US" sz="3600" u="none" dirty="0">
                <a:solidFill>
                  <a:schemeClr val="accent1"/>
                </a:solidFill>
              </a:rPr>
              <a:t> for Treatment of SLE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81000" y="1447800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8001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 dirty="0">
                <a:solidFill>
                  <a:schemeClr val="tx1"/>
                </a:solidFill>
                <a:latin typeface="Times" panose="02020603060405020304" pitchFamily="18" charset="0"/>
              </a:rPr>
              <a:t>Blocks a B cell survival factor, inducing B cell death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 dirty="0">
                <a:solidFill>
                  <a:schemeClr val="tx1"/>
                </a:solidFill>
                <a:latin typeface="Times" panose="02020603060405020304" pitchFamily="18" charset="0"/>
              </a:rPr>
              <a:t>Recently approved (3/9/2011) for the treatment of SLE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800" u="none" dirty="0">
                <a:solidFill>
                  <a:schemeClr val="tx1"/>
                </a:solidFill>
                <a:latin typeface="Times" panose="02020603060405020304" pitchFamily="18" charset="0"/>
              </a:rPr>
              <a:t>1</a:t>
            </a:r>
            <a:r>
              <a:rPr lang="en-US" sz="2800" u="none" baseline="30000" dirty="0">
                <a:solidFill>
                  <a:schemeClr val="tx1"/>
                </a:solidFill>
                <a:latin typeface="Times" panose="02020603060405020304" pitchFamily="18" charset="0"/>
              </a:rPr>
              <a:t>ST</a:t>
            </a:r>
            <a:r>
              <a:rPr lang="en-US" sz="2800" u="none" dirty="0">
                <a:solidFill>
                  <a:schemeClr val="tx1"/>
                </a:solidFill>
                <a:latin typeface="Times" panose="02020603060405020304" pitchFamily="18" charset="0"/>
              </a:rPr>
              <a:t> DRUG APPROVED FOR LUPUS IN OVER 50 YRS</a:t>
            </a: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8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 lvl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 sz="2800" u="none" dirty="0">
                <a:solidFill>
                  <a:schemeClr val="tx1"/>
                </a:solidFill>
                <a:latin typeface="Times" panose="02020603060405020304" pitchFamily="18" charset="0"/>
              </a:rPr>
              <a:t>1</a:t>
            </a:r>
            <a:r>
              <a:rPr lang="en-US" sz="2800" u="none" baseline="30000" dirty="0">
                <a:solidFill>
                  <a:schemeClr val="tx1"/>
                </a:solidFill>
                <a:latin typeface="Times" panose="02020603060405020304" pitchFamily="18" charset="0"/>
              </a:rPr>
              <a:t>ST</a:t>
            </a:r>
            <a:r>
              <a:rPr lang="en-US" sz="2800" u="none" dirty="0">
                <a:solidFill>
                  <a:schemeClr val="tx1"/>
                </a:solidFill>
                <a:latin typeface="Times" panose="02020603060405020304" pitchFamily="18" charset="0"/>
              </a:rPr>
              <a:t> BIOLOGIC APPROVED FOR LUPUS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sz="2400" u="none" dirty="0">
              <a:solidFill>
                <a:schemeClr val="tx1"/>
              </a:solidFill>
              <a:latin typeface="Times" panose="02020603060405020304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0" y="6172200"/>
            <a:ext cx="624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u="none">
                <a:solidFill>
                  <a:srgbClr val="FFFFFF"/>
                </a:solidFill>
              </a:rPr>
              <a:t>http://www.youtube.com/watch?v=i24UTvOKK-8</a:t>
            </a:r>
          </a:p>
        </p:txBody>
      </p:sp>
    </p:spTree>
    <p:extLst>
      <p:ext uri="{BB962C8B-B14F-4D97-AF65-F5344CB8AC3E}">
        <p14:creationId xmlns:p14="http://schemas.microsoft.com/office/powerpoint/2010/main" val="24626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“RECEPT” = Receptor affecting molecule</a:t>
            </a:r>
          </a:p>
          <a:p>
            <a:endParaRPr lang="en-US" dirty="0" smtClean="0"/>
          </a:p>
          <a:p>
            <a:r>
              <a:rPr lang="en-US" dirty="0" smtClean="0"/>
              <a:t>“MAB” = Monoclonal antibody</a:t>
            </a:r>
          </a:p>
          <a:p>
            <a:pPr lvl="1"/>
            <a:r>
              <a:rPr lang="en-US" dirty="0" err="1" smtClean="0"/>
              <a:t>Iximab</a:t>
            </a:r>
            <a:r>
              <a:rPr lang="en-US" dirty="0" smtClean="0"/>
              <a:t> = chimeric monoclonal antibody.</a:t>
            </a:r>
          </a:p>
          <a:p>
            <a:pPr lvl="1"/>
            <a:r>
              <a:rPr lang="en-US" dirty="0" err="1" smtClean="0"/>
              <a:t>Zumab</a:t>
            </a:r>
            <a:r>
              <a:rPr lang="en-US" dirty="0" smtClean="0"/>
              <a:t> = humanized monoclonal antibody.</a:t>
            </a:r>
          </a:p>
          <a:p>
            <a:pPr lvl="1"/>
            <a:r>
              <a:rPr lang="en-US" dirty="0" err="1" smtClean="0"/>
              <a:t>Mumab</a:t>
            </a:r>
            <a:r>
              <a:rPr lang="en-US" dirty="0" smtClean="0"/>
              <a:t> = fully human monoclonal antibody.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Nomenclature- Guidelines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906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10 mg/kg IV Q2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wk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 x3 then Q4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wk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Very good safety profile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Small effect size – improvement in SRI 51%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vs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 39% = difference of 12%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Slow onset of action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 smtClean="0">
                <a:solidFill>
                  <a:schemeClr val="tx1"/>
                </a:solidFill>
                <a:latin typeface="Times" panose="02020603060405020304" pitchFamily="18" charset="0"/>
              </a:rPr>
              <a:t>Indicated 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in SLE patients with active (autoantibody +) disease despite conventional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immunosuppressives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 (like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imuran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, </a:t>
            </a:r>
            <a:r>
              <a:rPr lang="en-US" sz="2400" b="0" u="none" dirty="0" err="1">
                <a:solidFill>
                  <a:schemeClr val="tx1"/>
                </a:solidFill>
                <a:latin typeface="Times" panose="02020603060405020304" pitchFamily="18" charset="0"/>
              </a:rPr>
              <a:t>cellcept</a:t>
            </a: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, MTX)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Not studied in patients with severe renal or CNS disease nor in combination with cyclophosphamide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" panose="02020603060405020304" pitchFamily="18" charset="0"/>
              </a:rPr>
              <a:t>Small number of black patients studied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0" u="none" dirty="0">
              <a:solidFill>
                <a:schemeClr val="tx1"/>
              </a:solidFill>
              <a:latin typeface="Times" panose="0202060306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0" u="none" dirty="0">
              <a:solidFill>
                <a:schemeClr val="tx1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76200"/>
            <a:ext cx="8688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 u="none" dirty="0" err="1">
                <a:solidFill>
                  <a:schemeClr val="accent1"/>
                </a:solidFill>
              </a:rPr>
              <a:t>Belimumab</a:t>
            </a:r>
            <a:r>
              <a:rPr lang="en-US" sz="3600" u="none" dirty="0">
                <a:solidFill>
                  <a:schemeClr val="accent1"/>
                </a:solidFill>
              </a:rPr>
              <a:t> (anti-BAFF)- </a:t>
            </a:r>
            <a:r>
              <a:rPr lang="en-US" sz="3600" u="none" dirty="0" err="1">
                <a:solidFill>
                  <a:schemeClr val="accent1"/>
                </a:solidFill>
              </a:rPr>
              <a:t>Benlysta</a:t>
            </a:r>
            <a:endParaRPr lang="en-US" sz="3600" u="none" dirty="0">
              <a:solidFill>
                <a:schemeClr val="accent1"/>
              </a:solidFill>
            </a:endParaRPr>
          </a:p>
          <a:p>
            <a:pPr algn="ctr"/>
            <a:r>
              <a:rPr lang="en-US" sz="3600" u="none" dirty="0">
                <a:solidFill>
                  <a:schemeClr val="accent1"/>
                </a:solidFill>
              </a:rPr>
              <a:t> for Treatment of SLE</a:t>
            </a:r>
          </a:p>
        </p:txBody>
      </p:sp>
    </p:spTree>
    <p:extLst>
      <p:ext uri="{BB962C8B-B14F-4D97-AF65-F5344CB8AC3E}">
        <p14:creationId xmlns:p14="http://schemas.microsoft.com/office/powerpoint/2010/main" val="214410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SLE Clinical Trials:</a:t>
            </a:r>
          </a:p>
          <a:p>
            <a:pPr algn="ctr"/>
            <a:r>
              <a:rPr lang="en-US" sz="3600">
                <a:solidFill>
                  <a:schemeClr val="accent1"/>
                </a:solidFill>
              </a:rPr>
              <a:t>B cell targeted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762000" y="15240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Targeting B cells with anti-CD20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Initial studies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Rituximab in general lupus (Genentech; phase II/III): completed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Rituximab in proliferative lupus nephritis  (LN) (Genentech; phase II/III): completed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u="none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Cytokine blockade: BAFF blockade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u="none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Other B cell targeted </a:t>
            </a:r>
            <a:r>
              <a:rPr lang="en-US" sz="2400" b="0" u="none" dirty="0" err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therapeis</a:t>
            </a: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Anti-CD22: phase II trial promising; phase III EMBODY CURRENTLY ENROLLING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Anti-CD19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u="none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0" u="none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u="none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l-GR" sz="2800" b="0" u="none" dirty="0">
              <a:solidFill>
                <a:schemeClr val="tx1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2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Rituximab= anti-CD20= </a:t>
            </a:r>
          </a:p>
          <a:p>
            <a:pPr algn="ctr"/>
            <a:r>
              <a:rPr lang="en-US" sz="3600">
                <a:solidFill>
                  <a:schemeClr val="accent1"/>
                </a:solidFill>
              </a:rPr>
              <a:t>B cell depletion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685800" y="19812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Two large trials of anti-CD20 (rituximab) in SLE failed to meet their primary outcomes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Advances in the field on how to successfully do lupus clinical trials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Rituximab is still thought to be effective in lupus and indicated for a subset of refractory patients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b="0" u="none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b="0" u="none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800" b="0" u="none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1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ChangeArrowheads="1"/>
          </p:cNvSpPr>
          <p:nvPr/>
        </p:nvSpPr>
        <p:spPr bwMode="auto">
          <a:xfrm>
            <a:off x="304800" y="1676400"/>
            <a:ext cx="6889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 anchorCtr="1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6921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u="none" dirty="0">
                <a:solidFill>
                  <a:schemeClr val="tx1"/>
                </a:solidFill>
              </a:rPr>
              <a:t>Autoantibody Dependent: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u="none" dirty="0">
                <a:solidFill>
                  <a:schemeClr val="tx1"/>
                </a:solidFill>
              </a:rPr>
              <a:t>A variety of autoantibodies are found in patients with autoimmune disease, including SLE and RA</a:t>
            </a:r>
            <a:endParaRPr lang="en-US" sz="2000" u="none" baseline="300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000" u="non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u="none" dirty="0">
                <a:solidFill>
                  <a:schemeClr val="tx1"/>
                </a:solidFill>
              </a:rPr>
              <a:t>Autoantibody Independent:</a:t>
            </a:r>
            <a:endParaRPr lang="en-US" sz="2000" u="none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u="none" dirty="0">
                <a:solidFill>
                  <a:schemeClr val="tx1"/>
                </a:solidFill>
              </a:rPr>
              <a:t>Pathogenic cytokines can be directly produced by activated B cells</a:t>
            </a:r>
            <a:endParaRPr lang="en-US" sz="2000" u="none" baseline="30000" dirty="0">
              <a:solidFill>
                <a:schemeClr val="tx1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000" u="none" dirty="0">
                <a:solidFill>
                  <a:schemeClr val="tx1"/>
                </a:solidFill>
              </a:rPr>
              <a:t>TNF-</a:t>
            </a:r>
            <a:r>
              <a:rPr lang="en-US" sz="2000" u="none" dirty="0">
                <a:solidFill>
                  <a:schemeClr val="tx1"/>
                </a:solidFill>
                <a:sym typeface="Symbol" panose="05050102010706020507" pitchFamily="18" charset="2"/>
              </a:rPr>
              <a:t>, </a:t>
            </a:r>
            <a:r>
              <a:rPr lang="en-US" sz="2000" u="none" dirty="0">
                <a:solidFill>
                  <a:schemeClr val="tx1"/>
                </a:solidFill>
              </a:rPr>
              <a:t>IL-6, </a:t>
            </a:r>
            <a:r>
              <a:rPr lang="en-US" sz="2000" u="none" dirty="0" err="1">
                <a:solidFill>
                  <a:schemeClr val="tx1"/>
                </a:solidFill>
              </a:rPr>
              <a:t>lymphotoxin</a:t>
            </a:r>
            <a:r>
              <a:rPr lang="en-US" sz="2000" u="none" dirty="0">
                <a:solidFill>
                  <a:schemeClr val="tx1"/>
                </a:solidFill>
              </a:rPr>
              <a:t>, IFN</a:t>
            </a:r>
            <a:r>
              <a:rPr lang="el-GR" sz="2000" u="none" dirty="0">
                <a:solidFill>
                  <a:schemeClr val="tx1"/>
                </a:solidFill>
                <a:sym typeface="Symbol" panose="05050102010706020507" pitchFamily="18" charset="2"/>
              </a:rPr>
              <a:t></a:t>
            </a:r>
            <a:endParaRPr lang="en-US" sz="2000" u="none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endParaRPr lang="en-US" sz="2000" u="none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u="none" dirty="0">
                <a:solidFill>
                  <a:schemeClr val="tx1"/>
                </a:solidFill>
              </a:rPr>
              <a:t>B cells may present antigen to T-cells and also provide </a:t>
            </a:r>
            <a:r>
              <a:rPr lang="en-US" sz="2000" u="none" dirty="0" err="1">
                <a:solidFill>
                  <a:schemeClr val="tx1"/>
                </a:solidFill>
              </a:rPr>
              <a:t>costimulatory</a:t>
            </a:r>
            <a:r>
              <a:rPr lang="en-US" sz="2000" u="none" dirty="0">
                <a:solidFill>
                  <a:schemeClr val="tx1"/>
                </a:solidFill>
              </a:rPr>
              <a:t> signals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u="none" dirty="0" smtClean="0">
                <a:solidFill>
                  <a:schemeClr val="tx1"/>
                </a:solidFill>
              </a:rPr>
              <a:t>B </a:t>
            </a:r>
            <a:r>
              <a:rPr lang="en-US" sz="2000" u="none" dirty="0">
                <a:solidFill>
                  <a:schemeClr val="tx1"/>
                </a:solidFill>
              </a:rPr>
              <a:t>cells may form ectopic lymphoid structures and participate in local immune responses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u="none" baseline="300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u="none" baseline="300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endParaRPr lang="en-US" sz="2000" u="none" baseline="30000" dirty="0">
              <a:solidFill>
                <a:schemeClr val="tx1"/>
              </a:solidFill>
            </a:endParaRPr>
          </a:p>
        </p:txBody>
      </p:sp>
      <p:pic>
        <p:nvPicPr>
          <p:cNvPr id="43010" name="Picture 6" descr="4-kinds-of-cells-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71838"/>
            <a:ext cx="17208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7" descr="autoreactive-b-cell-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668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 descr="Bcell-vs-Tcell-s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76825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200" u="none">
                <a:solidFill>
                  <a:schemeClr val="accent1"/>
                </a:solidFill>
              </a:rPr>
              <a:t>TARGETING B CELLS:</a:t>
            </a:r>
            <a:br>
              <a:rPr lang="en-US" sz="3200" u="none">
                <a:solidFill>
                  <a:schemeClr val="accent1"/>
                </a:solidFill>
              </a:rPr>
            </a:br>
            <a:r>
              <a:rPr lang="en-US" sz="3200" u="none">
                <a:solidFill>
                  <a:schemeClr val="accent1"/>
                </a:solidFill>
              </a:rPr>
              <a:t>Multiple Roles in autoimmune disease</a:t>
            </a:r>
          </a:p>
        </p:txBody>
      </p:sp>
    </p:spTree>
    <p:extLst>
      <p:ext uri="{BB962C8B-B14F-4D97-AF65-F5344CB8AC3E}">
        <p14:creationId xmlns:p14="http://schemas.microsoft.com/office/powerpoint/2010/main" val="217313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Targeting Plasma Cells</a:t>
            </a:r>
          </a:p>
        </p:txBody>
      </p:sp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304800" y="8382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Autontibodies in lupus are frequently pathogenic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  <a:cs typeface="Arial" panose="020B0604020202020204" pitchFamily="34" charset="0"/>
              </a:rPr>
              <a:t>Current therapies often do not effectively decrease autoantibodies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400" b="0" u="none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2667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>
                <a:solidFill>
                  <a:schemeClr val="accent1"/>
                </a:solidFill>
              </a:rPr>
              <a:t>Proteasome inhibition</a:t>
            </a:r>
          </a:p>
        </p:txBody>
      </p:sp>
      <p:grpSp>
        <p:nvGrpSpPr>
          <p:cNvPr id="45061" name="Group 24"/>
          <p:cNvGrpSpPr>
            <a:grpSpLocks noChangeAspect="1"/>
          </p:cNvGrpSpPr>
          <p:nvPr/>
        </p:nvGrpSpPr>
        <p:grpSpPr bwMode="auto">
          <a:xfrm>
            <a:off x="762000" y="3987800"/>
            <a:ext cx="3455988" cy="2473325"/>
            <a:chOff x="1371600" y="4518819"/>
            <a:chExt cx="1851025" cy="1325562"/>
          </a:xfrm>
        </p:grpSpPr>
        <p:pic>
          <p:nvPicPr>
            <p:cNvPr id="45074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518819"/>
              <a:ext cx="1851025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5" name="Rectangle 65"/>
            <p:cNvSpPr>
              <a:spLocks noChangeAspect="1" noChangeArrowheads="1"/>
            </p:cNvSpPr>
            <p:nvPr/>
          </p:nvSpPr>
          <p:spPr bwMode="auto">
            <a:xfrm>
              <a:off x="2111375" y="4777581"/>
              <a:ext cx="57150" cy="571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sz="1000">
                <a:latin typeface="Calibri" panose="020F0502020204030204" pitchFamily="34" charset="0"/>
              </a:endParaRPr>
            </a:p>
          </p:txBody>
        </p:sp>
        <p:sp>
          <p:nvSpPr>
            <p:cNvPr id="45076" name="AutoShape 66"/>
            <p:cNvSpPr>
              <a:spLocks noChangeAspect="1" noChangeArrowheads="1"/>
            </p:cNvSpPr>
            <p:nvPr/>
          </p:nvSpPr>
          <p:spPr bwMode="auto">
            <a:xfrm>
              <a:off x="2416175" y="4777581"/>
              <a:ext cx="57150" cy="5715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sz="1000">
                <a:latin typeface="Calibri" panose="020F0502020204030204" pitchFamily="34" charset="0"/>
              </a:endParaRPr>
            </a:p>
          </p:txBody>
        </p:sp>
        <p:sp>
          <p:nvSpPr>
            <p:cNvPr id="45077" name="Oval 68"/>
            <p:cNvSpPr>
              <a:spLocks noChangeAspect="1" noChangeArrowheads="1"/>
            </p:cNvSpPr>
            <p:nvPr/>
          </p:nvSpPr>
          <p:spPr bwMode="auto">
            <a:xfrm>
              <a:off x="2720975" y="4777581"/>
              <a:ext cx="57150" cy="571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sz="1000">
                <a:latin typeface="Calibri" panose="020F0502020204030204" pitchFamily="34" charset="0"/>
              </a:endParaRPr>
            </a:p>
          </p:txBody>
        </p:sp>
      </p:grpSp>
      <p:grpSp>
        <p:nvGrpSpPr>
          <p:cNvPr id="45062" name="Group 23"/>
          <p:cNvGrpSpPr>
            <a:grpSpLocks/>
          </p:cNvGrpSpPr>
          <p:nvPr/>
        </p:nvGrpSpPr>
        <p:grpSpPr bwMode="auto">
          <a:xfrm>
            <a:off x="4430713" y="3898900"/>
            <a:ext cx="3875087" cy="2565400"/>
            <a:chOff x="4430713" y="2235200"/>
            <a:chExt cx="4667250" cy="3846513"/>
          </a:xfrm>
        </p:grpSpPr>
        <p:pic>
          <p:nvPicPr>
            <p:cNvPr id="45065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2243138"/>
              <a:ext cx="4646613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TextBox 6"/>
            <p:cNvSpPr txBox="1">
              <a:spLocks noChangeArrowheads="1"/>
            </p:cNvSpPr>
            <p:nvPr/>
          </p:nvSpPr>
          <p:spPr bwMode="auto">
            <a:xfrm>
              <a:off x="7662863" y="2251075"/>
              <a:ext cx="9477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 u="none"/>
                <a:t>BTZ</a:t>
              </a:r>
            </a:p>
          </p:txBody>
        </p:sp>
        <p:sp>
          <p:nvSpPr>
            <p:cNvPr id="45067" name="Rectangle 9"/>
            <p:cNvSpPr>
              <a:spLocks noChangeAspect="1" noChangeArrowheads="1"/>
            </p:cNvSpPr>
            <p:nvPr/>
          </p:nvSpPr>
          <p:spPr bwMode="auto">
            <a:xfrm>
              <a:off x="6310313" y="2330450"/>
              <a:ext cx="184150" cy="1841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u="none"/>
            </a:p>
          </p:txBody>
        </p:sp>
        <p:sp>
          <p:nvSpPr>
            <p:cNvPr id="45068" name="TextBox 6"/>
            <p:cNvSpPr txBox="1">
              <a:spLocks noChangeArrowheads="1"/>
            </p:cNvSpPr>
            <p:nvPr/>
          </p:nvSpPr>
          <p:spPr bwMode="auto">
            <a:xfrm>
              <a:off x="5532438" y="2236788"/>
              <a:ext cx="21415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 u="none"/>
                <a:t>PR957</a:t>
              </a:r>
            </a:p>
          </p:txBody>
        </p:sp>
        <p:sp>
          <p:nvSpPr>
            <p:cNvPr id="45069" name="TextBox 6"/>
            <p:cNvSpPr txBox="1">
              <a:spLocks noChangeArrowheads="1"/>
            </p:cNvSpPr>
            <p:nvPr/>
          </p:nvSpPr>
          <p:spPr bwMode="auto">
            <a:xfrm>
              <a:off x="6723063" y="2235200"/>
              <a:ext cx="18034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600" u="none"/>
                <a:t>CFZ</a:t>
              </a:r>
            </a:p>
          </p:txBody>
        </p:sp>
        <p:sp>
          <p:nvSpPr>
            <p:cNvPr id="45070" name="Oval 9"/>
            <p:cNvSpPr>
              <a:spLocks noChangeAspect="1"/>
            </p:cNvSpPr>
            <p:nvPr/>
          </p:nvSpPr>
          <p:spPr bwMode="auto">
            <a:xfrm>
              <a:off x="7269163" y="2349500"/>
              <a:ext cx="188912" cy="182563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u="none"/>
            </a:p>
          </p:txBody>
        </p:sp>
        <p:sp>
          <p:nvSpPr>
            <p:cNvPr id="45071" name="Rectangle 9"/>
            <p:cNvSpPr>
              <a:spLocks noChangeAspect="1" noChangeArrowheads="1"/>
            </p:cNvSpPr>
            <p:nvPr/>
          </p:nvSpPr>
          <p:spPr bwMode="auto">
            <a:xfrm>
              <a:off x="8243888" y="2359025"/>
              <a:ext cx="182562" cy="1841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endParaRPr lang="ar-EG" u="none"/>
            </a:p>
          </p:txBody>
        </p:sp>
        <p:sp>
          <p:nvSpPr>
            <p:cNvPr id="45072" name="TextBox 12"/>
            <p:cNvSpPr txBox="1">
              <a:spLocks noChangeArrowheads="1"/>
            </p:cNvSpPr>
            <p:nvPr/>
          </p:nvSpPr>
          <p:spPr bwMode="auto">
            <a:xfrm rot="-5400000">
              <a:off x="3499644" y="4228534"/>
              <a:ext cx="223202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u="none"/>
                <a:t>IFN-alpha (pg/ml)</a:t>
              </a:r>
            </a:p>
          </p:txBody>
        </p:sp>
        <p:sp>
          <p:nvSpPr>
            <p:cNvPr id="45073" name="TextBox 15"/>
            <p:cNvSpPr txBox="1">
              <a:spLocks noChangeArrowheads="1"/>
            </p:cNvSpPr>
            <p:nvPr/>
          </p:nvSpPr>
          <p:spPr bwMode="auto">
            <a:xfrm>
              <a:off x="5165725" y="5529491"/>
              <a:ext cx="30686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rgbClr val="000000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sz="1800" u="none"/>
                <a:t>Proteasome inhibitor (nM)</a:t>
              </a:r>
            </a:p>
          </p:txBody>
        </p:sp>
      </p:grpSp>
      <p:sp>
        <p:nvSpPr>
          <p:cNvPr id="45063" name="TextBox 26"/>
          <p:cNvSpPr txBox="1">
            <a:spLocks noChangeArrowheads="1"/>
          </p:cNvSpPr>
          <p:nvPr/>
        </p:nvSpPr>
        <p:spPr bwMode="auto">
          <a:xfrm>
            <a:off x="2362200" y="4495800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u="none"/>
              <a:t>No Tx</a:t>
            </a:r>
          </a:p>
        </p:txBody>
      </p:sp>
      <p:sp>
        <p:nvSpPr>
          <p:cNvPr id="45064" name="TextBox 27"/>
          <p:cNvSpPr txBox="1">
            <a:spLocks noChangeArrowheads="1"/>
          </p:cNvSpPr>
          <p:nvPr/>
        </p:nvSpPr>
        <p:spPr bwMode="auto">
          <a:xfrm>
            <a:off x="3455988" y="5105400"/>
            <a:ext cx="506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u="none"/>
              <a:t>PIs</a:t>
            </a:r>
          </a:p>
        </p:txBody>
      </p:sp>
    </p:spTree>
    <p:extLst>
      <p:ext uri="{BB962C8B-B14F-4D97-AF65-F5344CB8AC3E}">
        <p14:creationId xmlns:p14="http://schemas.microsoft.com/office/powerpoint/2010/main" val="391882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SLE Clinical Trials:</a:t>
            </a:r>
          </a:p>
          <a:p>
            <a:pPr algn="ctr"/>
            <a:r>
              <a:rPr lang="en-US" sz="3600">
                <a:solidFill>
                  <a:schemeClr val="accent1"/>
                </a:solidFill>
              </a:rPr>
              <a:t>Cytokines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0" u="none">
                <a:solidFill>
                  <a:schemeClr val="tx1"/>
                </a:solidFill>
              </a:rPr>
              <a:t>Targeting cytokines of pathogenic importance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</a:rPr>
              <a:t>Targeting Interferon </a:t>
            </a:r>
            <a:r>
              <a:rPr lang="el-GR" sz="2800" b="0" u="none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0" u="none">
                <a:solidFill>
                  <a:schemeClr val="tx1"/>
                </a:solidFill>
              </a:rPr>
              <a:t>Anti-interferon </a:t>
            </a:r>
            <a:r>
              <a:rPr lang="el-GR" sz="2800" b="0" u="none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  <a:r>
              <a:rPr lang="en-US" sz="2800" b="0" u="none">
                <a:solidFill>
                  <a:schemeClr val="tx1"/>
                </a:solidFill>
                <a:cs typeface="Arial" panose="020B0604020202020204" pitchFamily="34" charset="0"/>
              </a:rPr>
              <a:t> (Genentech; phase I): enrollment complete, ROSE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  <a:cs typeface="Arial" panose="020B0604020202020204" pitchFamily="34" charset="0"/>
              </a:rPr>
              <a:t>Targeting IL6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800" b="0" u="none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8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Anti-IL6 (Pfizer)</a:t>
            </a:r>
          </a:p>
          <a:p>
            <a:pPr algn="ctr"/>
            <a:r>
              <a:rPr lang="en-US" sz="3600">
                <a:solidFill>
                  <a:schemeClr val="accent1"/>
                </a:solidFill>
              </a:rPr>
              <a:t>Butterfly study</a:t>
            </a: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304800" y="13716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8001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Well-tolerated in phase I studies in healthy volunteers and subjects with RA (92).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Never used in lupus but similar drug blocking the IL6R (tocilizumab) was well-tolerated in a small number of patients (16) except for reversible neutropenia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  <a:cs typeface="Arial" panose="020B0604020202020204" pitchFamily="34" charset="0"/>
              </a:rPr>
              <a:t>Phase 2 study evaluating the safety and efficacy of 3 doses of anti-IL6 compared to PB in 180 SLE patients with moderately active disease (1:1:1:1) (4 doses q8 wk x 24 wk) is underway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  <a:cs typeface="Arial" panose="020B0604020202020204" pitchFamily="34" charset="0"/>
              </a:rPr>
              <a:t>We are currently enrolling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400" b="0" u="none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3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Interferon and Toll-like receptors</a:t>
            </a:r>
          </a:p>
        </p:txBody>
      </p:sp>
      <p:pic>
        <p:nvPicPr>
          <p:cNvPr id="512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88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4267200" y="16764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u="none"/>
              <a:t>TLR</a:t>
            </a:r>
          </a:p>
        </p:txBody>
      </p:sp>
    </p:spTree>
    <p:extLst>
      <p:ext uri="{BB962C8B-B14F-4D97-AF65-F5344CB8AC3E}">
        <p14:creationId xmlns:p14="http://schemas.microsoft.com/office/powerpoint/2010/main" val="156398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 b="0" u="none">
                <a:solidFill>
                  <a:schemeClr val="accent1"/>
                </a:solidFill>
              </a:rPr>
              <a:t>IFN as a common denominator in trigger of flares</a:t>
            </a:r>
          </a:p>
        </p:txBody>
      </p:sp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1676400" y="2332038"/>
            <a:ext cx="6400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</a:rPr>
              <a:t>Sun exposure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</a:rPr>
              <a:t>Drug reactions, e.g. sulfa drugs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</a:rPr>
              <a:t>Infections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3200" b="0" u="none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200" b="0" u="none">
                <a:solidFill>
                  <a:schemeClr val="tx1"/>
                </a:solidFill>
              </a:rPr>
              <a:t>Some of our current drugs are now believed to target IFN pathways: e.g. anti-malarials</a:t>
            </a:r>
          </a:p>
        </p:txBody>
      </p:sp>
    </p:spTree>
    <p:extLst>
      <p:ext uri="{BB962C8B-B14F-4D97-AF65-F5344CB8AC3E}">
        <p14:creationId xmlns:p14="http://schemas.microsoft.com/office/powerpoint/2010/main" val="265965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 b="0" u="none">
                <a:solidFill>
                  <a:schemeClr val="accent1"/>
                </a:solidFill>
              </a:rPr>
              <a:t>Anti-IFN</a:t>
            </a:r>
          </a:p>
        </p:txBody>
      </p:sp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609600" y="1219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</a:rPr>
              <a:t>Genentech ROSE study (we participated in this)</a:t>
            </a:r>
          </a:p>
          <a:p>
            <a:pPr>
              <a:spcBef>
                <a:spcPct val="20000"/>
              </a:spcBef>
            </a:pPr>
            <a:endParaRPr lang="en-US" sz="2800" b="0" u="none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0" u="none">
                <a:solidFill>
                  <a:schemeClr val="tx1"/>
                </a:solidFill>
              </a:rPr>
              <a:t>Preliminary data to be presented at ACR 2012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No difference in tx vs. PBO response rates in the group as a whole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A subset may respond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 b="0" u="none">
                <a:solidFill>
                  <a:schemeClr val="tx1"/>
                </a:solidFill>
              </a:rPr>
              <a:t>SRI response was 55% vs 31% in those on &gt;10 mg prednisone at baseline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 b="0" u="none">
                <a:solidFill>
                  <a:schemeClr val="tx1"/>
                </a:solidFill>
              </a:rPr>
              <a:t>Estimated treatment difference of SRI response in rontalizumab and pbo IFN low arms was 31% (90% CI: 9-51%, p=0.0285).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sz="20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6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prefix -random, </a:t>
            </a:r>
            <a:r>
              <a:rPr lang="en-US" dirty="0" err="1" smtClean="0"/>
              <a:t>substem</a:t>
            </a:r>
            <a:r>
              <a:rPr lang="en-US" dirty="0" smtClean="0"/>
              <a:t> A, </a:t>
            </a:r>
            <a:r>
              <a:rPr lang="en-US" dirty="0" err="1" smtClean="0"/>
              <a:t>substem</a:t>
            </a:r>
            <a:r>
              <a:rPr lang="en-US" dirty="0" smtClean="0"/>
              <a:t> B and common suffix here is “MAB” = Monoclonal antibody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Monoclonal Antibody Nomenclature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706"/>
            <a:ext cx="4911358" cy="2962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93715"/>
            <a:ext cx="4267200" cy="2949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accent1"/>
                </a:solidFill>
              </a:rPr>
              <a:t>TLR antagonists</a:t>
            </a:r>
          </a:p>
        </p:txBody>
      </p:sp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304800" y="13716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u="sng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TLRs are key receptors of the innate immune system that can induce strong inflammatory responses- important in production of IFN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Small molecules inhibitors of Toll-like Receptors (TLRs) 7, 8, and/or 9 are under development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0" u="non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u="none">
                <a:solidFill>
                  <a:schemeClr val="tx1"/>
                </a:solidFill>
              </a:rPr>
              <a:t>Study of DV1179, a bifunctional inhibitor of TLR7 and TLR9, starting in SLE (we will be a site)</a:t>
            </a:r>
            <a:endParaRPr lang="el-GR" sz="2400" b="0" u="none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6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JIA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454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Meds:  Biologic Agents: </a:t>
            </a:r>
            <a:br>
              <a:rPr lang="en-US" dirty="0"/>
            </a:br>
            <a:r>
              <a:rPr lang="en-US" sz="3200" i="1" dirty="0"/>
              <a:t>Target against cytokines involved in inflammation: TNF , IL-1Ra, IL-6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352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Enbrel</a:t>
            </a:r>
            <a:r>
              <a:rPr lang="en-US" sz="2800" dirty="0"/>
              <a:t> (</a:t>
            </a:r>
            <a:r>
              <a:rPr lang="en-US" sz="2800" dirty="0" err="1"/>
              <a:t>Etanercept</a:t>
            </a:r>
            <a:r>
              <a:rPr lang="en-US" sz="2800" dirty="0"/>
              <a:t>): </a:t>
            </a:r>
            <a:r>
              <a:rPr lang="en-US" sz="2400" dirty="0"/>
              <a:t>approved for JRA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0.4 mg/kg twice per week SQ injections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Improvement by third to fourth dose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Hold for suspected bacterial infection, </a:t>
            </a:r>
            <a:r>
              <a:rPr lang="en-US" sz="2000" dirty="0" err="1"/>
              <a:t>varicella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Site reactions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Binds to TNF </a:t>
            </a:r>
            <a:endParaRPr lang="en-US" sz="2400" dirty="0"/>
          </a:p>
        </p:txBody>
      </p:sp>
      <p:pic>
        <p:nvPicPr>
          <p:cNvPr id="57348" name="Picture 5" descr="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40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Biologic Agents: </a:t>
            </a:r>
            <a:br>
              <a:rPr lang="en-US" dirty="0"/>
            </a:br>
            <a:endParaRPr lang="en-US" dirty="0"/>
          </a:p>
        </p:txBody>
      </p:sp>
      <p:sp>
        <p:nvSpPr>
          <p:cNvPr id="295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C000"/>
                </a:solidFill>
              </a:rPr>
              <a:t>Remicade</a:t>
            </a:r>
            <a:r>
              <a:rPr lang="en-US" sz="3600" dirty="0">
                <a:solidFill>
                  <a:srgbClr val="FFC000"/>
                </a:solidFill>
              </a:rPr>
              <a:t> (</a:t>
            </a:r>
            <a:r>
              <a:rPr lang="en-US" sz="3600" dirty="0" err="1">
                <a:solidFill>
                  <a:srgbClr val="FFC000"/>
                </a:solidFill>
              </a:rPr>
              <a:t>Infliximab</a:t>
            </a:r>
            <a:r>
              <a:rPr lang="en-US" sz="3600" dirty="0">
                <a:solidFill>
                  <a:srgbClr val="FFC000"/>
                </a:solidFill>
              </a:rPr>
              <a:t>) </a:t>
            </a:r>
            <a:r>
              <a:rPr lang="en-US" sz="3600" dirty="0"/>
              <a:t>- </a:t>
            </a:r>
            <a:r>
              <a:rPr lang="en-US" dirty="0"/>
              <a:t>infusion, risk of anaphylaxis, dose may need to be increased depending on response, used in refractory </a:t>
            </a:r>
            <a:r>
              <a:rPr lang="en-US" dirty="0" err="1"/>
              <a:t>uveitis</a:t>
            </a:r>
            <a:r>
              <a:rPr lang="en-US" dirty="0"/>
              <a:t> as well</a:t>
            </a:r>
          </a:p>
          <a:p>
            <a:pPr eaLnBrk="1" hangingPunct="1">
              <a:defRPr/>
            </a:pPr>
            <a:r>
              <a:rPr lang="en-US" dirty="0"/>
              <a:t>3 mg/kg IV weeks 0, 2 and 6 (may </a:t>
            </a:r>
            <a:r>
              <a:rPr lang="en-US" dirty="0">
                <a:sym typeface="Wingdings" pitchFamily="2" charset="2"/>
              </a:rPr>
              <a:t> dose to 10 mg/kg)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Improvement </a:t>
            </a:r>
            <a:r>
              <a:rPr lang="en-US" dirty="0" smtClean="0">
                <a:sym typeface="Wingdings" pitchFamily="2" charset="2"/>
              </a:rPr>
              <a:t>can be seen </a:t>
            </a:r>
            <a:r>
              <a:rPr lang="en-US" dirty="0">
                <a:sym typeface="Wingdings" pitchFamily="2" charset="2"/>
              </a:rPr>
              <a:t>after first dose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Labs every 4-8 weeks (CBC, CMP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Not approved for children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826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Biologic Agents: </a:t>
            </a:r>
            <a:br>
              <a:rPr lang="en-US" dirty="0"/>
            </a:br>
            <a:endParaRPr lang="en-US" dirty="0"/>
          </a:p>
        </p:txBody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Anakinra</a:t>
            </a:r>
            <a:r>
              <a:rPr lang="en-US" sz="3600" dirty="0"/>
              <a:t> (</a:t>
            </a:r>
            <a:r>
              <a:rPr lang="en-US" sz="3600" dirty="0" err="1"/>
              <a:t>Kineret</a:t>
            </a:r>
            <a:r>
              <a:rPr lang="en-US" sz="3600" dirty="0"/>
              <a:t>) – </a:t>
            </a:r>
            <a:r>
              <a:rPr lang="en-US" dirty="0"/>
              <a:t>(blocks IL-1 which stimulates </a:t>
            </a:r>
            <a:r>
              <a:rPr lang="en-US" dirty="0" err="1"/>
              <a:t>synoviocytes</a:t>
            </a:r>
            <a:r>
              <a:rPr lang="en-US" dirty="0"/>
              <a:t> and </a:t>
            </a:r>
            <a:r>
              <a:rPr lang="en-US" dirty="0" err="1"/>
              <a:t>chondrocytes</a:t>
            </a:r>
            <a:r>
              <a:rPr lang="en-US" dirty="0"/>
              <a:t> to produce small inflammatory mediators – leading to cartilage destruction and bone erosions. </a:t>
            </a:r>
          </a:p>
          <a:p>
            <a:pPr lvl="1" eaLnBrk="1" hangingPunct="1">
              <a:defRPr/>
            </a:pPr>
            <a:r>
              <a:rPr lang="en-US" dirty="0"/>
              <a:t>Used in systemic </a:t>
            </a:r>
            <a:r>
              <a:rPr lang="en-US" dirty="0" smtClean="0"/>
              <a:t>JRA (but not approved)</a:t>
            </a:r>
            <a:endParaRPr lang="en-US" dirty="0"/>
          </a:p>
          <a:p>
            <a:pPr lvl="1" eaLnBrk="1" hangingPunct="1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Daily,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very painful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SQ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injections, rotation of sites is important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Biologics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2133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Actemra</a:t>
            </a:r>
            <a:r>
              <a:rPr lang="en-US" dirty="0" smtClean="0"/>
              <a:t> (</a:t>
            </a:r>
            <a:r>
              <a:rPr lang="en-US" dirty="0" err="1" smtClean="0"/>
              <a:t>Tocilizumab</a:t>
            </a:r>
            <a:r>
              <a:rPr lang="en-US" dirty="0" smtClean="0"/>
              <a:t>)   8 mg/kg</a:t>
            </a:r>
          </a:p>
          <a:p>
            <a:pPr lvl="1">
              <a:defRPr/>
            </a:pPr>
            <a:r>
              <a:rPr lang="en-US" dirty="0" smtClean="0"/>
              <a:t>ACTEMRA is indicated for the treatment of active systemic juvenile idiopathic arthritis in patients 2 years of age and older who have responded inadequately to previously therapy with NSAIDS and steroids.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60420" name="Picture 6" descr="http://www.roactemra.com/portal/synergy/static/file/synergy/alfproxy/download/1414-64e691dfd5e611de9ccf3959827e5dfc/last/fig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191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381000" y="3733800"/>
            <a:ext cx="3886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--Given every 2 weeks by IV, over one hour. </a:t>
            </a:r>
          </a:p>
          <a:p>
            <a:pPr eaLnBrk="1" hangingPunct="1"/>
            <a:r>
              <a:rPr lang="en-US" sz="2800"/>
              <a:t>--Dosing interval can be shortened to every week if condition warrants.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C000"/>
                </a:solidFill>
              </a:rPr>
              <a:t>Humira</a:t>
            </a:r>
            <a:r>
              <a:rPr lang="en-US" sz="2800" dirty="0" smtClean="0">
                <a:solidFill>
                  <a:srgbClr val="FFC000"/>
                </a:solidFill>
              </a:rPr>
              <a:t> (</a:t>
            </a:r>
            <a:r>
              <a:rPr lang="en-US" sz="2800" dirty="0" err="1" smtClean="0">
                <a:solidFill>
                  <a:srgbClr val="FFC000"/>
                </a:solidFill>
              </a:rPr>
              <a:t>adalimumab</a:t>
            </a:r>
            <a:r>
              <a:rPr lang="en-US" sz="2800" dirty="0" smtClean="0">
                <a:solidFill>
                  <a:srgbClr val="FFC000"/>
                </a:solidFill>
              </a:rPr>
              <a:t>) </a:t>
            </a:r>
            <a:r>
              <a:rPr lang="en-US" sz="2800" dirty="0" smtClean="0"/>
              <a:t>TNF blocker:  approved for children ages 4 to 17</a:t>
            </a:r>
          </a:p>
          <a:p>
            <a:pPr>
              <a:defRPr/>
            </a:pPr>
            <a:r>
              <a:rPr lang="en-US" sz="2800" dirty="0" smtClean="0"/>
              <a:t>Dose:  15mg (33 lbs) to &lt;30 kg (66 lbs):  20 mg every other week</a:t>
            </a:r>
          </a:p>
          <a:p>
            <a:pPr>
              <a:defRPr/>
            </a:pPr>
            <a:r>
              <a:rPr lang="en-US" sz="2800" dirty="0" smtClean="0"/>
              <a:t>Dose: 30kg or more:  40 mg every other week</a:t>
            </a:r>
          </a:p>
          <a:p>
            <a:pPr>
              <a:defRPr/>
            </a:pPr>
            <a:r>
              <a:rPr lang="en-US" sz="2800" dirty="0" err="1" smtClean="0"/>
              <a:t>Humira</a:t>
            </a:r>
            <a:r>
              <a:rPr lang="en-US" sz="2800" dirty="0" smtClean="0"/>
              <a:t> pen – or prefilled syringe</a:t>
            </a:r>
          </a:p>
          <a:p>
            <a:pPr>
              <a:defRPr/>
            </a:pPr>
            <a:r>
              <a:rPr lang="en-US" sz="2800" dirty="0" smtClean="0"/>
              <a:t>Painful injections, but can add </a:t>
            </a:r>
            <a:r>
              <a:rPr lang="en-US" sz="2800" dirty="0" err="1" smtClean="0"/>
              <a:t>lidocaine</a:t>
            </a:r>
            <a:r>
              <a:rPr lang="en-US" sz="2800" dirty="0" smtClean="0"/>
              <a:t> to buffer the pain (Hershey study).</a:t>
            </a:r>
          </a:p>
          <a:p>
            <a:pPr>
              <a:defRPr/>
            </a:pPr>
            <a:r>
              <a:rPr lang="en-US" sz="2800" dirty="0" smtClean="0"/>
              <a:t>Can shorten interval to weekly (with auth)</a:t>
            </a:r>
            <a:endParaRPr lang="en-US" dirty="0"/>
          </a:p>
        </p:txBody>
      </p:sp>
      <p:pic>
        <p:nvPicPr>
          <p:cNvPr id="61444" name="Picture 2" descr="https://encrypted-tbn3.google.com/images?q=tbn:ANd9GcTeiYaSHDBqTMG93LuYdtL4-Q9Q52EsMsoA-53BxcAhWGuZZAPF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6383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https://encrypted-tbn1.google.com/images?q=tbn:ANd9GcQmdtRP-y28wGM1-PAdPZV63gpEeuRTpnCD--dJ4sQxcD9IMV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5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Biologics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Orencia</a:t>
            </a:r>
            <a:r>
              <a:rPr lang="en-US" dirty="0" smtClean="0"/>
              <a:t> (</a:t>
            </a:r>
            <a:r>
              <a:rPr lang="en-US" dirty="0" err="1" smtClean="0"/>
              <a:t>Abatacept</a:t>
            </a:r>
            <a:r>
              <a:rPr lang="en-US" dirty="0" smtClean="0"/>
              <a:t>) </a:t>
            </a:r>
            <a:r>
              <a:rPr lang="en-US" sz="2800" dirty="0" smtClean="0"/>
              <a:t>T-lymphocyte modulator</a:t>
            </a:r>
            <a:endParaRPr lang="en-US" sz="2800" dirty="0"/>
          </a:p>
        </p:txBody>
      </p:sp>
      <p:sp>
        <p:nvSpPr>
          <p:cNvPr id="62468" name="AutoShape 2" descr="data:image/jpeg;base64,/9j/4AAQSkZJRgABAQAAAQABAAD/2wBDAAkGBwgHBgkIBwgKCgkLDRYPDQwMDRsUFRAWIB0iIiAdHx8kKDQsJCYxJx8fLT0tMTU3Ojo6Iys/RD84QzQ5Ojf/2wBDAQoKCg0MDRoPDxo3JR8lNzc3Nzc3Nzc3Nzc3Nzc3Nzc3Nzc3Nzc3Nzc3Nzc3Nzc3Nzc3Nzc3Nzc3Nzc3Nzc3Nzf/wAARCACWAK0DASIAAhEBAxEB/8QAGwAAAQUBAQAAAAAAAAAAAAAABAACAwUGAQf/xABAEAACAQMDAgMEBwUGBgMAAAABAgMABBEFEiExQRNRYQYicZEUMkKBobHwFSNSwdEHJDNTYnIWQ2OC4fGSk7L/xAAYAQEBAQEBAAAAAAAAAAAAAAABAAIEA//EACsRAAICAQIDBgcBAAAAAAAAAAABAhEDBCESMVETFEFScbEFIiMyM2GRof/aAAwDAQACEQMRAD8AqrueZbl1V2C8YFNE85/5hoi5gLyMwFQbMV44YY3jj8q5GeEcs83+aa79IlzzIxplIqTXp2WPyotidLlgfeLNXTM+frGoUHnT+tYeLH5UOw7xZM/Xauq8jNw7YpBOKlh2qPqknPQUdlj6FSJA7JEXYMwH40Uli09kHMrRyFt64HbyPpVZqGpm2iijVD4bONx3Diil1F/DCrjA6V6dljUftX8GkMNtcg4EjdPs0FdR342JbzY7uzHkc9q5f6x4B8GNgJmHAAJwPPrXbcyFSZmBZuSQMVLFjW/CipFta2bscSz9s8DqaOh0/wCoWK7RyQxrHnWpBNcCKANbwEb5S2NwPl2zkY5x55o6w1WefxEPh+4QBsYMD+HP5VnsoeVfwqRcanYATZs7raf4C4I+41TTG8t3AlLD1ByD99Gw3LS4KTRY3BfrjqSBj5kVZ2ciyH6PJd25ZsgRk5zzjoR5irsoeVFSKTx2P/MauiZj0c0Vq2liHfLAvhlOZIs5AH8S+n5VT7yO9Yenh0FUF+O+4jxGrhnkH22oYPzUueKHhgvBDsdlnlDACZgDRGmSPIkniOWw3Gar5zlVPkeKO0g5ikOPtfyrm1cIrE2kYnVBwXNRyQBgSAKlUjFdJGDXvhvgXoaVUV5hC571xYyV45NEkDPIp8aADpXRbAC2EdeDTwm0Zx86IlT3hxRlvbxvAC/XNKIo5LvY5TwpWx3VM0z6Y75xBIpA4D4Gabewv9NlCQTSAMer+7n04/n2obUSII9zWqeNITtUuT8Pz/KmrIrfaG7lmEdt4aq+7dhWzxjimWsmsiJEWSMA8KW5IFWej6QTme9jR5WwQeuKtxbQR7SscRK9OAQtbvwIq9K0ueKVpruXxJX8+gFGahp7XAwlzNENuCIyPMHP4UaJYYVQzyom9tq5P1jTPpto6LIlxEUYAh9wwcnA5rL3IqV0NVhWI3VxsUtkBgobJJOcD1qafSbeZGEv7yR8cl9rMQMAZGKNmu7IxlJJgdzKo2c7iW/8c0Vomm2t1Itxb7ZgCQCwzg+maCI7TRYkMV2bRG2uXyJCdrZPI5x5VZWFhajU4jJYMhU58RZDweWORn+I0TcaEI4y5LcDH1z/AFoSCzgiaN0ZsxnIBYn9dKSLTU4wVCnocr9xFYd/dkKnqDitg9wbidA5A5yaoL+0D5kjHI61JpcwAMcZFOViwI5FcUcY8qXIzQ4khrAspFWOmjELHpk9KCijeRtqjmrG2XYhXvnmuLXKsTKXIRf96R5U40LMxW4cjipEcsOTmunFGscX+iT2Jt4xzU8WGUYoZVyaeCydOlaYoI8PcwHcnAqREk8JVAxyc1FBLmeHPAEik/Ora6KSyFkXaPKiKrmLMZrJvYIbwzM0Q3YiYsOx6DHPIx+NVGnW7C4F1eXQKsMKshLNkjg+net22hadcyM9zbCYsST4jEg568dKMh0XS4E2xWFuq+QjHwr0UkgMLb6XEIjAuqxqG/diJM8HdnBAbn1zyfOhpI7PxPo/0i4dRJ4ThVVQv7xhnk4xlSPXt5VptebV7C/A0PQNOuLXYGeeVlT3s/7h6fOotN1nU4hM2rtoliQcqFnByO/Rj3osQLRbWK7sbc2ou4o4pCVJwC+7BPIHI57UbB7MwCJIikpVSCMk+WPy4omT2ns1faNf01FycbDu4z6d+lPX2l02W6hiT2gti0xCqkak7jxkdOM4OM+YqsKJY9CtQUaS3lYrjHUdCT5+tXGnQR2MaxW1vtj64zTbJJQTK12ZkYYVSuB1PP8AL7qK5osqCZyJ7dkA5NUj2NyDxH8iKtojUh6VWVGda0uQWzE3I6iquOcxztHIfdLHr8a2jDg/CsVfx4upc9d5p5kOuLYN78QGD5UO9sy4GMk1JbSsjDn3ehFHtjZvzxWXsXMAIFuoUfXPU1La52tnzpsiFmLY+FPthgN8a49a7wsJ8iCeNjKzDmuIdpwRRgGSc9KXgoeRmu3C12cfQEhiZOCBxTyvFOx4Y9KaZQetLE4n+KvxFLU/anR9KvDaX1yY5goYgRswGenQVQX2py3uvWumaaNwilWS6lXooBB25+6tbcG1d9stsZmHB/cFvxxipqqFFEv9oWkZPgW99Pg4Hhw9T86Lj9s7mfH0b2Y1hgejNFtHz6Vd2t1MFCw2cyqOAGZEH4NSu5DIyi4RI2TOP73sPT0FAme1XVr/AFazks7j2PvpoZCNySSiMcHPUc9QKpI9KkgBW3/s/GTzma8D8/8Ad2rdRssaGRfBKN7mWvWYf/k0DePY6Uwurj6BbkScPJdPwxz/AKPQ1EV+kaS5tLhrzQ9EsrokiEIgYYwME8nv1/Kq+xsfaO3n3Wdl7LpMRnxY095vlz59qsf+KNA5DXtgMHPHiN5dPdHkKv7K38SOO6s3strqGR1iJyp5GDuFRGd3e2pVUbUtCjU45VW4B8vdx3rsdn7S3M7Qp7VWyyqCSkVoDgdO9akWsvVntwfNYP6tXRbTDpdyL/sjQfyNRCsLW4jt4lvLtriZUw7hQgY4647UR9GfDAXEoJ78cfCoktTn3rq5P/eB+QFS/Rf+vcf/AG0EEKpwATnjGaxupcXkvq1a6GMxAjxZHz/mNnH4Vk9UX++yY/irUeYMERean8UfRymTuBqMA9uvaiYrQ7Q0hwTxgVSoEMjI2DNSY29OhpwtXGMEbaT9dvHHlXBrY/SZS5D1UbF4NPK8VLCoMK01wFNdGB/JH0GtiBxxzWX1/VZvpQ0rSPfvpeCy8iIeZ8jj5fKjPaTW3t3XTdLXxtSn91QvPhZ+0afoOhppMLPK3i3cvM0p7nqceldcVStgyT2f0qHSbdYY/flZgZZD9tqt7tJDPIRDeSJxgJIFU8D7/wBGoYf8RcfxCi5Im+nFhC+A4O/x8D6v8NYk9xRY2pwACO1ZnVLr2mjv5AltoTQq58JZncyFM8d+taS3ljMmwSKX8sj8qqL/ANodHg1BluNUsEEbBZInQs4IPIzisiVSXPtW6EpbezojA3/bOAMDz9etQXB9o9TRbSe39mZFB8QI6M4BGecHPr860Gma1pmoXrix1C0kt1XLQpDhwPjj+LB4qc3tvIo8Ix5B5PICHHPIHOPLHrUVGX00aidRiiuLvQZI4GzNHHY8hQcMAQvWtwL22WLchOxR0VfXHFMjS5XGFRkODluSSevI7dTUimWNCoQIuSFLtzjtwB1/8VCS28y3ESyIGCtnG4YNPOcZpkTMw95WXB+0KeRuGCAR5GgBAgcllA+NPaaONd0kiqPMnFAzWu5jmONlLg7OASoHT/5YNNezjuIWR2j29SoOCOuB8MkfKki0HNZPU1zeSAdS3A++tLBFPEzDcpQkEEkswHTH6NUOoOsF7KSuX3celS5g0ct7dI0DyYB9agubs5xEMY71FKzSnLnI8qjK5FKW4N7Bsd0fBDNjxCeR5VDktlj3oVM7xz1opTlQB2rj1yrCwbtBsDYiUVQ+0msTRSLpukgS6lKcYAyIVP2j2+f/ALuAcQ5zzWQ9iH8W3vL+Ubrqech28uMgfDmunSxvGm+hq9i39ntCi0iJpZpPHvpRmaduT8AT+jR877nwDwKheR2PJ+NIV01vbMOQTb/XX/cKIubUy3Dv9Aifnh3nIzwPs0LBkOMeYou7vLiGcxpFEVHO5mPIHJ4HPl8a8pczcQjTLZIsl7WCJlY7fC5x9+PjTLnRNNmupJ3s9MMr4Jaa3RmJ8zkfjUmnS3MrOJ0j44BjPf7/AM6fFeQpKFd1wABKHGCWIySfy/QrJojGleBJK8MNojSY3yJbDJx2OBnAqeOFQ48R4GTGNiRjd8RijoObeM5blR3p/OOnxzQQyIN4Sbx7+0bvjUdxGze/HIyuEYADHUj8+lSSq7oVjfY3HvY6UKttelffvRyc+7COnl1qIIhKmFChyu0YJOc07NNgjeKPbLN4pH2ioXH3CnnHmOOtIEcm5XWRF3EAggtjy5/CoIo3iSFWkjaSMjcu/G4c8/Mg49KJkQvHtXHJGee2Rn8M1H9FdowhkXCNuU7OSc597zqIKhLkl2lRlIwAoOB+NZ/XFxqD4+0AfwFWi2bxytNHMxld8tuJ2keWB2qt1s/33P8ApFSBleQD8qiPBxQGpa/Yabc+BeNIjFQykRkg/fTbf2i0S6fZ9ORCf8xWQD7yMV6KEudGQ+MFgDRWMVCHUrEVIPHUHg1MRgDnNcOu/AwfIdngZrNJpt9pGozzWEYuLK6be8IcK6N5jPFaXBxmmGurTtrHH0JcilnutVyottKUr3aWdR+AzTHb2hfHhQ6ZED2Z3Yj5CrvbzXXQAV0cRFZZRa6J4zc3VkItw3rHCckZ7EmtK1sjTGV2JJx7o6cVXq+So9RVtgivGdm4jrWJIzlFIwuBz0FCG0WTmW31AkpkEyLlSB29ePxo6LIPQ0WhyOKyaK1YZPCEP0fUVUlm3eOuRnkjr08qYIJyhzDelsrjddDzIOCPTmi1hvvEzJdptweBGB+uxoWeW4jSSN7uXxRtJZIMjHfHbuvyNRHHt5pAubS6bcMsGvMBe2OvPA/GnpZSFFBtXRSec3TErwPLzx0qFbueSditxcAFifDa1IIHJxn4U9bmX3W8a6YFMY+jEYYbck/Hn05pAclnKokH0FPeU5zdMc9wOnngfCumykZpf7jbLuOQfGY7jkHkY45/KpBa3UkSlb+QDrnZgkHHX5fjU1sDbqVnuhKzHILYBx5CghWELwxSLJFHHufcFjcsMYHcgeVGqajGaeOlBHT0rGe1uvWOl6okF40is0StuVcjBJHb4Gtn2rzf+0zRri7ukvbdfE8KEb0H1sAscjz69K9MaTluDDZYbHWLEBhHcQP0IPT1HkaxuueyNzYI9xbsJ7ZRn/qKPUd/iKD9l9W/ZGprJMzC0kBEgGT24OPTitrrXtDp0Fg7LcwzM8Z8NIzncSK96cXSDdGS9ktWlt71LGaUm3mOE5/w27Eeh8vhXoNtI0kfvjDKcGvKNIjeTU7NEXkTIfkc/wAq9ajwRuHeuH4ovo2jMh+4dBXMZ5rmeaStzg1vB+OPoPgcb3cUyWdcY706fgUEQSea6IqwbJ1fBzRlwY7hmlLsjt5qDgdMdfjVdn3gKLhIMIHlROIxZJDOqQiN5S/GCvOCPjyfI47dKmS6j2MLiZmwGCsFOMt079uaoDqFsRdvJaFfo6s5Y4O8KXBxnv7v4iopNVsYR71nMC4YsNq8Bduc+9/qHAzWKQ2zUrqCsAJJmVdm1htLZPOT2wfKpptWtJAAs8gGDyB5j4+WayFxqmm289zE0DF4IjI21BggAZUc9QGHHrSudRsYJBHONilwgYqAuduR8ODitcKK2bGDUbdAcySPnABK+XTPPPxrkmoRMZcOw8TjOzLAfOszBexmBJI45AjIHUBexqUXqbWIWY7R0ERz5eVHAVsv3urcu7q8yhzyNoyMDC454/nUlve20KlRG2SeSqY/nVAl4rEDZLycf4R71NHKJAcK4wftKRWeEbL8anD2R/kP61ENZiLuohlG3GCdvP41VjpQ0YH0m5Ckg8c7R5dvOjhKy6TXoJS4hTcVOGG7oartSuDcs8hAXC4HoKHiiSF2KkkucknHNcuG9yTPka0lQNmU1r2TNzJ9I0soC/LwucDPmp7fA1SRey2rySeGtntOeWd12/nmvSIOFX4CkGCljmvdSdGeJmf0P2cTSkM1w6y3bLtyv1UHkPM+tX9ocxYPUcGhpZcnng9KnsMeGx/1VwfEvwWZYpJMSYz07UzxsPnPWhbpyLqTB7/yqMvnmuvTw+lH0LiC7ibPSofFwMDl2+qPL1NRLIo5f3v9Nc3jjcQeMsMYBOP0AP8A1Xtw0F2TjdkZzuYdKKgJJIRgQOCQarofeZhnBwSzenf4D+VFbsKqrlUP1cDp5k+Z7D41mSNRJjY2rLIDBH+9BEmFxuB6/PJqB9GsQCzQ8MCu7cxLZAzjnJOFX4Y7VJDK5bCjc2MY7L/U0fHGxUPNkM3AzyT8P1gV5tUaKn9jWbqEFqoUs7EAnLluu49+vTpXP2VabNoi8UEEM0hLggjB6/W4GM9PjV34atwxCr/COQfie9KRMoQqnBPTv+v16VWRnb2az01I0upXjG0hTuPb+fND2esaXeXUVvBcSmZwQoww6Ank/dS9vIHltrfw4pCviMMRxlzj+p8z08qpPZ2Bo9atCtvMoBI96FgF909yOuec+gFHGKSo2KWy4w289ed5BPSpTbRMpBDdckbj/WiRHhQAO3XuSc5z/Tp8a74fKAfZ6ZP3dfz+XFVkRxIsSBUGF7c5rhwHYgAFsZPn6U87veZRgngZGcev6/8ANMlO1Qo3YA78n1yf199SAjYnINNucmN8DPBrjuWYbuAOgHOc/wBKe7ZGOQNvOOvXz/XXvilsqOrwuDxxwacI2YAKM8Z4p7SKSMjjsAOB1+f66VCbnacjIPX7/wCgHzNNujNEjWbOhYrgedPWMRqAPjTIbkspjUnAHBPeux7juDYwDxXBr23gdjJKgS4sHmmdxIoBPQio/wBmPj/FX5UqVeGPV5ljilLw/R5nP2W+f8VflTv2W/8Amr8qVKtd8z+b/EA5NOZcgyD19aJS3AIZsEgfdSpV5y1eZv7vY3EnRtvYD/aMVCYs3PjiSTO3GC3B6dqVKsvVZeo2SgsO+aeJGFKlR3rN1GxF65uxzilSo71m6+w2d8U+QpGQ+QpUqVqcr8QTFv8AQUxgG60qVPecvUrI2hB5BwaaYTx7w+VKlV3rN19ibOmEk9R0qKS03jqM+dKlWlqs3X2MihtnjIO8cCiQGx7xzSpVz58+SeOpMmf/2Q=="/>
          <p:cNvSpPr>
            <a:spLocks noChangeAspect="1" noChangeArrowheads="1"/>
          </p:cNvSpPr>
          <p:nvPr/>
        </p:nvSpPr>
        <p:spPr bwMode="auto">
          <a:xfrm>
            <a:off x="63500" y="-500063"/>
            <a:ext cx="1190625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sp>
        <p:nvSpPr>
          <p:cNvPr id="62469" name="AutoShape 4" descr="data:image/jpeg;base64,/9j/4AAQSkZJRgABAQAAAQABAAD/2wBDAAkGBwgHBgkIBwgKCgkLDRYPDQwMDRsUFRAWIB0iIiAdHx8kKDQsJCYxJx8fLT0tMTU3Ojo6Iys/RD84QzQ5Ojf/2wBDAQoKCg0MDRoPDxo3JR8lNzc3Nzc3Nzc3Nzc3Nzc3Nzc3Nzc3Nzc3Nzc3Nzc3Nzc3Nzc3Nzc3Nzc3Nzc3Nzc3Nzf/wAARCACWAK0DASIAAhEBAxEB/8QAGwAAAQUBAQAAAAAAAAAAAAAABAACAwUGAQf/xABAEAACAQMDAgMEBwUGBgMAAAABAgMABBEFEiExQRNRYQYicZEUMkKBobHwFSNSwdEHJDNTYnIWQ2OC4fGSk7L/xAAYAQEBAQEBAAAAAAAAAAAAAAABAAIEA//EACsRAAICAQIDBgcBAAAAAAAAAAABAhEDBCESMVETFEFScbEFIiMyM2GRof/aAAwDAQACEQMRAD8AqrueZbl1V2C8YFNE85/5hoi5gLyMwFQbMV44YY3jj8q5GeEcs83+aa79IlzzIxplIqTXp2WPyotidLlgfeLNXTM+frGoUHnT+tYeLH5UOw7xZM/Xauq8jNw7YpBOKlh2qPqknPQUdlj6FSJA7JEXYMwH40Uli09kHMrRyFt64HbyPpVZqGpm2iijVD4bONx3Diil1F/DCrjA6V6dljUftX8GkMNtcg4EjdPs0FdR342JbzY7uzHkc9q5f6x4B8GNgJmHAAJwPPrXbcyFSZmBZuSQMVLFjW/CipFta2bscSz9s8DqaOh0/wCoWK7RyQxrHnWpBNcCKANbwEb5S2NwPl2zkY5x55o6w1WefxEPh+4QBsYMD+HP5VnsoeVfwqRcanYATZs7raf4C4I+41TTG8t3AlLD1ByD99Gw3LS4KTRY3BfrjqSBj5kVZ2ciyH6PJd25ZsgRk5zzjoR5irsoeVFSKTx2P/MauiZj0c0Vq2liHfLAvhlOZIs5AH8S+n5VT7yO9Yenh0FUF+O+4jxGrhnkH22oYPzUueKHhgvBDsdlnlDACZgDRGmSPIkniOWw3Gar5zlVPkeKO0g5ikOPtfyrm1cIrE2kYnVBwXNRyQBgSAKlUjFdJGDXvhvgXoaVUV5hC571xYyV45NEkDPIp8aADpXRbAC2EdeDTwm0Zx86IlT3hxRlvbxvAC/XNKIo5LvY5TwpWx3VM0z6Y75xBIpA4D4Gabewv9NlCQTSAMer+7n04/n2obUSII9zWqeNITtUuT8Pz/KmrIrfaG7lmEdt4aq+7dhWzxjimWsmsiJEWSMA8KW5IFWej6QTme9jR5WwQeuKtxbQR7SscRK9OAQtbvwIq9K0ueKVpruXxJX8+gFGahp7XAwlzNENuCIyPMHP4UaJYYVQzyom9tq5P1jTPpto6LIlxEUYAh9wwcnA5rL3IqV0NVhWI3VxsUtkBgobJJOcD1qafSbeZGEv7yR8cl9rMQMAZGKNmu7IxlJJgdzKo2c7iW/8c0Vomm2t1Itxb7ZgCQCwzg+maCI7TRYkMV2bRG2uXyJCdrZPI5x5VZWFhajU4jJYMhU58RZDweWORn+I0TcaEI4y5LcDH1z/AFoSCzgiaN0ZsxnIBYn9dKSLTU4wVCnocr9xFYd/dkKnqDitg9wbidA5A5yaoL+0D5kjHI61JpcwAMcZFOViwI5FcUcY8qXIzQ4khrAspFWOmjELHpk9KCijeRtqjmrG2XYhXvnmuLXKsTKXIRf96R5U40LMxW4cjipEcsOTmunFGscX+iT2Jt4xzU8WGUYoZVyaeCydOlaYoI8PcwHcnAqREk8JVAxyc1FBLmeHPAEik/Ora6KSyFkXaPKiKrmLMZrJvYIbwzM0Q3YiYsOx6DHPIx+NVGnW7C4F1eXQKsMKshLNkjg+net22hadcyM9zbCYsST4jEg568dKMh0XS4E2xWFuq+QjHwr0UkgMLb6XEIjAuqxqG/diJM8HdnBAbn1zyfOhpI7PxPo/0i4dRJ4ThVVQv7xhnk4xlSPXt5VptebV7C/A0PQNOuLXYGeeVlT3s/7h6fOotN1nU4hM2rtoliQcqFnByO/Rj3osQLRbWK7sbc2ou4o4pCVJwC+7BPIHI57UbB7MwCJIikpVSCMk+WPy4omT2ns1faNf01FycbDu4z6d+lPX2l02W6hiT2gti0xCqkak7jxkdOM4OM+YqsKJY9CtQUaS3lYrjHUdCT5+tXGnQR2MaxW1vtj64zTbJJQTK12ZkYYVSuB1PP8AL7qK5osqCZyJ7dkA5NUj2NyDxH8iKtojUh6VWVGda0uQWzE3I6iquOcxztHIfdLHr8a2jDg/CsVfx4upc9d5p5kOuLYN78QGD5UO9sy4GMk1JbSsjDn3ehFHtjZvzxWXsXMAIFuoUfXPU1La52tnzpsiFmLY+FPthgN8a49a7wsJ8iCeNjKzDmuIdpwRRgGSc9KXgoeRmu3C12cfQEhiZOCBxTyvFOx4Y9KaZQetLE4n+KvxFLU/anR9KvDaX1yY5goYgRswGenQVQX2py3uvWumaaNwilWS6lXooBB25+6tbcG1d9stsZmHB/cFvxxipqqFFEv9oWkZPgW99Pg4Hhw9T86Lj9s7mfH0b2Y1hgejNFtHz6Vd2t1MFCw2cyqOAGZEH4NSu5DIyi4RI2TOP73sPT0FAme1XVr/AFazks7j2PvpoZCNySSiMcHPUc9QKpI9KkgBW3/s/GTzma8D8/8Ad2rdRssaGRfBKN7mWvWYf/k0DePY6Uwurj6BbkScPJdPwxz/AKPQ1EV+kaS5tLhrzQ9EsrokiEIgYYwME8nv1/Kq+xsfaO3n3Wdl7LpMRnxY095vlz59qsf+KNA5DXtgMHPHiN5dPdHkKv7K38SOO6s3strqGR1iJyp5GDuFRGd3e2pVUbUtCjU45VW4B8vdx3rsdn7S3M7Qp7VWyyqCSkVoDgdO9akWsvVntwfNYP6tXRbTDpdyL/sjQfyNRCsLW4jt4lvLtriZUw7hQgY4647UR9GfDAXEoJ78cfCoktTn3rq5P/eB+QFS/Rf+vcf/AG0EEKpwATnjGaxupcXkvq1a6GMxAjxZHz/mNnH4Vk9UX++yY/irUeYMERean8UfRymTuBqMA9uvaiYrQ7Q0hwTxgVSoEMjI2DNSY29OhpwtXGMEbaT9dvHHlXBrY/SZS5D1UbF4NPK8VLCoMK01wFNdGB/JH0GtiBxxzWX1/VZvpQ0rSPfvpeCy8iIeZ8jj5fKjPaTW3t3XTdLXxtSn91QvPhZ+0afoOhppMLPK3i3cvM0p7nqceldcVStgyT2f0qHSbdYY/flZgZZD9tqt7tJDPIRDeSJxgJIFU8D7/wBGoYf8RcfxCi5Im+nFhC+A4O/x8D6v8NYk9xRY2pwACO1ZnVLr2mjv5AltoTQq58JZncyFM8d+taS3ljMmwSKX8sj8qqL/ANodHg1BluNUsEEbBZInQs4IPIzisiVSXPtW6EpbezojA3/bOAMDz9etQXB9o9TRbSe39mZFB8QI6M4BGecHPr860Gma1pmoXrix1C0kt1XLQpDhwPjj+LB4qc3tvIo8Ix5B5PICHHPIHOPLHrUVGX00aidRiiuLvQZI4GzNHHY8hQcMAQvWtwL22WLchOxR0VfXHFMjS5XGFRkODluSSevI7dTUimWNCoQIuSFLtzjtwB1/8VCS28y3ESyIGCtnG4YNPOcZpkTMw95WXB+0KeRuGCAR5GgBAgcllA+NPaaONd0kiqPMnFAzWu5jmONlLg7OASoHT/5YNNezjuIWR2j29SoOCOuB8MkfKki0HNZPU1zeSAdS3A++tLBFPEzDcpQkEEkswHTH6NUOoOsF7KSuX3celS5g0ct7dI0DyYB9agubs5xEMY71FKzSnLnI8qjK5FKW4N7Bsd0fBDNjxCeR5VDktlj3oVM7xz1opTlQB2rj1yrCwbtBsDYiUVQ+0msTRSLpukgS6lKcYAyIVP2j2+f/ALuAcQ5zzWQ9iH8W3vL+Ubrqech28uMgfDmunSxvGm+hq9i39ntCi0iJpZpPHvpRmaduT8AT+jR877nwDwKheR2PJ+NIV01vbMOQTb/XX/cKIubUy3Dv9Aifnh3nIzwPs0LBkOMeYou7vLiGcxpFEVHO5mPIHJ4HPl8a8pczcQjTLZIsl7WCJlY7fC5x9+PjTLnRNNmupJ3s9MMr4Jaa3RmJ8zkfjUmnS3MrOJ0j44BjPf7/AM6fFeQpKFd1wABKHGCWIySfy/QrJojGleBJK8MNojSY3yJbDJx2OBnAqeOFQ48R4GTGNiRjd8RijoObeM5blR3p/OOnxzQQyIN4Sbx7+0bvjUdxGze/HIyuEYADHUj8+lSSq7oVjfY3HvY6UKttelffvRyc+7COnl1qIIhKmFChyu0YJOc07NNgjeKPbLN4pH2ioXH3CnnHmOOtIEcm5XWRF3EAggtjy5/CoIo3iSFWkjaSMjcu/G4c8/Mg49KJkQvHtXHJGee2Rn8M1H9FdowhkXCNuU7OSc597zqIKhLkl2lRlIwAoOB+NZ/XFxqD4+0AfwFWi2bxytNHMxld8tuJ2keWB2qt1s/33P8ApFSBleQD8qiPBxQGpa/Yabc+BeNIjFQykRkg/fTbf2i0S6fZ9ORCf8xWQD7yMV6KEudGQ+MFgDRWMVCHUrEVIPHUHg1MRgDnNcOu/AwfIdngZrNJpt9pGozzWEYuLK6be8IcK6N5jPFaXBxmmGurTtrHH0JcilnutVyottKUr3aWdR+AzTHb2hfHhQ6ZED2Z3Yj5CrvbzXXQAV0cRFZZRa6J4zc3VkItw3rHCckZ7EmtK1sjTGV2JJx7o6cVXq+So9RVtgivGdm4jrWJIzlFIwuBz0FCG0WTmW31AkpkEyLlSB29ePxo6LIPQ0WhyOKyaK1YZPCEP0fUVUlm3eOuRnkjr08qYIJyhzDelsrjddDzIOCPTmi1hvvEzJdptweBGB+uxoWeW4jSSN7uXxRtJZIMjHfHbuvyNRHHt5pAubS6bcMsGvMBe2OvPA/GnpZSFFBtXRSec3TErwPLzx0qFbueSditxcAFifDa1IIHJxn4U9bmX3W8a6YFMY+jEYYbck/Hn05pAclnKokH0FPeU5zdMc9wOnngfCumykZpf7jbLuOQfGY7jkHkY45/KpBa3UkSlb+QDrnZgkHHX5fjU1sDbqVnuhKzHILYBx5CghWELwxSLJFHHufcFjcsMYHcgeVGqajGaeOlBHT0rGe1uvWOl6okF40is0StuVcjBJHb4Gtn2rzf+0zRri7ukvbdfE8KEb0H1sAscjz69K9MaTluDDZYbHWLEBhHcQP0IPT1HkaxuueyNzYI9xbsJ7ZRn/qKPUd/iKD9l9W/ZGprJMzC0kBEgGT24OPTitrrXtDp0Fg7LcwzM8Z8NIzncSK96cXSDdGS9ktWlt71LGaUm3mOE5/w27Eeh8vhXoNtI0kfvjDKcGvKNIjeTU7NEXkTIfkc/wAq9ajwRuHeuH4ovo2jMh+4dBXMZ5rmeaStzg1vB+OPoPgcb3cUyWdcY706fgUEQSea6IqwbJ1fBzRlwY7hmlLsjt5qDgdMdfjVdn3gKLhIMIHlROIxZJDOqQiN5S/GCvOCPjyfI47dKmS6j2MLiZmwGCsFOMt079uaoDqFsRdvJaFfo6s5Y4O8KXBxnv7v4iopNVsYR71nMC4YsNq8Bduc+9/qHAzWKQ2zUrqCsAJJmVdm1htLZPOT2wfKpptWtJAAs8gGDyB5j4+WayFxqmm289zE0DF4IjI21BggAZUc9QGHHrSudRsYJBHONilwgYqAuduR8ODitcKK2bGDUbdAcySPnABK+XTPPPxrkmoRMZcOw8TjOzLAfOszBexmBJI45AjIHUBexqUXqbWIWY7R0ERz5eVHAVsv3urcu7q8yhzyNoyMDC454/nUlve20KlRG2SeSqY/nVAl4rEDZLycf4R71NHKJAcK4wftKRWeEbL8anD2R/kP61ENZiLuohlG3GCdvP41VjpQ0YH0m5Ckg8c7R5dvOjhKy6TXoJS4hTcVOGG7oartSuDcs8hAXC4HoKHiiSF2KkkucknHNcuG9yTPka0lQNmU1r2TNzJ9I0soC/LwucDPmp7fA1SRey2rySeGtntOeWd12/nmvSIOFX4CkGCljmvdSdGeJmf0P2cTSkM1w6y3bLtyv1UHkPM+tX9ocxYPUcGhpZcnng9KnsMeGx/1VwfEvwWZYpJMSYz07UzxsPnPWhbpyLqTB7/yqMvnmuvTw+lH0LiC7ibPSofFwMDl2+qPL1NRLIo5f3v9Nc3jjcQeMsMYBOP0AP8A1Xtw0F2TjdkZzuYdKKgJJIRgQOCQarofeZhnBwSzenf4D+VFbsKqrlUP1cDp5k+Z7D41mSNRJjY2rLIDBH+9BEmFxuB6/PJqB9GsQCzQ8MCu7cxLZAzjnJOFX4Y7VJDK5bCjc2MY7L/U0fHGxUPNkM3AzyT8P1gV5tUaKn9jWbqEFqoUs7EAnLluu49+vTpXP2VabNoi8UEEM0hLggjB6/W4GM9PjV34atwxCr/COQfie9KRMoQqnBPTv+v16VWRnb2az01I0upXjG0hTuPb+fND2esaXeXUVvBcSmZwQoww6Ank/dS9vIHltrfw4pCviMMRxlzj+p8z08qpPZ2Bo9atCtvMoBI96FgF909yOuec+gFHGKSo2KWy4w289ed5BPSpTbRMpBDdckbj/WiRHhQAO3XuSc5z/Tp8a74fKAfZ6ZP3dfz+XFVkRxIsSBUGF7c5rhwHYgAFsZPn6U87veZRgngZGcev6/8ANMlO1Qo3YA78n1yf199SAjYnINNucmN8DPBrjuWYbuAOgHOc/wBKe7ZGOQNvOOvXz/XXvilsqOrwuDxxwacI2YAKM8Z4p7SKSMjjsAOB1+f66VCbnacjIPX7/wCgHzNNujNEjWbOhYrgedPWMRqAPjTIbkspjUnAHBPeux7juDYwDxXBr23gdjJKgS4sHmmdxIoBPQio/wBmPj/FX5UqVeGPV5ljilLw/R5nP2W+f8VflTv2W/8Amr8qVKtd8z+b/EA5NOZcgyD19aJS3AIZsEgfdSpV5y1eZv7vY3EnRtvYD/aMVCYs3PjiSTO3GC3B6dqVKsvVZeo2SgsO+aeJGFKlR3rN1GxF65uxzilSo71m6+w2d8U+QpGQ+QpUqVqcr8QTFv8AQUxgG60qVPecvUrI2hB5BwaaYTx7w+VKlV3rN19ibOmEk9R0qKS03jqM+dKlWlqs3X2MihtnjIO8cCiQGx7xzSpVz58+SeOpMmf/2Q=="/>
          <p:cNvSpPr>
            <a:spLocks noChangeAspect="1" noChangeArrowheads="1"/>
          </p:cNvSpPr>
          <p:nvPr/>
        </p:nvSpPr>
        <p:spPr bwMode="auto">
          <a:xfrm>
            <a:off x="63500" y="-500063"/>
            <a:ext cx="1190625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EG"/>
          </a:p>
        </p:txBody>
      </p:sp>
      <p:pic>
        <p:nvPicPr>
          <p:cNvPr id="62470" name="Picture 6" descr="https://encrypted-tbn2.google.com/images?q=tbn:ANd9GcSqzDEGLF9rnNaM_bInLOu13Y-BW1G1h7jiDLkLiZtApY3pe8cP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124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 descr="https://encrypted-tbn0.google.com/images?q=tbn:ANd9GcSl0wwk5toQxhMdb_WnBUqPUkmW_IeGSiWNQ-27t76lzCmO5z3n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14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4343400" y="1905000"/>
            <a:ext cx="3886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IV over 30 minutes:  at 0, 2 4 weeks, then every 4 weeks</a:t>
            </a:r>
          </a:p>
          <a:p>
            <a:pPr eaLnBrk="1" hangingPunct="1"/>
            <a:r>
              <a:rPr lang="en-US" sz="2000"/>
              <a:t>Approved for children 6 and older as monotherapy or with methotrexate</a:t>
            </a:r>
          </a:p>
          <a:p>
            <a:pPr eaLnBrk="1" hangingPunct="1"/>
            <a:r>
              <a:rPr lang="en-US" sz="2000"/>
              <a:t>&lt;75 Kg:  10 mg/Kg  </a:t>
            </a:r>
          </a:p>
          <a:p>
            <a:pPr eaLnBrk="1" hangingPunct="1"/>
            <a:r>
              <a:rPr lang="en-US" sz="2000"/>
              <a:t>If over 75 Kg:  follow adult dosing</a:t>
            </a:r>
            <a:endParaRPr lang="en-US"/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4419600" y="47244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Approved for adults: weekly SQ self injection</a:t>
            </a:r>
          </a:p>
        </p:txBody>
      </p:sp>
    </p:spTree>
    <p:extLst>
      <p:ext uri="{BB962C8B-B14F-4D97-AF65-F5344CB8AC3E}">
        <p14:creationId xmlns:p14="http://schemas.microsoft.com/office/powerpoint/2010/main" val="37975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AS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96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7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09638"/>
            <a:ext cx="7553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28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4196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مربع نص 2"/>
          <p:cNvSpPr txBox="1"/>
          <p:nvPr/>
        </p:nvSpPr>
        <p:spPr>
          <a:xfrm>
            <a:off x="4419600" y="2895600"/>
            <a:ext cx="2057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certulizumab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ar-E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2895600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role in human treatment</a:t>
            </a:r>
            <a:endParaRPr lang="ar-E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1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376672"/>
          </a:xfrm>
        </p:spPr>
        <p:txBody>
          <a:bodyPr>
            <a:normAutofit/>
          </a:bodyPr>
          <a:lstStyle/>
          <a:p>
            <a:r>
              <a:rPr lang="en-US" dirty="0" smtClean="0"/>
              <a:t>Great benefit</a:t>
            </a:r>
          </a:p>
          <a:p>
            <a:r>
              <a:rPr lang="en-US" dirty="0" smtClean="0"/>
              <a:t>Low disease activity or remission is now possible in &gt; 50 % of patients</a:t>
            </a:r>
          </a:p>
          <a:p>
            <a:r>
              <a:rPr lang="en-US" dirty="0" smtClean="0"/>
              <a:t>Control of radiographic disease/abnormalities</a:t>
            </a:r>
          </a:p>
          <a:p>
            <a:r>
              <a:rPr lang="en-US" dirty="0" smtClean="0"/>
              <a:t>Control of extra-</a:t>
            </a:r>
            <a:r>
              <a:rPr lang="en-US" dirty="0" err="1" smtClean="0"/>
              <a:t>articular</a:t>
            </a:r>
            <a:r>
              <a:rPr lang="en-US" dirty="0" smtClean="0"/>
              <a:t> manifestations (</a:t>
            </a:r>
            <a:r>
              <a:rPr lang="en-US" dirty="0" err="1" smtClean="0"/>
              <a:t>uveitis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Marked improvements in disability prevention and work-force productivity</a:t>
            </a:r>
          </a:p>
          <a:p>
            <a:r>
              <a:rPr lang="en-US" dirty="0" smtClean="0"/>
              <a:t>Cost-effective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in </a:t>
            </a:r>
            <a:r>
              <a:rPr lang="en-US" dirty="0" err="1" smtClean="0"/>
              <a:t>Ankylosing</a:t>
            </a:r>
            <a:r>
              <a:rPr lang="en-US" dirty="0" smtClean="0"/>
              <a:t> Spondylitis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376672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Adalimumab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Humira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pPr lvl="0"/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Etanercept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Enbrel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Infliximab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Remicade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pPr lvl="0"/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Tocilizumab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Actemra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Certolizumab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Cimzia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 </a:t>
            </a:r>
          </a:p>
          <a:p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Golimumab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800" b="1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Simponi</a:t>
            </a:r>
            <a:r>
              <a:rPr lang="en-US" sz="2800" b="1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pPr lvl="0"/>
            <a:endParaRPr lang="en-US" sz="2800" b="1" dirty="0" smtClean="0">
              <a:latin typeface="Times New Roman" pitchFamily="-108" charset="0"/>
              <a:ea typeface="Times New Roman" pitchFamily="-108" charset="0"/>
              <a:cs typeface="Times New Roman" pitchFamily="-108" charset="0"/>
              <a:sym typeface="Times New Roman" pitchFamily="-108" charset="0"/>
            </a:endParaRPr>
          </a:p>
          <a:p>
            <a:endParaRPr lang="en-US" sz="2800" b="1" dirty="0" smtClean="0">
              <a:latin typeface="Times New Roman" pitchFamily="-108" charset="0"/>
              <a:ea typeface="Times New Roman" pitchFamily="-108" charset="0"/>
              <a:cs typeface="Times New Roman" pitchFamily="-108" charset="0"/>
              <a:sym typeface="Times New Roman" pitchFamily="-108" charset="0"/>
            </a:endParaRPr>
          </a:p>
          <a:p>
            <a:pPr lvl="0"/>
            <a:endParaRPr lang="en-US" sz="2800" b="1" dirty="0" smtClean="0">
              <a:latin typeface="Times New Roman" pitchFamily="-108" charset="0"/>
              <a:ea typeface="Times New Roman" pitchFamily="-108" charset="0"/>
              <a:cs typeface="Times New Roman" pitchFamily="-108" charset="0"/>
              <a:sym typeface="Times New Roman" pitchFamily="-10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in </a:t>
            </a:r>
            <a:r>
              <a:rPr lang="en-US" dirty="0" err="1" smtClean="0"/>
              <a:t>Ankylosing</a:t>
            </a:r>
            <a:r>
              <a:rPr lang="en-US" dirty="0" smtClean="0"/>
              <a:t> Spondylitis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Psoriasis and Psoriatic arthritis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468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915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BIOLOGIC TREAMENTS FOR PSORIASIS/PSORIATIC ARTHRITIS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05800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Alefacept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(Amevive®): LFA3-tip, targets CD2+ T cells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Etanercept 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(Enbrel®): soluble TNF-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receptor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Adalimumab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(Humira®): human anti-TNF-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Infliximab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(Remicade®): chimeric anti-TNF-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Golimumab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(Simponi®): human anti-TNF-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charset="2"/>
              </a:rPr>
              <a:t>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Ustekinumab</a:t>
            </a:r>
            <a:r>
              <a:rPr lang="en-US" sz="2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(Stelara®): human anti-IL-12/IL-23 mAb</a:t>
            </a:r>
          </a:p>
        </p:txBody>
      </p:sp>
    </p:spTree>
    <p:extLst>
      <p:ext uri="{BB962C8B-B14F-4D97-AF65-F5344CB8AC3E}">
        <p14:creationId xmlns:p14="http://schemas.microsoft.com/office/powerpoint/2010/main" val="116866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 PASI 75 RESPONSES TO BIOLOGICS AT WEEK 12</a:t>
            </a:r>
            <a:endParaRPr lang="en-US" sz="5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458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Alefacept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Amevive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®): 20-25%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Etanercept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(Enbrel®): 40-50%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Adalimumab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Humira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®): 60-70%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Infliximab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Remicade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®): 75-80%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Golimumab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Simponi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®): 50%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Ustekinumab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Stelara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®): 70% (80% at week 24)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04800" y="3048000"/>
            <a:ext cx="8610600" cy="12192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-128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 flipV="1">
            <a:off x="304800" y="4724400"/>
            <a:ext cx="8610600" cy="11430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82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8"/>
            <a:ext cx="8763000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</a:t>
            </a:r>
            <a:r>
              <a:rPr lang="en-US" dirty="0" err="1" smtClean="0"/>
              <a:t>Vasculitis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751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376672"/>
          </a:xfrm>
        </p:spPr>
        <p:txBody>
          <a:bodyPr>
            <a:normAutofit/>
          </a:bodyPr>
          <a:lstStyle/>
          <a:p>
            <a:r>
              <a:rPr lang="en-US" dirty="0" err="1" smtClean="0"/>
              <a:t>Rituximab</a:t>
            </a:r>
            <a:r>
              <a:rPr lang="en-US" dirty="0" smtClean="0"/>
              <a:t>- Modest benefit – Non-inferior to the </a:t>
            </a:r>
            <a:r>
              <a:rPr lang="en-US" dirty="0" err="1" smtClean="0"/>
              <a:t>cyclophosphamide</a:t>
            </a:r>
            <a:r>
              <a:rPr lang="en-US" dirty="0" smtClean="0"/>
              <a:t> in ANCA associated </a:t>
            </a:r>
            <a:r>
              <a:rPr lang="en-US" dirty="0" err="1" smtClean="0"/>
              <a:t>vasculitis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Other biologics have been used (Case reports/series)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Adalimumab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Humira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Etanercept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Enbrel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Infliximab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Remicade</a:t>
            </a:r>
            <a:r>
              <a:rPr lang="en-US" sz="2400" dirty="0" smtClean="0">
                <a:latin typeface="Times New Roman" pitchFamily="-108" charset="0"/>
                <a:ea typeface="Times New Roman" pitchFamily="-108" charset="0"/>
                <a:cs typeface="Times New Roman" pitchFamily="-108" charset="0"/>
                <a:sym typeface="Times New Roman" pitchFamily="-108" charset="0"/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Biologics in </a:t>
            </a:r>
            <a:r>
              <a:rPr lang="en-US" dirty="0" err="1" smtClean="0"/>
              <a:t>Vasculitides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Gout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079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Biologic </a:t>
            </a:r>
            <a:r>
              <a:rPr lang="en-US" dirty="0" err="1" smtClean="0"/>
              <a:t>uricase</a:t>
            </a:r>
            <a:r>
              <a:rPr lang="en-US" dirty="0" smtClean="0"/>
              <a:t> agents</a:t>
            </a:r>
          </a:p>
          <a:p>
            <a:r>
              <a:rPr lang="en-US" dirty="0" err="1" smtClean="0"/>
              <a:t>Pegloticase</a:t>
            </a:r>
            <a:r>
              <a:rPr lang="en-US" dirty="0" smtClean="0"/>
              <a:t> (</a:t>
            </a:r>
            <a:r>
              <a:rPr lang="en-US" dirty="0" err="1" smtClean="0"/>
              <a:t>Krystexxa</a:t>
            </a:r>
            <a:r>
              <a:rPr lang="en-US" dirty="0" smtClean="0"/>
              <a:t>)- approved in 2010, intravenous, </a:t>
            </a:r>
            <a:r>
              <a:rPr lang="en-US" dirty="0" err="1" smtClean="0"/>
              <a:t>pegylated</a:t>
            </a:r>
            <a:r>
              <a:rPr lang="en-US" dirty="0" smtClean="0"/>
              <a:t>, recombinant, pig-baboon </a:t>
            </a:r>
            <a:r>
              <a:rPr lang="en-US" dirty="0" err="1" smtClean="0"/>
              <a:t>uricase</a:t>
            </a:r>
            <a:r>
              <a:rPr lang="en-US" dirty="0" smtClean="0"/>
              <a:t> (</a:t>
            </a:r>
            <a:r>
              <a:rPr lang="en-US" dirty="0" err="1" smtClean="0"/>
              <a:t>pegloticase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Rasburicase</a:t>
            </a:r>
            <a:r>
              <a:rPr lang="en-US" dirty="0" smtClean="0"/>
              <a:t>- </a:t>
            </a:r>
            <a:r>
              <a:rPr lang="en-US" dirty="0" err="1" smtClean="0"/>
              <a:t>nonpegylated</a:t>
            </a:r>
            <a:r>
              <a:rPr lang="en-US" dirty="0" smtClean="0"/>
              <a:t>, recombinant, fungal enzyme </a:t>
            </a:r>
            <a:r>
              <a:rPr lang="en-US" dirty="0" err="1" smtClean="0"/>
              <a:t>rasburicase</a:t>
            </a:r>
            <a:r>
              <a:rPr lang="en-US" dirty="0" smtClean="0"/>
              <a:t> approved for tumor </a:t>
            </a:r>
            <a:r>
              <a:rPr lang="en-US" dirty="0" err="1" smtClean="0"/>
              <a:t>lysis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Modest benefit </a:t>
            </a:r>
          </a:p>
          <a:p>
            <a:r>
              <a:rPr lang="en-US" dirty="0" smtClean="0"/>
              <a:t>Big issue with </a:t>
            </a:r>
            <a:r>
              <a:rPr lang="en-US" dirty="0" err="1" smtClean="0"/>
              <a:t>immunogenecity</a:t>
            </a:r>
            <a:r>
              <a:rPr lang="en-US" dirty="0" smtClean="0"/>
              <a:t> and </a:t>
            </a:r>
            <a:r>
              <a:rPr lang="en-US" dirty="0" err="1" smtClean="0"/>
              <a:t>anaphylactoid</a:t>
            </a:r>
            <a:r>
              <a:rPr lang="en-US" dirty="0" smtClean="0"/>
              <a:t> reactions</a:t>
            </a:r>
          </a:p>
          <a:p>
            <a:r>
              <a:rPr lang="en-US" dirty="0" err="1" smtClean="0"/>
              <a:t>Ustekinumab</a:t>
            </a:r>
            <a:r>
              <a:rPr lang="en-US" dirty="0" smtClean="0"/>
              <a:t> and </a:t>
            </a:r>
            <a:r>
              <a:rPr lang="en-US" dirty="0" err="1" smtClean="0"/>
              <a:t>Briakinumab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under trials for acute gouty arthritis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Biologics in Gout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73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Biologics in other rheumatic diseases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529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376672"/>
          </a:xfrm>
        </p:spPr>
        <p:txBody>
          <a:bodyPr>
            <a:normAutofit/>
          </a:bodyPr>
          <a:lstStyle/>
          <a:p>
            <a:r>
              <a:rPr lang="en-US" dirty="0" err="1" smtClean="0"/>
              <a:t>Sarcoidosis</a:t>
            </a:r>
            <a:r>
              <a:rPr lang="en-US" dirty="0" smtClean="0"/>
              <a:t>, reactive </a:t>
            </a:r>
            <a:r>
              <a:rPr lang="en-US" dirty="0" err="1" smtClean="0"/>
              <a:t>arthritides</a:t>
            </a:r>
            <a:r>
              <a:rPr lang="en-US" dirty="0" smtClean="0"/>
              <a:t>, scleroderma, multi-system inflammatory diseases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Adalimumab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Humira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Etanercept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Enbrel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Infliximab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Remicade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Tocilizumab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Actemra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Certolizumab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Cimzia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 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Golimumab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 (</a:t>
            </a:r>
            <a:r>
              <a:rPr lang="en-US" sz="2400" dirty="0" err="1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Simponi</a:t>
            </a:r>
            <a:r>
              <a:rPr lang="en-US" sz="2400" dirty="0" smtClean="0">
                <a:latin typeface="Times"/>
                <a:ea typeface="Times New Roman" pitchFamily="-108" charset="0"/>
                <a:cs typeface="Times"/>
                <a:sym typeface="Times New Roman" pitchFamily="-108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Rituximab</a:t>
            </a:r>
            <a:r>
              <a:rPr lang="en-US" sz="2400" dirty="0" smtClean="0">
                <a:latin typeface="Times"/>
                <a:cs typeface="Times"/>
              </a:rPr>
              <a:t> (</a:t>
            </a:r>
            <a:r>
              <a:rPr lang="en-US" sz="2400" dirty="0" err="1" smtClean="0">
                <a:latin typeface="Times"/>
                <a:cs typeface="Times"/>
              </a:rPr>
              <a:t>Rituxan</a:t>
            </a:r>
            <a:r>
              <a:rPr lang="en-US" sz="2400" dirty="0" smtClean="0">
                <a:latin typeface="Times"/>
                <a:cs typeface="Times"/>
              </a:rPr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in Other rheumatic disorders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Side effects and contra-indications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02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often include </a:t>
            </a:r>
          </a:p>
          <a:p>
            <a:r>
              <a:rPr lang="en-US" dirty="0" smtClean="0"/>
              <a:t>Flu-like symptoms</a:t>
            </a:r>
          </a:p>
          <a:p>
            <a:r>
              <a:rPr lang="en-US" dirty="0" smtClean="0"/>
              <a:t>Rashes</a:t>
            </a:r>
          </a:p>
          <a:p>
            <a:r>
              <a:rPr lang="en-US" dirty="0" smtClean="0"/>
              <a:t>Hematologic effects</a:t>
            </a:r>
          </a:p>
          <a:p>
            <a:r>
              <a:rPr lang="en-US" dirty="0" smtClean="0"/>
              <a:t>Liver function abnormalities</a:t>
            </a:r>
          </a:p>
          <a:p>
            <a:endParaRPr lang="en-US" dirty="0" smtClean="0"/>
          </a:p>
          <a:p>
            <a:r>
              <a:rPr lang="en-US" dirty="0" smtClean="0"/>
              <a:t>Infections</a:t>
            </a:r>
          </a:p>
          <a:p>
            <a:endParaRPr lang="en-US" dirty="0" smtClean="0"/>
          </a:p>
          <a:p>
            <a:r>
              <a:rPr lang="en-US" dirty="0" smtClean="0"/>
              <a:t>Malignancy risk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Biologics – Common Side-effects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5" name="Rectangle 3"/>
          <p:cNvSpPr>
            <a:spLocks noChangeArrowheads="1"/>
          </p:cNvSpPr>
          <p:nvPr/>
        </p:nvSpPr>
        <p:spPr bwMode="auto">
          <a:xfrm>
            <a:off x="1271588" y="1295400"/>
            <a:ext cx="76438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4488" indent="-34448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8513" indent="-339725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700" dirty="0"/>
              <a:t>Active Hepatitis B Infection</a:t>
            </a:r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Multiple sclerosis, optic neuritis</a:t>
            </a:r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Active serious infections</a:t>
            </a:r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Chronic or recurrent infections</a:t>
            </a:r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Current </a:t>
            </a:r>
            <a:r>
              <a:rPr lang="en-US" sz="2700" dirty="0" err="1"/>
              <a:t>neoplasia</a:t>
            </a:r>
            <a:endParaRPr lang="en-US" sz="2700" dirty="0"/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History of TB or positive PPD (untreated)</a:t>
            </a:r>
          </a:p>
          <a:p>
            <a:pPr eaLnBrk="1" hangingPunct="1">
              <a:spcAft>
                <a:spcPct val="40000"/>
              </a:spcAft>
            </a:pPr>
            <a:r>
              <a:rPr lang="en-US" sz="2700" dirty="0"/>
              <a:t>Congestive heart failure (Class III or IV)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686800" cy="7921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 smtClean="0"/>
              <a:t>Biologics: Relative Contraindications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6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biologics induce auto-immune disorders?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1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SLE or lupus-like syndromes</a:t>
            </a:r>
          </a:p>
          <a:p>
            <a:pPr eaLnBrk="1" hangingPunct="1"/>
            <a:r>
              <a:rPr 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Vasculitis</a:t>
            </a:r>
            <a:endParaRPr lang="en-US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Psoriasis</a:t>
            </a:r>
          </a:p>
          <a:p>
            <a:pPr eaLnBrk="1" hangingPunct="1"/>
            <a:r>
              <a:rPr 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Sardoidosis</a:t>
            </a:r>
            <a:endParaRPr lang="en-US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Demyelinating CNS Disease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Demyelinating peripheral neuropathies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Autoimmune diseases </a:t>
            </a:r>
            <a:b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induced by biologics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Antiphospholipid</a:t>
            </a:r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syndrome or APS-like features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Interstitial lung diseases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Ocular </a:t>
            </a:r>
            <a:r>
              <a:rPr 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Autoimmne</a:t>
            </a:r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Diseases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Autoimmune Hepatitis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Inflammatory myopathies</a:t>
            </a:r>
          </a:p>
          <a:p>
            <a:endParaRPr lang="en-US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0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SLE-Like Disease due to Biologics</a:t>
            </a: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08662"/>
              </p:ext>
            </p:extLst>
          </p:nvPr>
        </p:nvGraphicFramePr>
        <p:xfrm>
          <a:off x="1447800" y="1600200"/>
          <a:ext cx="59944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1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Systemic Autoimmune Diseases</a:t>
            </a:r>
            <a:br>
              <a:rPr lang="en-US" sz="400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sz="400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due to Biologics</a:t>
            </a:r>
          </a:p>
        </p:txBody>
      </p:sp>
      <p:sp>
        <p:nvSpPr>
          <p:cNvPr id="21507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Vasculitis </a:t>
            </a:r>
          </a:p>
          <a:p>
            <a:pPr lvl="1"/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88% cutaneous</a:t>
            </a:r>
          </a:p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Sarcoidosis </a:t>
            </a:r>
          </a:p>
          <a:p>
            <a:pPr lvl="1"/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74% pulmonary, 29% cutaneous</a:t>
            </a:r>
          </a:p>
          <a:p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APS </a:t>
            </a:r>
          </a:p>
          <a:p>
            <a:pPr lvl="1"/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aPL (+) - 8/13 cases</a:t>
            </a:r>
          </a:p>
          <a:p>
            <a:pPr lvl="1"/>
            <a:r>
              <a:rPr lang="en-US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Thromboses (30), thrombocytopenia (9), thrombophlebitis (4)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Calibri" pitchFamily="-107" charset="0"/>
              </a:rPr>
              <a:t>Peripheral Neuropathy</a:t>
            </a:r>
          </a:p>
          <a:p>
            <a:pPr marL="800100" lvl="1" indent="-342900">
              <a:buFontTx/>
              <a:buChar char="•"/>
              <a:defRPr/>
            </a:pPr>
            <a:r>
              <a:rPr lang="en-US" smtClean="0">
                <a:latin typeface="Calibri" pitchFamily="-107" charset="0"/>
              </a:rPr>
              <a:t>EMG (n=28, INF)</a:t>
            </a:r>
          </a:p>
          <a:p>
            <a:pPr marL="1200150" lvl="2" indent="-342900">
              <a:buFontTx/>
              <a:buNone/>
              <a:defRPr/>
            </a:pPr>
            <a:r>
              <a:rPr lang="en-US" sz="2400" smtClean="0">
                <a:latin typeface="Calibri" pitchFamily="-107" charset="0"/>
              </a:rPr>
              <a:t>↑amplitude, median  nerve; ↓velocity - tibial, sural</a:t>
            </a:r>
          </a:p>
          <a:p>
            <a:pPr>
              <a:defRPr/>
            </a:pPr>
            <a:r>
              <a:rPr lang="en-US" smtClean="0">
                <a:latin typeface="Calibri" pitchFamily="-107" charset="0"/>
              </a:rPr>
              <a:t>ILD</a:t>
            </a:r>
          </a:p>
          <a:p>
            <a:pPr lvl="1">
              <a:defRPr/>
            </a:pPr>
            <a:r>
              <a:rPr lang="en-US" smtClean="0">
                <a:latin typeface="Calibri" pitchFamily="-107" charset="0"/>
              </a:rPr>
              <a:t>66% on MTX</a:t>
            </a:r>
          </a:p>
          <a:p>
            <a:pPr lvl="2">
              <a:buFontTx/>
              <a:buNone/>
              <a:defRPr/>
            </a:pPr>
            <a:r>
              <a:rPr lang="en-US" sz="2400" smtClean="0">
                <a:latin typeface="Calibri" pitchFamily="-107" charset="0"/>
              </a:rPr>
              <a:t>?Potentiate MTX lung toxicity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7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and future view regarding BRMs</a:t>
            </a:r>
            <a:endParaRPr lang="ar-EG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169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585</TotalTime>
  <Words>3966</Words>
  <Application>Microsoft Office PowerPoint</Application>
  <PresentationFormat>عرض على الشاشة (3:4)‏</PresentationFormat>
  <Paragraphs>929</Paragraphs>
  <Slides>107</Slides>
  <Notes>36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107</vt:i4>
      </vt:variant>
    </vt:vector>
  </HeadingPairs>
  <TitlesOfParts>
    <vt:vector size="128" baseType="lpstr">
      <vt:lpstr>MS PGothic</vt:lpstr>
      <vt:lpstr>MS PGothic</vt:lpstr>
      <vt:lpstr>Arial</vt:lpstr>
      <vt:lpstr>Calibri</vt:lpstr>
      <vt:lpstr>Comic Sans MS</vt:lpstr>
      <vt:lpstr>Helvetica</vt:lpstr>
      <vt:lpstr>Imago</vt:lpstr>
      <vt:lpstr>Lucida Sans Unicode</vt:lpstr>
      <vt:lpstr>Majalla UI</vt:lpstr>
      <vt:lpstr>Symbol</vt:lpstr>
      <vt:lpstr>Tahoma</vt:lpstr>
      <vt:lpstr>Times</vt:lpstr>
      <vt:lpstr>Times New Roman</vt:lpstr>
      <vt:lpstr>Times New Roman Bold</vt:lpstr>
      <vt:lpstr>Traditional Arabic</vt:lpstr>
      <vt:lpstr>Verdana</vt:lpstr>
      <vt:lpstr>Wingdings</vt:lpstr>
      <vt:lpstr>Wingdings 2</vt:lpstr>
      <vt:lpstr>Wingdings 3</vt:lpstr>
      <vt:lpstr>Concourse</vt:lpstr>
      <vt:lpstr>Microsoft PowerPoint Slide</vt:lpstr>
      <vt:lpstr>Biological Therapy</vt:lpstr>
      <vt:lpstr>Introduction</vt:lpstr>
      <vt:lpstr>Biologic Response Modifiers</vt:lpstr>
      <vt:lpstr>Biologics - Types</vt:lpstr>
      <vt:lpstr>Nomenclature</vt:lpstr>
      <vt:lpstr>Nomenclature- Guidelines</vt:lpstr>
      <vt:lpstr>Monoclonal Antibody Nomenclature </vt:lpstr>
      <vt:lpstr>عرض تقديمي في PowerPoint</vt:lpstr>
      <vt:lpstr>Mechanism of action</vt:lpstr>
      <vt:lpstr>Groups of BRMs</vt:lpstr>
      <vt:lpstr>Anti TNF</vt:lpstr>
      <vt:lpstr>عرض تقديمي في PowerPoint</vt:lpstr>
      <vt:lpstr>عرض تقديمي في PowerPoint</vt:lpstr>
      <vt:lpstr>Anti TNF production</vt:lpstr>
      <vt:lpstr>Anti IL-1</vt:lpstr>
      <vt:lpstr>Anakinra (Kineret)</vt:lpstr>
      <vt:lpstr>Canakinumab</vt:lpstr>
      <vt:lpstr>Anti IL-6</vt:lpstr>
      <vt:lpstr>IL-6 is Produced by Multiple Cell Types and Is Associated with Numerous Biologic Activities</vt:lpstr>
      <vt:lpstr>IL-6 Has Numerous Articular Effects in RA</vt:lpstr>
      <vt:lpstr>IL-6 Mechanism of Action  Competitive Inhibition by Tocilizumab</vt:lpstr>
      <vt:lpstr>Anti IL-6: Tocilizumab</vt:lpstr>
      <vt:lpstr>Anti IL-17</vt:lpstr>
      <vt:lpstr>Anti IL-12, IL-23</vt:lpstr>
      <vt:lpstr>Ustekinumab and Briakinumab</vt:lpstr>
      <vt:lpstr>عرض تقديمي في PowerPoint</vt:lpstr>
      <vt:lpstr>T cell modulation</vt:lpstr>
      <vt:lpstr>Abatacept</vt:lpstr>
      <vt:lpstr>CTLA4lg (Abatacept) Effectively Blocks CD28 Dependent Costimulatory Signals</vt:lpstr>
      <vt:lpstr>Efalizumab</vt:lpstr>
      <vt:lpstr>Alefacept</vt:lpstr>
      <vt:lpstr>Alefacept</vt:lpstr>
      <vt:lpstr>Alefacept</vt:lpstr>
      <vt:lpstr>Alefacept</vt:lpstr>
      <vt:lpstr>Anti B cell</vt:lpstr>
      <vt:lpstr>Anti B cell</vt:lpstr>
      <vt:lpstr>Rituximab: Mechanism of Action</vt:lpstr>
      <vt:lpstr>Anti-complement</vt:lpstr>
      <vt:lpstr>Kinase Inhibitors</vt:lpstr>
      <vt:lpstr>The Janus Kinase (JAK) Family</vt:lpstr>
      <vt:lpstr>Tofacitinib</vt:lpstr>
      <vt:lpstr>Tofacitinib</vt:lpstr>
      <vt:lpstr>Fostamatinib, Syk inhibitor, shrinks CLL</vt:lpstr>
      <vt:lpstr>Biologics in Rheumatic Diseases</vt:lpstr>
      <vt:lpstr>Biologics in Rheumatic Diseases</vt:lpstr>
      <vt:lpstr>History of  DMARD Use</vt:lpstr>
      <vt:lpstr>Biologics in Rheumatoid Arthritis</vt:lpstr>
      <vt:lpstr>    Pathogenesis of Rheumatoid Arthritis</vt:lpstr>
      <vt:lpstr>    Chronic Inflammation:     Imbalance Between Mediators</vt:lpstr>
      <vt:lpstr>Biologics in Rheumatoid Arthritis</vt:lpstr>
      <vt:lpstr>عرض تقديمي في PowerPoint</vt:lpstr>
      <vt:lpstr>Anti-TNFα Biologics for RA</vt:lpstr>
      <vt:lpstr>عرض تقديمي في PowerPoint</vt:lpstr>
      <vt:lpstr>Treatment Strategies in Early RA</vt:lpstr>
      <vt:lpstr>عرض تقديمي في PowerPoint</vt:lpstr>
      <vt:lpstr>Biologics in SLE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Biologics in JIA</vt:lpstr>
      <vt:lpstr>Meds:  Biologic Agents:  Target against cytokines involved in inflammation: TNF , IL-1Ra, IL-6</vt:lpstr>
      <vt:lpstr>Biologic Agents:  </vt:lpstr>
      <vt:lpstr>Biologic Agents:  </vt:lpstr>
      <vt:lpstr>Biologics </vt:lpstr>
      <vt:lpstr>Biologics</vt:lpstr>
      <vt:lpstr>Biologics</vt:lpstr>
      <vt:lpstr>عرض تقديمي في PowerPoint</vt:lpstr>
      <vt:lpstr>Biologics in AS</vt:lpstr>
      <vt:lpstr>Biologics in Ankylosing Spondylitis </vt:lpstr>
      <vt:lpstr>Biologics in Ankylosing Spondylitis</vt:lpstr>
      <vt:lpstr>Biologics in Psoriasis and Psoriatic arthritis</vt:lpstr>
      <vt:lpstr>BIOLOGIC TREAMENTS FOR PSORIASIS/PSORIATIC ARTHRITIS</vt:lpstr>
      <vt:lpstr>APPROXIMATE PASI 75 RESPONSES TO BIOLOGICS AT WEEK 12</vt:lpstr>
      <vt:lpstr>عرض تقديمي في PowerPoint</vt:lpstr>
      <vt:lpstr>Biologics in Vasculitis</vt:lpstr>
      <vt:lpstr>Biologics in Vasculitides</vt:lpstr>
      <vt:lpstr>Biologics in Gout</vt:lpstr>
      <vt:lpstr>Biologics in Gout</vt:lpstr>
      <vt:lpstr>Biologics in other rheumatic diseases</vt:lpstr>
      <vt:lpstr>Biologics in Other rheumatic disorders</vt:lpstr>
      <vt:lpstr>Side effects and contra-indications</vt:lpstr>
      <vt:lpstr>Biologics – Common Side-effects</vt:lpstr>
      <vt:lpstr>عرض تقديمي في PowerPoint</vt:lpstr>
      <vt:lpstr>Can biologics induce auto-immune disorders?</vt:lpstr>
      <vt:lpstr>Autoimmune diseases  induced by biologics</vt:lpstr>
      <vt:lpstr>SLE-Like Disease due to Biologics</vt:lpstr>
      <vt:lpstr>Systemic Autoimmune Diseases due to Biologics</vt:lpstr>
      <vt:lpstr>Current and future view regarding BRMs</vt:lpstr>
      <vt:lpstr>Unmet Needs and Controversies</vt:lpstr>
      <vt:lpstr>FDA regulatory role and process</vt:lpstr>
      <vt:lpstr>Future Direction</vt:lpstr>
      <vt:lpstr>Conclusion</vt:lpstr>
      <vt:lpstr>Take Home Points</vt:lpstr>
      <vt:lpstr>Questions</vt:lpstr>
      <vt:lpstr>عرض تقديمي في PowerPoint</vt:lpstr>
      <vt:lpstr>عرض تقديمي في PowerPoint</vt:lpstr>
    </vt:vector>
  </TitlesOfParts>
  <Company>University of Mississippi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 Therapy for Rheumatic Diseases in 2012</dc:title>
  <dc:creator>VIKAS MAJITHIA</dc:creator>
  <cp:lastModifiedBy>أحمد</cp:lastModifiedBy>
  <cp:revision>72</cp:revision>
  <dcterms:created xsi:type="dcterms:W3CDTF">2012-09-01T18:34:43Z</dcterms:created>
  <dcterms:modified xsi:type="dcterms:W3CDTF">2013-05-28T07:33:41Z</dcterms:modified>
</cp:coreProperties>
</file>